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95" r:id="rId3"/>
    <p:sldId id="296" r:id="rId4"/>
    <p:sldId id="279" r:id="rId5"/>
    <p:sldId id="282" r:id="rId6"/>
    <p:sldId id="283" r:id="rId7"/>
    <p:sldId id="284" r:id="rId8"/>
    <p:sldId id="285" r:id="rId9"/>
    <p:sldId id="293" r:id="rId10"/>
    <p:sldId id="286" r:id="rId11"/>
    <p:sldId id="287" r:id="rId12"/>
    <p:sldId id="288" r:id="rId13"/>
    <p:sldId id="290" r:id="rId14"/>
    <p:sldId id="289" r:id="rId15"/>
    <p:sldId id="291" r:id="rId16"/>
    <p:sldId id="292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4" roundtripDataSignature="AMtx7mha+6LCXF/4fLkytn6jvwUDiHKA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vonlawrence\Downloads\IAG%20Graphs%20&amp;%20Aggragated%20Totals%20Revised%20&amp;%20(FINAL)%2092719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898455627829"/>
          <c:y val="0"/>
          <c:w val="0.32420318384114999"/>
          <c:h val="0.7834810809916400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tint val="98000"/>
                      <a:lumMod val="110000"/>
                    </a:schemeClr>
                  </a:gs>
                  <a:gs pos="84000">
                    <a:schemeClr val="accent6">
                      <a:shade val="90000"/>
                      <a:lumMod val="88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2C-4ED4-A9F1-9B06F1FACAF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tint val="98000"/>
                      <a:lumMod val="110000"/>
                    </a:schemeClr>
                  </a:gs>
                  <a:gs pos="84000">
                    <a:schemeClr val="accent5">
                      <a:shade val="90000"/>
                      <a:lumMod val="88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2C-4ED4-A9F1-9B06F1FACAF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0000"/>
                    </a:schemeClr>
                  </a:gs>
                  <a:gs pos="84000">
                    <a:schemeClr val="accent4">
                      <a:shade val="90000"/>
                      <a:lumMod val="88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F2C-4ED4-A9F1-9B06F1FACAF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rebuchet MS" panose="020B070302020209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rebuchet MS" panose="020B070302020209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35633534938567"/>
                  <c:y val="0.16744688645193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rebuchet MS" panose="020B070302020209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F2C-4ED4-A9F1-9B06F1FACAF4}"/>
                </c:ext>
                <c:ext xmlns:c15="http://schemas.microsoft.com/office/drawing/2012/chart" uri="{CE6537A1-D6FC-4f65-9D91-7224C49458BB}">
                  <c15:layout>
                    <c:manualLayout>
                      <c:w val="0.14799516908212601"/>
                      <c:h val="0.1922509811924519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'DATA Sequencing'!$L$2:$L$4</c:f>
              <c:strCache>
                <c:ptCount val="3"/>
                <c:pt idx="0">
                  <c:v>Rx Drugs</c:v>
                </c:pt>
                <c:pt idx="1">
                  <c:v>Other</c:v>
                </c:pt>
                <c:pt idx="2">
                  <c:v>Health Care Services</c:v>
                </c:pt>
              </c:strCache>
            </c:strRef>
          </c:cat>
          <c:val>
            <c:numRef>
              <c:f>'DATA Sequencing'!$M$2:$M$4</c:f>
              <c:numCache>
                <c:formatCode>_("$"* #,##0.00_);_("$"* \(#,##0.00\);_("$"* "-"??_);_(@_)</c:formatCode>
                <c:ptCount val="3"/>
                <c:pt idx="0">
                  <c:v>45131.27</c:v>
                </c:pt>
                <c:pt idx="1">
                  <c:v>45625.26</c:v>
                </c:pt>
                <c:pt idx="2">
                  <c:v>42711.77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F2C-4ED4-A9F1-9B06F1FACAF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Trebuchet MS" panose="020B0603020202020204" pitchFamily="34" charset="0"/>
              </a:rPr>
              <a:t>IAFCC Compared to Benchmark</a:t>
            </a:r>
          </a:p>
        </c:rich>
      </c:tx>
      <c:layout>
        <c:manualLayout>
          <c:xMode val="edge"/>
          <c:yMode val="edge"/>
          <c:x val="0.18742049914932199"/>
          <c:y val="5.3209173010044996E-3"/>
          <c:w val="0.75398600000000005"/>
          <c:h val="0.1073680000000000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3465883060431"/>
          <c:y val="3.10640468926465E-2"/>
          <c:w val="0.64015934495758597"/>
          <c:h val="0.840728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92B3108C-9286-234C-9C55-DE1398EEBDC9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F7C-9847-AA1D-B4A41D4FC5B0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F54EF502-711E-4052-99BA-E2FA8B00E36E}" type="VALUE">
                      <a:rPr lang="mr-IN" b="1" i="0" baseline="0" smtClean="0"/>
                      <a:pPr/>
                      <a:t>[VALUE]</a:t>
                    </a:fld>
                    <a:r>
                      <a:rPr lang="mr-IN" b="1" i="0" baseline="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CEF-4F7C-854F-D3FAAC89BC2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#\ ###/###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2018 IAFCC</c:v>
                </c:pt>
                <c:pt idx="2">
                  <c:v>2017 National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3"/>
                <c:pt idx="0">
                  <c:v>59</c:v>
                </c:pt>
                <c:pt idx="2">
                  <c:v>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EF-4F7C-854F-D3FAAC89BC2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67211944"/>
        <c:axId val="467214296"/>
      </c:barChart>
      <c:catAx>
        <c:axId val="4672119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467214296"/>
        <c:crosses val="autoZero"/>
        <c:auto val="1"/>
        <c:lblAlgn val="ctr"/>
        <c:lblOffset val="100"/>
        <c:noMultiLvlLbl val="1"/>
      </c:catAx>
      <c:valAx>
        <c:axId val="467214296"/>
        <c:scaling>
          <c:orientation val="minMax"/>
          <c:max val="70"/>
          <c:min val="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sz="1400" dirty="0">
                    <a:latin typeface="Trebuchet MS" panose="020B0603020202020204" pitchFamily="34" charset="0"/>
                  </a:rPr>
                  <a:t>Value</a:t>
                </a:r>
              </a:p>
            </c:rich>
          </c:tx>
          <c:layout>
            <c:manualLayout>
              <c:xMode val="edge"/>
              <c:yMode val="edge"/>
              <c:x val="4.5360798143108602E-2"/>
              <c:y val="0.41086206064575498"/>
            </c:manualLayout>
          </c:layout>
          <c:overlay val="1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crossAx val="467211944"/>
        <c:crosses val="autoZero"/>
        <c:crossBetween val="between"/>
        <c:majorUnit val="17.5"/>
        <c:minorUnit val="8.75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US" sz="1600" dirty="0">
                <a:latin typeface="Trebuchet MS" panose="020B0603020202020204" pitchFamily="34" charset="0"/>
              </a:rPr>
              <a:t>Aggregate </a:t>
            </a:r>
          </a:p>
        </c:rich>
      </c:tx>
      <c:layout>
        <c:manualLayout>
          <c:xMode val="edge"/>
          <c:yMode val="edge"/>
          <c:x val="0.37204399999999999"/>
          <c:y val="0"/>
          <c:w val="0.255913"/>
          <c:h val="0.1073680000000000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6488371725377605E-2"/>
          <c:y val="0.11252515700819"/>
          <c:w val="0.87158864109126399"/>
          <c:h val="0.80629923223667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87B2B3BE-7D3E-084D-949B-EDADD23D36C7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6C1-CD42-9865-0EFBCEFEFC28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A99521E8-5E0C-184C-8595-33A34F05E9A9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6C1-CD42-9865-0EFBCEFEFC28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E607585A-10CC-F348-86E1-6C0CF092AAED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6C1-CD42-9865-0EFBCEFEFC28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#\ ###/###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3"/>
                <c:pt idx="0">
                  <c:v>48</c:v>
                </c:pt>
                <c:pt idx="1">
                  <c:v>59</c:v>
                </c:pt>
                <c:pt idx="2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17-D74D-B4B6-A2A1DED4336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08645608"/>
        <c:axId val="275032536"/>
      </c:barChart>
      <c:catAx>
        <c:axId val="308645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275032536"/>
        <c:crosses val="autoZero"/>
        <c:auto val="1"/>
        <c:lblAlgn val="ctr"/>
        <c:lblOffset val="100"/>
        <c:noMultiLvlLbl val="1"/>
      </c:catAx>
      <c:valAx>
        <c:axId val="275032536"/>
        <c:scaling>
          <c:orientation val="minMax"/>
          <c:max val="70"/>
          <c:min val="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latin typeface="Trebuchet MS" panose="020B0603020202020204" pitchFamily="34" charset="0"/>
                  </a:rPr>
                  <a:t>Value</a:t>
                </a:r>
              </a:p>
            </c:rich>
          </c:tx>
          <c:layout>
            <c:manualLayout>
              <c:xMode val="edge"/>
              <c:yMode val="edge"/>
              <c:x val="6.6487818951081797E-3"/>
              <c:y val="0.393569721264585"/>
            </c:manualLayout>
          </c:layout>
          <c:overlay val="1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crossAx val="308645608"/>
        <c:crosses val="autoZero"/>
        <c:crossBetween val="between"/>
        <c:majorUnit val="17.5"/>
        <c:minorUnit val="8.75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Aggregate </a:t>
            </a:r>
          </a:p>
        </c:rich>
      </c:tx>
      <c:layout>
        <c:manualLayout>
          <c:xMode val="edge"/>
          <c:yMode val="edge"/>
          <c:x val="0.37176199999999998"/>
          <c:y val="0"/>
          <c:w val="0.25647700000000001"/>
          <c:h val="0.1059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4785081212674501E-2"/>
          <c:y val="8.3104274985297405E-2"/>
          <c:w val="0.90296900000000002"/>
          <c:h val="0.843797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865207B2-0DCD-AB46-8CF4-2F6E80F3E9FC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6A2-8F4B-A471-FD96A14CC0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B3E9249A-6CE6-5845-A2D8-9AAB624BFBB6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6A2-8F4B-A471-FD96A14CC0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F0506F3E-46BF-B545-A5BA-8D5A8A233EFE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6A2-8F4B-A471-FD96A14CC0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#\ ###/###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3"/>
                <c:pt idx="0">
                  <c:v>63</c:v>
                </c:pt>
                <c:pt idx="1">
                  <c:v>66</c:v>
                </c:pt>
                <c:pt idx="2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F8-4E56-A8DB-AA6ECC0FA9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67640528"/>
        <c:axId val="467641704"/>
      </c:barChart>
      <c:catAx>
        <c:axId val="4676405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467641704"/>
        <c:crosses val="autoZero"/>
        <c:auto val="1"/>
        <c:lblAlgn val="ctr"/>
        <c:lblOffset val="100"/>
        <c:noMultiLvlLbl val="1"/>
      </c:catAx>
      <c:valAx>
        <c:axId val="467641704"/>
        <c:scaling>
          <c:orientation val="minMax"/>
          <c:max val="70"/>
          <c:min val="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dirty="0">
                    <a:latin typeface="Trebuchet MS" panose="020B0603020202020204" pitchFamily="34" charset="0"/>
                  </a:rPr>
                  <a:t>Value</a:t>
                </a:r>
              </a:p>
            </c:rich>
          </c:tx>
          <c:layout/>
          <c:overlay val="1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crossAx val="467640528"/>
        <c:crosses val="autoZero"/>
        <c:crossBetween val="between"/>
        <c:majorUnit val="17.5"/>
        <c:minorUnit val="8.75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latin typeface="Trebuchet MS" panose="020B0603020202020204" pitchFamily="34" charset="0"/>
              </a:rPr>
              <a:t>IAFCC Compared to Benchmark</a:t>
            </a:r>
          </a:p>
        </c:rich>
      </c:tx>
      <c:layout>
        <c:manualLayout>
          <c:xMode val="edge"/>
          <c:yMode val="edge"/>
          <c:x val="0.17709112005963401"/>
          <c:y val="2.6132402388789702E-3"/>
          <c:w val="0.743645"/>
          <c:h val="0.1059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81265574657701"/>
          <c:y val="0.12881459286880301"/>
          <c:w val="0.72288013433755105"/>
          <c:h val="0.794145395336950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17B86C7-0DAA-3D4B-A543-14D112877088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75A-8D48-9021-5D9A4891E8A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E5BC0E7B-46CC-9E40-BE3F-A0E41632BE4F}" type="VALUE">
                      <a:rPr lang="mr-IN" smtClean="0"/>
                      <a:pPr/>
                      <a:t>[VALUE]</a:t>
                    </a:fld>
                    <a:r>
                      <a:rPr lang="mr-IN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75A-8D48-9021-5D9A4891E8A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2018- IAFCC</c:v>
                </c:pt>
                <c:pt idx="2">
                  <c:v>2017 National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3"/>
                <c:pt idx="0">
                  <c:v>66</c:v>
                </c:pt>
                <c:pt idx="2">
                  <c:v>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41-114F-9630-82130F5CD9F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67639744"/>
        <c:axId val="467640136"/>
      </c:barChart>
      <c:catAx>
        <c:axId val="467639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467640136"/>
        <c:crosses val="autoZero"/>
        <c:auto val="1"/>
        <c:lblAlgn val="ctr"/>
        <c:lblOffset val="100"/>
        <c:noMultiLvlLbl val="1"/>
      </c:catAx>
      <c:valAx>
        <c:axId val="467640136"/>
        <c:scaling>
          <c:orientation val="minMax"/>
          <c:max val="70"/>
          <c:min val="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dirty="0">
                    <a:latin typeface="Trebuchet MS" panose="020B0603020202020204" pitchFamily="34" charset="0"/>
                  </a:rPr>
                  <a:t>Value </a:t>
                </a:r>
              </a:p>
            </c:rich>
          </c:tx>
          <c:layout/>
          <c:overlay val="1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crossAx val="467639744"/>
        <c:crosses val="autoZero"/>
        <c:crossBetween val="between"/>
        <c:majorUnit val="17.5"/>
        <c:minorUnit val="8.75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US" sz="2400" b="1" i="0" dirty="0">
                <a:latin typeface="Trebuchet MS" panose="020B0703020202090204" pitchFamily="34" charset="0"/>
              </a:rPr>
              <a:t>Patient</a:t>
            </a:r>
            <a:r>
              <a:rPr lang="en-US" sz="2400" b="1" i="0" baseline="0" dirty="0">
                <a:latin typeface="Trebuchet MS" panose="020B0703020202090204" pitchFamily="34" charset="0"/>
              </a:rPr>
              <a:t> Data Findings</a:t>
            </a:r>
            <a:endParaRPr lang="en-US" sz="2400" b="1" i="0" dirty="0">
              <a:latin typeface="Trebuchet MS" panose="020B070302020209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'Patient Outcome'!$E$9</c:f>
              <c:strCache>
                <c:ptCount val="1"/>
                <c:pt idx="0">
                  <c:v>Patient Response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513-AB4C-ADDC-3A4EBAF5C34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513-AB4C-ADDC-3A4EBAF5C34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513-AB4C-ADDC-3A4EBAF5C34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513-AB4C-ADDC-3A4EBAF5C34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513-AB4C-ADDC-3A4EBAF5C34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513-AB4C-ADDC-3A4EBAF5C34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513-AB4C-ADDC-3A4EBAF5C345}"/>
              </c:ext>
            </c:extLst>
          </c:dPt>
          <c:dLbls>
            <c:dLbl>
              <c:idx val="0"/>
              <c:layout>
                <c:manualLayout>
                  <c:x val="9.4766402187630702E-2"/>
                  <c:y val="-0.102955674564589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i="0" dirty="0">
                        <a:latin typeface="Trebuchet MS" panose="020B0703020202090204" pitchFamily="34" charset="0"/>
                      </a:rPr>
                      <a:t>Emergency Room</a:t>
                    </a:r>
                    <a:r>
                      <a:rPr lang="en-US" sz="2000" b="1" i="0" baseline="0" dirty="0">
                        <a:latin typeface="Trebuchet MS" panose="020B0703020202090204" pitchFamily="34" charset="0"/>
                      </a:rPr>
                      <a:t>
</a:t>
                    </a:r>
                    <a:fld id="{B0C3C485-B3E1-3F48-9738-C64D2836929C}" type="PERCENTAGE">
                      <a:rPr lang="en-US" sz="2000" b="1" i="0" baseline="0">
                        <a:latin typeface="Trebuchet MS" panose="020B0703020202090204" pitchFamily="34" charset="0"/>
                      </a:rPr>
                      <a:pPr/>
                      <a:t>[PERCENTAGE]</a:t>
                    </a:fld>
                    <a:endParaRPr lang="en-US" sz="2000" b="1" i="0" baseline="0" dirty="0">
                      <a:latin typeface="Trebuchet MS" panose="020B070302020209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513-AB4C-ADDC-3A4EBAF5C34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0303272412822299"/>
                  <c:y val="-0.34032570203294699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i="0" baseline="0" dirty="0">
                        <a:latin typeface="Trebuchet MS" panose="020B0703020202090204" pitchFamily="34" charset="0"/>
                      </a:rPr>
                      <a:t>Physician’s Office
</a:t>
                    </a:r>
                    <a:fld id="{6074CCDC-0F04-FA4A-8E7C-64A84A9BDC5E}" type="PERCENTAGE">
                      <a:rPr lang="en-US" sz="2000" b="1" i="0" baseline="0">
                        <a:latin typeface="Trebuchet MS" panose="020B0703020202090204" pitchFamily="34" charset="0"/>
                      </a:rPr>
                      <a:pPr/>
                      <a:t>[PERCENTAGE]</a:t>
                    </a:fld>
                    <a:endParaRPr lang="en-US" sz="2000" b="1" i="0" baseline="0" dirty="0">
                      <a:latin typeface="Trebuchet MS" panose="020B070302020209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513-AB4C-ADDC-3A4EBAF5C34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6062799665681199"/>
                  <c:y val="-0.27745540770035398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i="0" dirty="0">
                        <a:latin typeface="Trebuchet MS" panose="020B0703020202090204" pitchFamily="34" charset="0"/>
                      </a:rPr>
                      <a:t>Urgent/Walk-in</a:t>
                    </a:r>
                    <a:r>
                      <a:rPr lang="en-US" sz="2000" b="1" i="0" baseline="0" dirty="0">
                        <a:latin typeface="Trebuchet MS" panose="020B0703020202090204" pitchFamily="34" charset="0"/>
                      </a:rPr>
                      <a:t> Clinic
</a:t>
                    </a:r>
                    <a:fld id="{1A7D5997-9346-014F-9A44-8C200032AAAC}" type="PERCENTAGE">
                      <a:rPr lang="en-US" sz="2000" b="1" i="0" baseline="0">
                        <a:latin typeface="Trebuchet MS" panose="020B0703020202090204" pitchFamily="34" charset="0"/>
                      </a:rPr>
                      <a:pPr/>
                      <a:t>[PERCENTAGE]</a:t>
                    </a:fld>
                    <a:endParaRPr lang="en-US" sz="2000" b="1" i="0" baseline="0" dirty="0">
                      <a:latin typeface="Trebuchet MS" panose="020B070302020209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513-AB4C-ADDC-3A4EBAF5C34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7921049192749899"/>
                  <c:y val="-0.169654774446937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i="0" dirty="0">
                        <a:latin typeface="Trebuchet MS" panose="020B0703020202090204" pitchFamily="34" charset="0"/>
                      </a:rPr>
                      <a:t>Retail</a:t>
                    </a:r>
                    <a:r>
                      <a:rPr lang="en-US" sz="2000" b="1" i="0" baseline="0" dirty="0">
                        <a:latin typeface="Trebuchet MS" panose="020B0703020202090204" pitchFamily="34" charset="0"/>
                      </a:rPr>
                      <a:t> (CVS, Walgreens)
</a:t>
                    </a:r>
                    <a:fld id="{87A77730-49D9-A440-AB88-430B4074CE70}" type="PERCENTAGE">
                      <a:rPr lang="en-US" sz="2000" b="1" i="0" baseline="0">
                        <a:latin typeface="Trebuchet MS" panose="020B0703020202090204" pitchFamily="34" charset="0"/>
                      </a:rPr>
                      <a:pPr/>
                      <a:t>[PERCENTAGE]</a:t>
                    </a:fld>
                    <a:endParaRPr lang="en-US" sz="2000" b="1" i="0" baseline="0" dirty="0">
                      <a:latin typeface="Trebuchet MS" panose="020B070302020209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513-AB4C-ADDC-3A4EBAF5C34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21337906683657"/>
                  <c:y val="-2.6613748309491501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i="0" baseline="0" dirty="0">
                        <a:latin typeface="Trebuchet MS" panose="020B0703020202090204" pitchFamily="34" charset="0"/>
                      </a:rPr>
                      <a:t>FQHC/Local Health Dept/Low-cost Clinic
</a:t>
                    </a:r>
                    <a:fld id="{5D98FC96-4069-1846-A52A-1B072DF6CF9E}" type="PERCENTAGE">
                      <a:rPr lang="en-US" sz="2000" b="1" i="0" baseline="0">
                        <a:latin typeface="Trebuchet MS" panose="020B0703020202090204" pitchFamily="34" charset="0"/>
                      </a:rPr>
                      <a:pPr/>
                      <a:t>[PERCENTAGE]</a:t>
                    </a:fld>
                    <a:endParaRPr lang="en-US" sz="2000" b="1" i="0" baseline="0" dirty="0">
                      <a:latin typeface="Trebuchet MS" panose="020B070302020209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513-AB4C-ADDC-3A4EBAF5C34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0.111111121677424"/>
                  <c:y val="-0.19161194988409599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i="0" dirty="0">
                        <a:latin typeface="Trebuchet MS" panose="020B0703020202090204" pitchFamily="34" charset="0"/>
                      </a:rPr>
                      <a:t>Nowhere</a:t>
                    </a:r>
                    <a:r>
                      <a:rPr lang="en-US" sz="2000" b="1" i="0" baseline="0" dirty="0">
                        <a:latin typeface="Trebuchet MS" panose="020B0703020202090204" pitchFamily="34" charset="0"/>
                      </a:rPr>
                      <a:t>
</a:t>
                    </a:r>
                    <a:fld id="{98EC2325-D9A6-F54B-BBBA-94C49711B3B1}" type="PERCENTAGE">
                      <a:rPr lang="en-US" sz="2000" b="1" i="0" baseline="0">
                        <a:latin typeface="Trebuchet MS" panose="020B0703020202090204" pitchFamily="34" charset="0"/>
                      </a:rPr>
                      <a:pPr/>
                      <a:t>[PERCENTAGE]</a:t>
                    </a:fld>
                    <a:endParaRPr lang="en-US" sz="2000" b="1" i="0" baseline="0" dirty="0">
                      <a:latin typeface="Trebuchet MS" panose="020B070302020209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513-AB4C-ADDC-3A4EBAF5C34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8.6956530008418895E-2"/>
                  <c:y val="2.8598798490163599E-3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i="0" dirty="0">
                        <a:latin typeface="Trebuchet MS" panose="020B0703020202090204" pitchFamily="34" charset="0"/>
                      </a:rPr>
                      <a:t>Don’t Know</a:t>
                    </a:r>
                    <a:r>
                      <a:rPr lang="en-US" sz="2000" b="1" i="0" baseline="0" dirty="0">
                        <a:latin typeface="Trebuchet MS" panose="020B0703020202090204" pitchFamily="34" charset="0"/>
                      </a:rPr>
                      <a:t>
</a:t>
                    </a:r>
                    <a:fld id="{C38DE7A4-8C9C-E948-AFF3-61708538CFD6}" type="PERCENTAGE">
                      <a:rPr lang="en-US" sz="2000" b="1" i="0" baseline="0">
                        <a:latin typeface="Trebuchet MS" panose="020B0703020202090204" pitchFamily="34" charset="0"/>
                      </a:rPr>
                      <a:pPr/>
                      <a:t>[PERCENTAGE]</a:t>
                    </a:fld>
                    <a:endParaRPr lang="en-US" sz="2000" b="1" i="0" baseline="0" dirty="0">
                      <a:latin typeface="Trebuchet MS" panose="020B070302020209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513-AB4C-ADDC-3A4EBAF5C34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'Patient Outcome'!$D$10:$D$16</c:f>
              <c:strCache>
                <c:ptCount val="7"/>
                <c:pt idx="0">
                  <c:v>A - Emergency Room</c:v>
                </c:pt>
                <c:pt idx="1">
                  <c:v>B - Doctor’s Office</c:v>
                </c:pt>
                <c:pt idx="2">
                  <c:v>C - Urgent or Walk-in Clinic</c:v>
                </c:pt>
                <c:pt idx="3">
                  <c:v>D - Retail Clinic (CVS, Walgreens)</c:v>
                </c:pt>
                <c:pt idx="4">
                  <c:v>E - FQHC/Local Health Department/Low-Cost Community Clinic</c:v>
                </c:pt>
                <c:pt idx="5">
                  <c:v>F - No where</c:v>
                </c:pt>
                <c:pt idx="6">
                  <c:v>G - Don’t Know</c:v>
                </c:pt>
              </c:strCache>
            </c:strRef>
          </c:cat>
          <c:val>
            <c:numRef>
              <c:f>'Patient Outcome'!$E$10:$E$16</c:f>
              <c:numCache>
                <c:formatCode>General</c:formatCode>
                <c:ptCount val="7"/>
                <c:pt idx="0">
                  <c:v>489</c:v>
                </c:pt>
                <c:pt idx="1">
                  <c:v>76</c:v>
                </c:pt>
                <c:pt idx="2">
                  <c:v>51</c:v>
                </c:pt>
                <c:pt idx="3">
                  <c:v>51</c:v>
                </c:pt>
                <c:pt idx="4">
                  <c:v>234</c:v>
                </c:pt>
                <c:pt idx="5">
                  <c:v>543</c:v>
                </c:pt>
                <c:pt idx="6">
                  <c:v>420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1513-AB4C-ADDC-3A4EBAF5C34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*2017 Opioid Overdose Deaths in Illinois</a:t>
            </a:r>
          </a:p>
        </c:rich>
      </c:tx>
      <c:layout>
        <c:manualLayout>
          <c:xMode val="edge"/>
          <c:yMode val="edge"/>
          <c:x val="0.26736212426005401"/>
          <c:y val="3.10251623237365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6754774446157E-2"/>
          <c:y val="0.19544644625709001"/>
          <c:w val="0.920390951561875"/>
          <c:h val="0.6990307031997290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C90-4659-95AE-71C3223E006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C90-4659-95AE-71C3223E006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C90-4659-95AE-71C3223E006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C90-4659-95AE-71C3223E006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F4A46494-0E56-4CA9-9785-E21BB1CE6A1F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dirty="0"/>
                      <a:t>
</a:t>
                    </a:r>
                    <a:fld id="{DA0E1014-E8E5-4E43-9A67-69606923173C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C90-4659-95AE-71C3223E006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6476EBE-3793-49FB-AEA7-B489016BB1B4}" type="CATEGORYNAME">
                      <a:rPr lang="en-US"/>
                      <a:pPr/>
                      <a:t>[CATEGORY NAME]</a:t>
                    </a:fld>
                    <a:r>
                      <a:rPr lang="en-US" dirty="0"/>
                      <a:t>
</a:t>
                    </a:r>
                    <a:fld id="{F0ED8983-E815-4DC9-B3E5-293D55AB7F8D}" type="VALUE">
                      <a:rPr lang="en-US"/>
                      <a:pPr/>
                      <a:t>[VALUE]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C90-4659-95AE-71C3223E006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4.0978566739672803E-2"/>
                  <c:y val="5.69837641141379E-3"/>
                </c:manualLayout>
              </c:layout>
              <c:tx>
                <c:rich>
                  <a:bodyPr/>
                  <a:lstStyle/>
                  <a:p>
                    <a:fld id="{513EE7B6-7180-44C9-89D5-71D4E8DC0B30}" type="CATEGORYNAME">
                      <a:rPr lang="en-US"/>
                      <a:pPr/>
                      <a:t>[CATEGORY NAME]</a:t>
                    </a:fld>
                    <a:r>
                      <a:rPr lang="en-US" dirty="0"/>
                      <a:t>
</a:t>
                    </a:r>
                    <a:fld id="{44874EE8-BE5E-4B56-A42E-FF615582AB6D}" type="VALUE">
                      <a:rPr lang="en-US"/>
                      <a:pPr/>
                      <a:t>[VALUE]</a:t>
                    </a:fld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C90-4659-95AE-71C3223E006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85671902099825E-2"/>
                  <c:y val="-1.30586284217668E-17"/>
                </c:manualLayout>
              </c:layout>
              <c:tx>
                <c:rich>
                  <a:bodyPr/>
                  <a:lstStyle/>
                  <a:p>
                    <a:fld id="{96B45C8E-E05E-4E8C-AD09-33D73FFBD151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7A9D448F-6B4B-4A9E-856D-8DFE12529470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C90-4659-95AE-71C3223E006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Sheet1!$A$1:$A$4</c:f>
              <c:strCache>
                <c:ptCount val="4"/>
                <c:pt idx="0">
                  <c:v>Illinois</c:v>
                </c:pt>
                <c:pt idx="1">
                  <c:v>Cook County</c:v>
                </c:pt>
                <c:pt idx="2">
                  <c:v>McHenry County</c:v>
                </c:pt>
                <c:pt idx="3">
                  <c:v>McLean County</c:v>
                </c:pt>
              </c:strCache>
            </c:strRef>
          </c:cat>
          <c:val>
            <c:numRef>
              <c:f>Sheet1!$B$1:$B$4</c:f>
              <c:numCache>
                <c:formatCode>#,##0</c:formatCode>
                <c:ptCount val="4"/>
                <c:pt idx="0">
                  <c:v>2202</c:v>
                </c:pt>
                <c:pt idx="1">
                  <c:v>1041</c:v>
                </c:pt>
                <c:pt idx="2" formatCode="General">
                  <c:v>76</c:v>
                </c:pt>
                <c:pt idx="3" formatCode="General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C90-4659-95AE-71C3223E006A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29464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387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" name="Google Shape;21;p23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" name="Google Shape;22;p23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" name="Google Shape;23;p2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" name="Google Shape;24;p23"/>
          <p:cNvSpPr txBox="1"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40"/>
              </a:spcBef>
              <a:spcAft>
                <a:spcPts val="0"/>
              </a:spcAft>
              <a:buSzPts val="2860"/>
              <a:buNone/>
              <a:defRPr sz="2200">
                <a:solidFill>
                  <a:schemeClr val="dk2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234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208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300"/>
              </a:spcAft>
              <a:buSzPts val="182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23"/>
          <p:cNvSpPr txBox="1"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912"/>
              <a:buChar char="*"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4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body" idx="1"/>
          </p:nvPr>
        </p:nvSpPr>
        <p:spPr>
          <a:xfrm>
            <a:off x="1524000" y="731520"/>
            <a:ext cx="853440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" name="Google Shape;37;p2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" name="Google Shape;38;p25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" name="Google Shape;39;p25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" name="Google Shape;40;p25"/>
          <p:cNvSpPr txBox="1"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888"/>
              <a:buChar char="*"/>
              <a:defRPr sz="46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600"/>
              <a:buNone/>
              <a:defRPr sz="20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23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00"/>
              </a:spcBef>
              <a:spcAft>
                <a:spcPts val="30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6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body" idx="1"/>
          </p:nvPr>
        </p:nvSpPr>
        <p:spPr>
          <a:xfrm>
            <a:off x="1523999" y="731519"/>
            <a:ext cx="4462272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body" idx="2"/>
          </p:nvPr>
        </p:nvSpPr>
        <p:spPr>
          <a:xfrm>
            <a:off x="6193536" y="731520"/>
            <a:ext cx="4462272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7"/>
          <p:cNvSpPr txBox="1"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3120"/>
              <a:buNone/>
              <a:defRPr sz="24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6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234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300"/>
              </a:spcAft>
              <a:buSzPts val="208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body" idx="2"/>
          </p:nvPr>
        </p:nvSpPr>
        <p:spPr>
          <a:xfrm>
            <a:off x="1541929" y="1400327"/>
            <a:ext cx="4462272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marL="1371600" lvl="2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marL="1828800" lvl="3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marL="2286000" lvl="4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marL="2743200" lvl="5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marL="3200400" lvl="6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marL="3657600" lvl="7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marL="4114800" lvl="8" indent="-360679" algn="l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body" idx="3"/>
          </p:nvPr>
        </p:nvSpPr>
        <p:spPr>
          <a:xfrm>
            <a:off x="6196403" y="731520"/>
            <a:ext cx="4462272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3120"/>
              <a:buNone/>
              <a:defRPr sz="24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6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234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300"/>
              </a:spcAft>
              <a:buSzPts val="208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4"/>
          </p:nvPr>
        </p:nvSpPr>
        <p:spPr>
          <a:xfrm>
            <a:off x="6193367" y="1399032"/>
            <a:ext cx="4462272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marL="1371600" lvl="2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marL="1828800" lvl="3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marL="2286000" lvl="4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marL="2743200" lvl="5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marL="3200400" lvl="6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marL="3657600" lvl="7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marL="4114800" lvl="8" indent="-360679" algn="l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584"/>
              <a:buChar char="*"/>
              <a:defRPr sz="2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body" idx="1"/>
          </p:nvPr>
        </p:nvSpPr>
        <p:spPr>
          <a:xfrm>
            <a:off x="6124688" y="731520"/>
            <a:ext cx="5356113" cy="489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0210" algn="l">
              <a:spcBef>
                <a:spcPts val="440"/>
              </a:spcBef>
              <a:spcAft>
                <a:spcPts val="0"/>
              </a:spcAft>
              <a:buSzPts val="2860"/>
              <a:buChar char="*"/>
              <a:defRPr sz="2200"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3pPr>
            <a:lvl4pPr marL="1828800" lvl="3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marL="2286000" lvl="4" indent="-344170" algn="l">
              <a:spcBef>
                <a:spcPts val="300"/>
              </a:spcBef>
              <a:spcAft>
                <a:spcPts val="0"/>
              </a:spcAft>
              <a:buSzPts val="1820"/>
              <a:buChar char="*"/>
              <a:defRPr sz="1400"/>
            </a:lvl5pPr>
            <a:lvl6pPr marL="2743200" lvl="5" indent="-3937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6pPr>
            <a:lvl7pPr marL="3200400" lvl="6" indent="-3937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7pPr>
            <a:lvl8pPr marL="3657600" lvl="7" indent="-3937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8pPr>
            <a:lvl9pPr marL="4114800" lvl="8" indent="-393700" algn="l">
              <a:spcBef>
                <a:spcPts val="400"/>
              </a:spcBef>
              <a:spcAft>
                <a:spcPts val="300"/>
              </a:spcAft>
              <a:buSzPts val="2600"/>
              <a:buChar char="*"/>
              <a:defRPr sz="2000"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body" idx="2"/>
          </p:nvPr>
        </p:nvSpPr>
        <p:spPr>
          <a:xfrm>
            <a:off x="1434354" y="3497802"/>
            <a:ext cx="4518213" cy="213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820"/>
              <a:buNone/>
              <a:defRPr sz="1400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marL="4114800" lvl="8" indent="-228600" algn="l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1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" name="Google Shape;79;p3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" name="Google Shape;80;p31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" name="Google Shape;81;p31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31"/>
          <p:cNvSpPr>
            <a:spLocks noGrp="1"/>
          </p:cNvSpPr>
          <p:nvPr>
            <p:ph type="pic" idx="2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rgbClr val="8BC9F7"/>
          </a:solidFill>
          <a:ln>
            <a:noFill/>
          </a:ln>
          <a:effectLst>
            <a:reflection stA="23000" endA="300" endPos="28000" sy="-100000" algn="bl" rotWithShape="0"/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C3260C"/>
              </a:buClr>
              <a:buSzPts val="3640"/>
              <a:buFont typeface="Georgia"/>
              <a:buNone/>
              <a:defRPr sz="2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None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400"/>
              </a:spcBef>
              <a:spcAft>
                <a:spcPts val="30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body" idx="1"/>
          </p:nvPr>
        </p:nvSpPr>
        <p:spPr>
          <a:xfrm>
            <a:off x="1170516" y="1010486"/>
            <a:ext cx="4925485" cy="216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360680" algn="l">
              <a:spcBef>
                <a:spcPts val="320"/>
              </a:spcBef>
              <a:spcAft>
                <a:spcPts val="0"/>
              </a:spcAft>
              <a:buSzPts val="2080"/>
              <a:buFont typeface="Georgia"/>
              <a:buChar char="*"/>
              <a:defRPr sz="1600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marL="4114800" lvl="8" indent="-228600" algn="l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31"/>
          <p:cNvSpPr txBox="1"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 sz="46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2"/>
          <p:cNvSpPr txBox="1"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2"/>
          <p:cNvSpPr txBox="1">
            <a:spLocks noGrp="1"/>
          </p:cNvSpPr>
          <p:nvPr>
            <p:ph type="body" idx="1"/>
          </p:nvPr>
        </p:nvSpPr>
        <p:spPr>
          <a:xfrm rot="5400000">
            <a:off x="5069840" y="-1798321"/>
            <a:ext cx="3474720" cy="85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91" name="Google Shape;91;p32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3"/>
          <p:cNvSpPr txBox="1">
            <a:spLocks noGrp="1"/>
          </p:cNvSpPr>
          <p:nvPr>
            <p:ph type="title"/>
          </p:nvPr>
        </p:nvSpPr>
        <p:spPr>
          <a:xfrm rot="5400000">
            <a:off x="290775" y="1624087"/>
            <a:ext cx="5238339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3"/>
          <p:cNvSpPr txBox="1">
            <a:spLocks noGrp="1"/>
          </p:cNvSpPr>
          <p:nvPr>
            <p:ph type="body" idx="1"/>
          </p:nvPr>
        </p:nvSpPr>
        <p:spPr>
          <a:xfrm rot="5400000">
            <a:off x="5204311" y="-40640"/>
            <a:ext cx="4894729" cy="6439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97" name="Google Shape;97;p33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3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3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2pPr>
            <a:lvl3pPr marL="0" lvl="2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3pPr>
            <a:lvl4pPr marL="0" lvl="3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4pPr>
            <a:lvl5pPr marL="0" lvl="4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5pPr>
            <a:lvl6pPr marL="0" lvl="5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6pPr>
            <a:lvl7pPr marL="0" lvl="6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7pPr>
            <a:lvl8pPr marL="0" lvl="7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8pPr>
            <a:lvl9pPr marL="0" lvl="8" indent="0" algn="ctr">
              <a:spcBef>
                <a:spcPts val="0"/>
              </a:spcBef>
              <a:buNone/>
              <a:defRPr>
                <a:solidFill>
                  <a:srgbClr val="7F7F7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D4FE"/>
            </a:gs>
            <a:gs pos="60000">
              <a:srgbClr val="FFFFFF"/>
            </a:gs>
            <a:gs pos="100000">
              <a:srgbClr val="54BD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22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22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Google Shape;13;p22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" name="Google Shape;14;p22"/>
          <p:cNvSpPr txBox="1"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2"/>
          <p:cNvSpPr txBox="1"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0210" algn="l" rtl="0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sz="2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77189" algn="l" rtl="0">
              <a:spcBef>
                <a:spcPts val="360"/>
              </a:spcBef>
              <a:spcAft>
                <a:spcPts val="0"/>
              </a:spcAft>
              <a:buClr>
                <a:srgbClr val="C3260C"/>
              </a:buClr>
              <a:buSzPts val="2340"/>
              <a:buFont typeface="Georgia"/>
              <a:buChar char="*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068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417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" name="Google Shape;16;p22"/>
          <p:cNvSpPr txBox="1">
            <a:spLocks noGrp="1"/>
          </p:cNvSpPr>
          <p:nvPr>
            <p:ph type="dt" idx="10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ftr" idx="11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sldNum" idx="12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PDZV7u9Jfk?feature=oembed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davon@illinoisfreeclinics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9713" y="-28575"/>
            <a:ext cx="1157288" cy="13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1905000" y="1524001"/>
            <a:ext cx="8534400" cy="5447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Illinois Association of Free and Charitable Clinics Update to Fox Glove Alliance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January 16</a:t>
            </a:r>
            <a:r>
              <a:rPr lang="en-US" sz="2400" baseline="30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r>
              <a:rPr lang="en-U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2020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Melissa Maguire- Executive Director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Davon Lawrence- Opioid Resource VISTA</a:t>
            </a: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391053" y="5515167"/>
            <a:ext cx="8683348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295400"/>
            <a:ext cx="8534400" cy="3790308"/>
          </a:xfrm>
        </p:spPr>
        <p:txBody>
          <a:bodyPr>
            <a:normAutofit fontScale="77500" lnSpcReduction="20000"/>
          </a:bodyPr>
          <a:lstStyle/>
          <a:p>
            <a:pPr marL="80010" indent="0" algn="ctr">
              <a:buNone/>
            </a:pPr>
            <a:r>
              <a:rPr lang="en-US" b="1" dirty="0"/>
              <a:t>Illinois Association of Free and Charitable Clinics 2019 Year in review</a:t>
            </a:r>
          </a:p>
          <a:p>
            <a:pPr marL="537210" lvl="1" indent="0">
              <a:buNone/>
            </a:pPr>
            <a:r>
              <a:rPr lang="en-US" b="1" dirty="0"/>
              <a:t>January -</a:t>
            </a:r>
            <a:r>
              <a:rPr lang="en-US" dirty="0"/>
              <a:t>Awarded  One-time grant from Illinois Attorney General’s Office for Clinics to be used to increase access to medication</a:t>
            </a:r>
          </a:p>
          <a:p>
            <a:pPr marL="537210" lvl="1" indent="0">
              <a:buNone/>
            </a:pPr>
            <a:endParaRPr lang="en-US" dirty="0"/>
          </a:p>
          <a:p>
            <a:pPr marL="537210" lvl="1" indent="0">
              <a:buNone/>
            </a:pPr>
            <a:r>
              <a:rPr lang="en-US" b="1" dirty="0"/>
              <a:t>March</a:t>
            </a:r>
            <a:r>
              <a:rPr lang="en-US" dirty="0"/>
              <a:t>-Springfield Day </a:t>
            </a:r>
          </a:p>
          <a:p>
            <a:pPr marL="537210" lvl="1" indent="0">
              <a:buNone/>
            </a:pPr>
            <a:endParaRPr lang="en-US" dirty="0"/>
          </a:p>
          <a:p>
            <a:pPr marL="537210" lvl="1" indent="0">
              <a:buNone/>
            </a:pPr>
            <a:r>
              <a:rPr lang="en-US" b="1" dirty="0"/>
              <a:t>May-</a:t>
            </a:r>
            <a:r>
              <a:rPr lang="en-US" dirty="0"/>
              <a:t> Awarded VISTAs thr0ugh the Corporation of National and Community Service</a:t>
            </a:r>
          </a:p>
          <a:p>
            <a:pPr marL="537210" lvl="1" indent="0">
              <a:buNone/>
            </a:pPr>
            <a:endParaRPr lang="en-US" dirty="0"/>
          </a:p>
          <a:p>
            <a:pPr marL="537210" lvl="1" indent="0">
              <a:buNone/>
            </a:pPr>
            <a:r>
              <a:rPr lang="en-US" b="1" dirty="0"/>
              <a:t>July</a:t>
            </a:r>
            <a:r>
              <a:rPr lang="en-US" dirty="0"/>
              <a:t>- Data from IAFCC Data Quality Initiative</a:t>
            </a:r>
          </a:p>
          <a:p>
            <a:pPr marL="537210" lvl="1" indent="0">
              <a:buNone/>
            </a:pPr>
            <a:endParaRPr lang="en-US" dirty="0"/>
          </a:p>
          <a:p>
            <a:pPr marL="537210" lvl="1" indent="0">
              <a:buNone/>
            </a:pPr>
            <a:r>
              <a:rPr lang="en-US" b="1" dirty="0"/>
              <a:t>August</a:t>
            </a:r>
            <a:r>
              <a:rPr lang="en-US" dirty="0"/>
              <a:t>-Free and Charitable Clinics Month</a:t>
            </a:r>
          </a:p>
          <a:p>
            <a:pPr marL="537210" lvl="1" indent="0">
              <a:buNone/>
            </a:pPr>
            <a:endParaRPr lang="en-US" dirty="0"/>
          </a:p>
          <a:p>
            <a:pPr marL="537210" lvl="1" indent="0">
              <a:buNone/>
            </a:pPr>
            <a:r>
              <a:rPr lang="en-US" b="1" dirty="0"/>
              <a:t>December</a:t>
            </a:r>
            <a:r>
              <a:rPr lang="mr-IN" dirty="0"/>
              <a:t>–</a:t>
            </a:r>
            <a:r>
              <a:rPr lang="en-US" dirty="0"/>
              <a:t> IAFCC Annual Conference</a:t>
            </a:r>
          </a:p>
          <a:p>
            <a:pPr marL="537210" lvl="1" indent="0">
              <a:buNone/>
            </a:pPr>
            <a:endParaRPr lang="en-US" dirty="0"/>
          </a:p>
          <a:p>
            <a:pPr marL="537210" lvl="1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Google Shape;1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09713" y="-28575"/>
            <a:ext cx="1157288" cy="1323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665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391053" y="5515168"/>
            <a:ext cx="6907059" cy="104796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7564" y="1769210"/>
            <a:ext cx="8534400" cy="3474720"/>
          </a:xfrm>
        </p:spPr>
        <p:txBody>
          <a:bodyPr>
            <a:normAutofit/>
          </a:bodyPr>
          <a:lstStyle/>
          <a:p>
            <a:endParaRPr lang="en-US" sz="4000" dirty="0"/>
          </a:p>
          <a:p>
            <a:pPr marL="80010" indent="0" algn="ctr">
              <a:buNone/>
            </a:pPr>
            <a:r>
              <a:rPr lang="en-US" sz="4000" dirty="0"/>
              <a:t>What we have learned from our initiatives</a:t>
            </a:r>
          </a:p>
        </p:txBody>
      </p:sp>
    </p:spTree>
    <p:extLst>
      <p:ext uri="{BB962C8B-B14F-4D97-AF65-F5344CB8AC3E}">
        <p14:creationId xmlns:p14="http://schemas.microsoft.com/office/powerpoint/2010/main" val="88696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279395-B6AE-492F-8903-22DC0D27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1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rebuchet MS" panose="020B0603020202020204" pitchFamily="34" charset="0"/>
              </a:rPr>
              <a:t>How Clinics Are Arranging Medication for Patients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28FF7D1-6EBD-46F6-A13E-B5B71DACA644}"/>
              </a:ext>
            </a:extLst>
          </p:cNvPr>
          <p:cNvSpPr/>
          <p:nvPr/>
        </p:nvSpPr>
        <p:spPr>
          <a:xfrm>
            <a:off x="3048000" y="1996751"/>
            <a:ext cx="5097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AA786A8-37B6-4C64-BC80-FD9F905D992C}"/>
              </a:ext>
            </a:extLst>
          </p:cNvPr>
          <p:cNvSpPr/>
          <p:nvPr/>
        </p:nvSpPr>
        <p:spPr>
          <a:xfrm>
            <a:off x="838200" y="1683312"/>
            <a:ext cx="908858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rebuchet MS" panose="020B0603020202020204" pitchFamily="34" charset="0"/>
              </a:rPr>
              <a:t>           </a:t>
            </a:r>
            <a:r>
              <a:rPr lang="en-US" sz="2400" b="1" dirty="0">
                <a:latin typeface="Trebuchet MS" panose="020B0603020202020204" pitchFamily="34" charset="0"/>
              </a:rPr>
              <a:t>Arrangement Method – Total Number of Clinics</a:t>
            </a:r>
          </a:p>
          <a:p>
            <a:pPr algn="just"/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Physician prescription - 12                                                                                                                                           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Physician samples - 11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Drug company patient assistance program - 10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Drug company bulk donation/replacement - 9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Charitable distributor donation (i.e. Americares) - 9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Charitable fill pharmacy on-site - 8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Charitable fill pharmacy off-site - 7                                                       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340(b) drug program - 7                                                                        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Stock bottles - 6                                                                                    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Pay outside pharmacy/pharmacy voucher - 5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Pay for specific (not stock or bulk) patient medications - 2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Generics through $4 Walmart plan - 2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Trebuchet MS" panose="020B0603020202020204" pitchFamily="34" charset="0"/>
              </a:rPr>
              <a:t>Other (Education on Access and PBM/CVS Caremark - 2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3BFF275-2F38-42A7-BBED-5A0DBCDC1C26}"/>
              </a:ext>
            </a:extLst>
          </p:cNvPr>
          <p:cNvSpPr/>
          <p:nvPr/>
        </p:nvSpPr>
        <p:spPr>
          <a:xfrm>
            <a:off x="8912852" y="6261661"/>
            <a:ext cx="3140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Trebuchet MS" panose="020B0603020202020204" pitchFamily="34" charset="0"/>
              </a:rPr>
              <a:t>Reflects data from 13 health clinics 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3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839A02-0F08-454A-9A0B-0EB1BB8AC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rebuchet MS" panose="020B0603020202020204" pitchFamily="34" charset="0"/>
              </a:rPr>
              <a:t>Total Spending Amount: $133,468.30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086EF659-1171-4F29-BC53-245750DA55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154884"/>
              </p:ext>
            </p:extLst>
          </p:nvPr>
        </p:nvGraphicFramePr>
        <p:xfrm>
          <a:off x="838200" y="972870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8757ED0-BACE-46AE-A6F5-5D1155F858D1}"/>
              </a:ext>
            </a:extLst>
          </p:cNvPr>
          <p:cNvSpPr txBox="1"/>
          <p:nvPr/>
        </p:nvSpPr>
        <p:spPr>
          <a:xfrm>
            <a:off x="401216" y="6410131"/>
            <a:ext cx="3140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Trebuchet MS" panose="020B0603020202020204" pitchFamily="34" charset="0"/>
              </a:rPr>
              <a:t>Reflects data from 13 health clinics </a:t>
            </a:r>
            <a:endParaRPr lang="en-US" sz="1400" dirty="0">
              <a:latin typeface="Trebuchet MS" panose="020B06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71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FFD85A-377F-41FB-9FB1-AA6A95B27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Trebuchet MS" panose="020B0603020202020204" pitchFamily="34" charset="0"/>
              </a:rPr>
              <a:t>Data Quality Improvement </a:t>
            </a:r>
            <a:br>
              <a:rPr lang="en-US" sz="3600" dirty="0">
                <a:latin typeface="Trebuchet MS" panose="020B0603020202020204" pitchFamily="34" charset="0"/>
              </a:rPr>
            </a:br>
            <a:r>
              <a:rPr lang="en-US" sz="3600" dirty="0">
                <a:latin typeface="Trebuchet MS" panose="020B0603020202020204" pitchFamily="34" charset="0"/>
              </a:rPr>
              <a:t>Patient Outcomes: PATIENT OUTCOMES: Percentage of Patients with Glycemic Control- A1c&lt;8</a:t>
            </a:r>
            <a:r>
              <a:rPr lang="en-US" dirty="0"/>
              <a:t/>
            </a:r>
            <a:br>
              <a:rPr lang="en-US" dirty="0"/>
            </a:br>
            <a:endParaRPr lang="en-US" sz="3600" dirty="0">
              <a:latin typeface="Trebuchet MS" panose="020B0603020202020204" pitchFamily="34" charset="0"/>
            </a:endParaRPr>
          </a:p>
        </p:txBody>
      </p:sp>
      <p:graphicFrame>
        <p:nvGraphicFramePr>
          <p:cNvPr id="9" name="officeArt object">
            <a:extLst>
              <a:ext uri="{FF2B5EF4-FFF2-40B4-BE49-F238E27FC236}">
                <a16:creationId xmlns="" xmlns:a16="http://schemas.microsoft.com/office/drawing/2014/main" id="{ED25282B-4550-40BD-927B-818B94C51843}"/>
              </a:ext>
            </a:extLst>
          </p:cNvPr>
          <p:cNvGraphicFramePr/>
          <p:nvPr/>
        </p:nvGraphicFramePr>
        <p:xfrm>
          <a:off x="6871855" y="2338242"/>
          <a:ext cx="4481945" cy="4117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officeArt object">
            <a:extLst>
              <a:ext uri="{FF2B5EF4-FFF2-40B4-BE49-F238E27FC236}">
                <a16:creationId xmlns="" xmlns:a16="http://schemas.microsoft.com/office/drawing/2014/main" id="{8DD484A3-85D0-AD48-9FD2-AB969E1DAC40}"/>
              </a:ext>
            </a:extLst>
          </p:cNvPr>
          <p:cNvGraphicFramePr/>
          <p:nvPr/>
        </p:nvGraphicFramePr>
        <p:xfrm>
          <a:off x="911791" y="2338242"/>
          <a:ext cx="4408355" cy="4117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588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AEDDAC-D213-476A-9BCD-917E779C6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76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Trebuchet MS" panose="020B0603020202020204" pitchFamily="34" charset="0"/>
              </a:rPr>
              <a:t>Data Quality Improvement</a:t>
            </a:r>
            <a:br>
              <a:rPr lang="en-US" sz="3600" dirty="0">
                <a:latin typeface="Trebuchet MS" panose="020B0603020202020204" pitchFamily="34" charset="0"/>
              </a:rPr>
            </a:br>
            <a:r>
              <a:rPr lang="en-US" sz="3600" dirty="0">
                <a:latin typeface="Trebuchet MS" panose="020B0603020202020204" pitchFamily="34" charset="0"/>
              </a:rPr>
              <a:t>Patient Outcomes: Percent of Patients with Blood Pressure &lt;140/90</a:t>
            </a:r>
          </a:p>
        </p:txBody>
      </p:sp>
      <p:graphicFrame>
        <p:nvGraphicFramePr>
          <p:cNvPr id="5" name="officeArt object">
            <a:extLst>
              <a:ext uri="{FF2B5EF4-FFF2-40B4-BE49-F238E27FC236}">
                <a16:creationId xmlns="" xmlns:a16="http://schemas.microsoft.com/office/drawing/2014/main" id="{C6AE749C-F7CC-41C2-A303-F638C08955F1}"/>
              </a:ext>
            </a:extLst>
          </p:cNvPr>
          <p:cNvGraphicFramePr/>
          <p:nvPr/>
        </p:nvGraphicFramePr>
        <p:xfrm>
          <a:off x="402065" y="2367199"/>
          <a:ext cx="5015345" cy="399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officeArt object">
            <a:extLst>
              <a:ext uri="{FF2B5EF4-FFF2-40B4-BE49-F238E27FC236}">
                <a16:creationId xmlns="" xmlns:a16="http://schemas.microsoft.com/office/drawing/2014/main" id="{2B2D349D-4C1E-054D-9D4F-2CBBE1034069}"/>
              </a:ext>
            </a:extLst>
          </p:cNvPr>
          <p:cNvGraphicFramePr/>
          <p:nvPr/>
        </p:nvGraphicFramePr>
        <p:xfrm>
          <a:off x="6442647" y="2367199"/>
          <a:ext cx="5015345" cy="399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720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9A60E7-C6DD-4B42-9CB7-F4F171F41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Where Would Patients Go if the Clinic Were Not Here?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="" xmlns:a16="http://schemas.microsoft.com/office/drawing/2014/main" id="{C550AA2F-8E3F-8040-B327-5ADD4DC37C74}"/>
              </a:ext>
            </a:extLst>
          </p:cNvPr>
          <p:cNvGraphicFramePr>
            <a:graphicFrameLocks/>
          </p:cNvGraphicFramePr>
          <p:nvPr/>
        </p:nvGraphicFramePr>
        <p:xfrm>
          <a:off x="394853" y="1385454"/>
          <a:ext cx="11402290" cy="5320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C1F81FF-C80C-414A-BD1C-D99D886B9AA3}"/>
              </a:ext>
            </a:extLst>
          </p:cNvPr>
          <p:cNvSpPr/>
          <p:nvPr/>
        </p:nvSpPr>
        <p:spPr>
          <a:xfrm>
            <a:off x="519789" y="6197578"/>
            <a:ext cx="3140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Trebuchet MS" panose="020B0603020202020204" pitchFamily="34" charset="0"/>
              </a:rPr>
              <a:t>Reflects data from 13 health clinics 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13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053" y="5455578"/>
            <a:ext cx="8683348" cy="5959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19"/>
            <a:ext cx="8534400" cy="5042557"/>
          </a:xfrm>
        </p:spPr>
        <p:txBody>
          <a:bodyPr>
            <a:normAutofit/>
          </a:bodyPr>
          <a:lstStyle/>
          <a:p>
            <a:pPr marL="80010" indent="0" algn="ctr">
              <a:buNone/>
            </a:pPr>
            <a:r>
              <a:rPr lang="en-US" b="1" dirty="0"/>
              <a:t>IAFCC Grant from the </a:t>
            </a:r>
          </a:p>
          <a:p>
            <a:pPr marL="80010" indent="0" algn="ctr">
              <a:buNone/>
            </a:pPr>
            <a:r>
              <a:rPr lang="en-US" b="1" dirty="0"/>
              <a:t>Corporation for National and Community Services</a:t>
            </a:r>
          </a:p>
          <a:p>
            <a:pPr marL="80010" indent="0" algn="ctr">
              <a:buNone/>
            </a:pPr>
            <a:r>
              <a:rPr lang="en-US" b="1" dirty="0"/>
              <a:t>Access to Care</a:t>
            </a:r>
          </a:p>
          <a:p>
            <a:pPr marL="80010" indent="0" algn="ctr">
              <a:buNone/>
            </a:pPr>
            <a:endParaRPr lang="en-US" b="1" dirty="0"/>
          </a:p>
          <a:p>
            <a:pPr marL="537210" lvl="1" indent="0">
              <a:buNone/>
            </a:pPr>
            <a:r>
              <a:rPr lang="en-US" sz="2200" b="1" dirty="0"/>
              <a:t>2018- Approved for 11 VISTAs to provide capacity building in 7 Free and Charitable Clinics In Illinois</a:t>
            </a:r>
          </a:p>
          <a:p>
            <a:pPr marL="537210" lvl="1" indent="0">
              <a:buNone/>
            </a:pPr>
            <a:endParaRPr lang="en-US" sz="2200" b="1" dirty="0"/>
          </a:p>
          <a:p>
            <a:pPr marL="537210" lvl="1" indent="0">
              <a:buNone/>
            </a:pPr>
            <a:r>
              <a:rPr lang="en-US" sz="2200" b="1" dirty="0"/>
              <a:t>2019- Approved for 16 VISTAs to provide capacity building in 7 clinics  </a:t>
            </a:r>
          </a:p>
          <a:p>
            <a:pPr marL="994411" lvl="2" indent="0">
              <a:buNone/>
            </a:pPr>
            <a:r>
              <a:rPr lang="en-US" sz="2200" b="1" dirty="0"/>
              <a:t>- Rx Outreach in Missouri- to learn more about coordinate access to medication for Free and Charitable Clinics</a:t>
            </a:r>
          </a:p>
          <a:p>
            <a:pPr marL="994411" lvl="2" indent="0">
              <a:buNone/>
            </a:pPr>
            <a:r>
              <a:rPr lang="en-US" sz="2200" b="1" dirty="0"/>
              <a:t>- Opioid Project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72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10DFAD-1171-4426-931B-4D379DF7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819" y="989148"/>
            <a:ext cx="9022672" cy="1926095"/>
          </a:xfrm>
        </p:spPr>
        <p:txBody>
          <a:bodyPr/>
          <a:lstStyle/>
          <a:p>
            <a:pPr algn="ctr">
              <a:buNone/>
            </a:pPr>
            <a:r>
              <a:rPr lang="en-US" sz="2400" dirty="0"/>
              <a:t>IAFCC, Corporation of National and Community Service (CNCS) and the 2019-2020 Opioid Project Overview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="" xmlns:a16="http://schemas.microsoft.com/office/drawing/2014/main" id="{E08E964C-5D10-4B06-B04B-0039FF1FC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256" y="2939721"/>
            <a:ext cx="1752601" cy="1752601"/>
          </a:xfrm>
          <a:prstGeom prst="rect">
            <a:avLst/>
          </a:prstGeom>
        </p:spPr>
      </p:pic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="" xmlns:a16="http://schemas.microsoft.com/office/drawing/2014/main" id="{A85EB847-24A4-4AF3-BE83-10DA12F49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542" y="2939721"/>
            <a:ext cx="1752601" cy="175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2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477004-D248-4462-8126-E8088350E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80" y="897448"/>
            <a:ext cx="8683348" cy="1143000"/>
          </a:xfrm>
        </p:spPr>
        <p:txBody>
          <a:bodyPr/>
          <a:lstStyle/>
          <a:p>
            <a:pPr algn="ctr">
              <a:buNone/>
            </a:pPr>
            <a:r>
              <a:rPr lang="en-US" sz="2400" dirty="0"/>
              <a:t>IAFCC and Low-Income Individuals 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58D980-E9F5-443D-902A-998370410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8384" y="2040448"/>
            <a:ext cx="8877670" cy="4138410"/>
          </a:xfrm>
        </p:spPr>
        <p:txBody>
          <a:bodyPr>
            <a:normAutofit fontScale="62500" lnSpcReduction="20000"/>
          </a:bodyPr>
          <a:lstStyle/>
          <a:p>
            <a:pPr marL="8001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IAFCC provides primary care services throughout its sector of (52) free and charitable clinics (FCC). Annually, these clinics provide health services to 100,000 low-income individuals that are either underinsured or uninsured. Prior to this collaboration, there was no established coordinated response within the sector that supports individuals seeking or in need of opioid-related prevention and surveillance services. </a:t>
            </a:r>
          </a:p>
          <a:p>
            <a:pPr marL="8001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Demographically, of those individuals, immigrants are our largest single group receiving care, with other target populations including: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Homeless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Formerly incarcerated individuals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Substance abusers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LGBTQ+-identified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Veterans</a:t>
            </a:r>
          </a:p>
          <a:p>
            <a:pPr marL="8001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C7C429-DF37-48E5-8A75-3D086A80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780" y="817927"/>
            <a:ext cx="8683348" cy="1143000"/>
          </a:xfrm>
        </p:spPr>
        <p:txBody>
          <a:bodyPr/>
          <a:lstStyle/>
          <a:p>
            <a:pPr algn="ctr">
              <a:buNone/>
            </a:pPr>
            <a:r>
              <a:rPr lang="en-US" sz="2400" dirty="0"/>
              <a:t>CNCS Opioid Programming Overview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F03E384-1F1F-453A-9712-BEBF1F61B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0220" y="2200908"/>
            <a:ext cx="8534400" cy="3474720"/>
          </a:xfrm>
        </p:spPr>
        <p:txBody>
          <a:bodyPr>
            <a:normAutofit/>
          </a:bodyPr>
          <a:lstStyle/>
          <a:p>
            <a:pPr marL="8001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CNCS Opioid Addiction Prevention and Recovery VISTA (Volunteers in Service to America) opioid programming core objectives</a:t>
            </a:r>
          </a:p>
          <a:p>
            <a:pPr marL="8001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Addressing the opioid crisis in the United States by placing VISTA members with organizations that are creating or expanding opioid prevention and recovery projects targeting low-income communities. 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VISTA programming that supports prevention, intervention/treatment, and recovery efforts. </a:t>
            </a:r>
          </a:p>
          <a:p>
            <a:pPr marL="8001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94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8B8E4C-C75D-4C05-BDA4-02F0C081B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666" y="84059"/>
            <a:ext cx="9459559" cy="3583397"/>
          </a:xfrm>
        </p:spPr>
        <p:txBody>
          <a:bodyPr/>
          <a:lstStyle/>
          <a:p>
            <a:pPr algn="ctr">
              <a:buNone/>
            </a:pPr>
            <a:r>
              <a:rPr lang="en-US" sz="2400" dirty="0"/>
              <a:t>Opioid Overdose Death Data Within FCC Communities </a:t>
            </a:r>
            <a:br>
              <a:rPr lang="en-US" sz="2400" dirty="0"/>
            </a:br>
            <a:r>
              <a:rPr lang="en-US" sz="2400" dirty="0"/>
              <a:t>(At a Glance)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1800" b="0" dirty="0"/>
              <a:t>State and county level mortality data within urban, rural, and suburban communities where an FCC reside.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="" xmlns:a16="http://schemas.microsoft.com/office/drawing/2014/main" id="{C79D154F-DBE1-4C91-BDED-0318CE041E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5524131"/>
              </p:ext>
            </p:extLst>
          </p:nvPr>
        </p:nvGraphicFramePr>
        <p:xfrm>
          <a:off x="1653666" y="2008843"/>
          <a:ext cx="9328726" cy="4488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59C967B-34D4-437B-BD52-CB31B7DCEA53}"/>
              </a:ext>
            </a:extLst>
          </p:cNvPr>
          <p:cNvSpPr txBox="1"/>
          <p:nvPr/>
        </p:nvSpPr>
        <p:spPr>
          <a:xfrm>
            <a:off x="7305727" y="6496942"/>
            <a:ext cx="47387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rebuchet MS" panose="020B0603020202020204" pitchFamily="34" charset="0"/>
              </a:rPr>
              <a:t>* Data provided by the 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1517895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A05FDE-DB97-4100-AB08-E8940F30A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997" y="243148"/>
            <a:ext cx="8683348" cy="1143000"/>
          </a:xfrm>
        </p:spPr>
        <p:txBody>
          <a:bodyPr/>
          <a:lstStyle/>
          <a:p>
            <a:pPr algn="ctr">
              <a:buNone/>
            </a:pPr>
            <a:r>
              <a:rPr lang="en-US" sz="2400" dirty="0"/>
              <a:t>Chicago’s Greatest Public Safety Threat?</a:t>
            </a:r>
            <a:br>
              <a:rPr lang="en-US" sz="2400" dirty="0"/>
            </a:br>
            <a:r>
              <a:rPr lang="en-US" sz="2400" dirty="0"/>
              <a:t>2019 Medical Examiner’s Comparison of Homicide and Fentanyl Overdose Reporting (Chicago)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FC3D83F-6BF5-4255-9675-49E879721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10600" y="4275175"/>
            <a:ext cx="8534400" cy="3474720"/>
          </a:xfrm>
        </p:spPr>
        <p:txBody>
          <a:bodyPr/>
          <a:lstStyle/>
          <a:p>
            <a:pPr marL="80010" indent="0">
              <a:buNone/>
            </a:pPr>
            <a:r>
              <a:rPr lang="en-US" dirty="0"/>
              <a:t>‘In a 2019 medical examiner report, the opioid/fentanyl epidemic is now identified as the </a:t>
            </a:r>
            <a:r>
              <a:rPr lang="en-US" b="1" i="1" dirty="0"/>
              <a:t>greatest public safety of Chicago</a:t>
            </a:r>
            <a:r>
              <a:rPr lang="en-US" dirty="0"/>
              <a:t>’ (Le </a:t>
            </a:r>
            <a:r>
              <a:rPr lang="en-US" dirty="0" err="1"/>
              <a:t>Mignot</a:t>
            </a:r>
            <a:r>
              <a:rPr lang="en-US" dirty="0"/>
              <a:t>, 2020). </a:t>
            </a:r>
          </a:p>
          <a:p>
            <a:pPr marL="8001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Fentanyl Toxicity - 789 deaths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/>
              <a:t>Homicides (Gun Shooting) – 580 deaths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US" dirty="0"/>
          </a:p>
          <a:p>
            <a:pPr marL="80010" indent="0" fontAlgn="base">
              <a:buNone/>
            </a:pPr>
            <a:endParaRPr lang="en-US" dirty="0"/>
          </a:p>
          <a:p>
            <a:pPr marL="80010" indent="0">
              <a:buNone/>
            </a:pPr>
            <a:endParaRPr lang="en-US" dirty="0"/>
          </a:p>
        </p:txBody>
      </p:sp>
      <p:pic>
        <p:nvPicPr>
          <p:cNvPr id="4" name="Online Media 3" title="CBS 2's Dana Kozlov Rushes To Help Overdose Victim While Working On Drug Epidemic Story">
            <a:hlinkClick r:id="" action="ppaction://media"/>
            <a:extLst>
              <a:ext uri="{FF2B5EF4-FFF2-40B4-BE49-F238E27FC236}">
                <a16:creationId xmlns="" xmlns:a16="http://schemas.microsoft.com/office/drawing/2014/main" id="{4DCAA71D-1F30-4105-852D-A56F38D1AB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65600" y="1872327"/>
            <a:ext cx="3860800" cy="217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069562-3B77-4514-9C18-0450CB726BFB}"/>
              </a:ext>
            </a:extLst>
          </p:cNvPr>
          <p:cNvSpPr txBox="1"/>
          <p:nvPr/>
        </p:nvSpPr>
        <p:spPr>
          <a:xfrm>
            <a:off x="8118763" y="3890138"/>
            <a:ext cx="1513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rebuchet MS" panose="020B0603020202020204" pitchFamily="34" charset="0"/>
              </a:rPr>
              <a:t>CBS Chicago, 2019</a:t>
            </a:r>
          </a:p>
        </p:txBody>
      </p:sp>
    </p:spTree>
    <p:extLst>
      <p:ext uri="{BB962C8B-B14F-4D97-AF65-F5344CB8AC3E}">
        <p14:creationId xmlns:p14="http://schemas.microsoft.com/office/powerpoint/2010/main" val="202453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="" xmlns:a16="http://schemas.microsoft.com/office/drawing/2014/main" id="{F7043C58-28A4-4304-AF4A-255EDD49D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709" y="969817"/>
            <a:ext cx="7629235" cy="1542473"/>
          </a:xfrm>
        </p:spPr>
        <p:txBody>
          <a:bodyPr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With the gracious support of CNCS and CVS Health Foundation,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year one project objectives are solely focused on responding to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this epidemic by engaging, collaborating and developing the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capacity for long-term success.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A1151C67-5FE2-4A7D-8554-71FA0DD0E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6655" y="204362"/>
            <a:ext cx="8423345" cy="525311"/>
          </a:xfrm>
        </p:spPr>
        <p:txBody>
          <a:bodyPr/>
          <a:lstStyle/>
          <a:p>
            <a:pPr algn="ctr">
              <a:buNone/>
            </a:pPr>
            <a:r>
              <a:rPr lang="en-US" sz="2400" b="0" dirty="0"/>
              <a:t>IAFCC’s Opioid Project Impact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E48AF83-5F6E-4E2D-A410-BCDC944CDFCD}"/>
              </a:ext>
            </a:extLst>
          </p:cNvPr>
          <p:cNvSpPr txBox="1"/>
          <p:nvPr/>
        </p:nvSpPr>
        <p:spPr>
          <a:xfrm>
            <a:off x="2004291" y="2512290"/>
            <a:ext cx="81557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rebuchet MS" panose="020B0603020202020204" pitchFamily="34" charset="0"/>
              </a:rPr>
              <a:t> Successes-to-date:</a:t>
            </a:r>
          </a:p>
          <a:p>
            <a:endParaRPr lang="en-US" sz="1600" dirty="0">
              <a:latin typeface="Trebuchet MS" panose="020B0603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 panose="020B0603020202020204" pitchFamily="34" charset="0"/>
              </a:rPr>
              <a:t>Engaging with the sector to identify and address the development of a coordinated response to the epidemic.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 panose="020B0603020202020204" pitchFamily="34" charset="0"/>
              </a:rPr>
              <a:t>A public awareness campaign has been developed, implemented, and currently accessed to meet the needs of the sector.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 panose="020B0603020202020204" pitchFamily="34" charset="0"/>
              </a:rPr>
              <a:t>A multi-disciplinary workgroup is forming. Members will guide and review tailored technical assistance resources. Workgroup members include: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 panose="020B0603020202020204" pitchFamily="34" charset="0"/>
              </a:rPr>
              <a:t>Subject matter expertise (CDC)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 panose="020B0603020202020204" pitchFamily="34" charset="0"/>
              </a:rPr>
              <a:t>FCC Members (Clinic-based personnel and lived experience individuals)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 panose="020B0603020202020204" pitchFamily="34" charset="0"/>
              </a:rPr>
              <a:t>Community and Family Recovery Services (Social Determinant Needs)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 panose="020B0603020202020204" pitchFamily="34" charset="0"/>
              </a:rPr>
              <a:t>Court and Corrections Navigators (Justice Reentry Programs)</a:t>
            </a:r>
          </a:p>
          <a:p>
            <a:endParaRPr lang="en-US" sz="1600" dirty="0">
              <a:latin typeface="Trebuchet MS" panose="020B0603020202020204" pitchFamily="34" charset="0"/>
            </a:endParaRPr>
          </a:p>
          <a:p>
            <a:r>
              <a:rPr lang="en-US" sz="1600" dirty="0">
                <a:latin typeface="Trebuchet MS" panose="020B0603020202020204" pitchFamily="34" charset="0"/>
              </a:rPr>
              <a:t>We welcome additional members in medicine (PharmD, ER, etc.). As the project unfolds, we will keep our internal/external partners engaged with its progress and additional support needs.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529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896B96-E712-4A2C-8678-B11530001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326" y="3888418"/>
            <a:ext cx="8683348" cy="1063331"/>
          </a:xfrm>
        </p:spPr>
        <p:txBody>
          <a:bodyPr/>
          <a:lstStyle/>
          <a:p>
            <a:pPr algn="ctr">
              <a:buNone/>
            </a:pPr>
            <a:r>
              <a:rPr lang="en-US" sz="2400" dirty="0"/>
              <a:t>Thank you from the sector!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b="0" dirty="0"/>
              <a:t>Davon Lawrence, MPH</a:t>
            </a:r>
            <a:br>
              <a:rPr lang="en-US" sz="2400" b="0" dirty="0"/>
            </a:br>
            <a:r>
              <a:rPr lang="en-US" sz="2400" b="0" dirty="0"/>
              <a:t>Opioid Resource Project Coordinator </a:t>
            </a:r>
            <a:br>
              <a:rPr lang="en-US" sz="2400" b="0" dirty="0"/>
            </a:br>
            <a:r>
              <a:rPr lang="en-US" sz="2400" b="0" dirty="0"/>
              <a:t>Email:  </a:t>
            </a:r>
            <a:r>
              <a:rPr lang="en-US" sz="2400" b="0" u="sng" dirty="0">
                <a:hlinkClick r:id="rId2"/>
              </a:rPr>
              <a:t>davon@illinoisfreeclinics.org</a:t>
            </a:r>
            <a:r>
              <a:rPr lang="en-US" sz="2400" b="0" dirty="0"/>
              <a:t> Phone: (313) 318-9908</a:t>
            </a:r>
            <a:endParaRPr lang="en-US" sz="2400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="" xmlns:a16="http://schemas.microsoft.com/office/drawing/2014/main" id="{DF585809-78DD-4D68-82B8-1022CAA05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850" y="1564313"/>
            <a:ext cx="1704781" cy="1704781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="" xmlns:a16="http://schemas.microsoft.com/office/drawing/2014/main" id="{FA2E9AF3-7728-4C5D-9325-07A31120A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891" y="1564313"/>
            <a:ext cx="1704781" cy="17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9228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645</Words>
  <Application>Microsoft Office PowerPoint</Application>
  <PresentationFormat>Widescreen</PresentationFormat>
  <Paragraphs>137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How Clinics Are Arranging Medication for Patients</vt:lpstr>
      <vt:lpstr>Total Spending Amount: $133,468.30</vt:lpstr>
      <vt:lpstr>Data Quality Improvement  Patient Outcomes: PATIENT OUTCOMES: Percentage of Patients with Glycemic Control- A1c&lt;8 </vt:lpstr>
      <vt:lpstr>Data Quality Improvement Patient Outcomes: Percent of Patients with Blood Pressure &lt;140/90</vt:lpstr>
      <vt:lpstr>Where Would Patients Go if the Clinic Were Not Here?</vt:lpstr>
      <vt:lpstr>PowerPoint Presentation</vt:lpstr>
      <vt:lpstr>IAFCC, Corporation of National and Community Service (CNCS) and the 2019-2020 Opioid Project Overview     </vt:lpstr>
      <vt:lpstr>IAFCC and Low-Income Individuals  </vt:lpstr>
      <vt:lpstr>CNCS Opioid Programming Overview </vt:lpstr>
      <vt:lpstr>Opioid Overdose Death Data Within FCC Communities  (At a Glance)  State and county level mortality data within urban, rural, and suburban communities where an FCC reside.  </vt:lpstr>
      <vt:lpstr>Chicago’s Greatest Public Safety Threat? 2019 Medical Examiner’s Comparison of Homicide and Fentanyl Overdose Reporting (Chicago)</vt:lpstr>
      <vt:lpstr>IAFCC’s Opioid Project Impact</vt:lpstr>
      <vt:lpstr>Thank you from the sector!  Davon Lawrence, MPH Opioid Resource Project Coordinator  Email:  davon@illinoisfreeclinics.org Phone: (313) 318-9908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9th Annual IAFCC Conference Stronger Together</dc:title>
  <dc:creator>Chris Warth</dc:creator>
  <cp:lastModifiedBy>Moore, Levi</cp:lastModifiedBy>
  <cp:revision>22</cp:revision>
  <dcterms:created xsi:type="dcterms:W3CDTF">2018-01-14T22:29:07Z</dcterms:created>
  <dcterms:modified xsi:type="dcterms:W3CDTF">2020-01-16T16:44:42Z</dcterms:modified>
</cp:coreProperties>
</file>