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notesSlides/notesSlide1.xml" ContentType="application/vnd.openxmlformats-officedocument.presentationml.notesSlide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notesSlides/notesSlide2.xml" ContentType="application/vnd.openxmlformats-officedocument.presentationml.notesSlide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notesSlides/notesSlide3.xml" ContentType="application/vnd.openxmlformats-officedocument.presentationml.notesSlide+xml"/>
  <Override PartName="/ppt/tags/tag36.xml" ContentType="application/vnd.openxmlformats-officedocument.presentationml.tags+xml"/>
  <Override PartName="/ppt/notesSlides/notesSlide4.xml" ContentType="application/vnd.openxmlformats-officedocument.presentationml.notesSlide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notesSlides/notesSlide5.xml" ContentType="application/vnd.openxmlformats-officedocument.presentationml.notesSlide+xml"/>
  <Override PartName="/ppt/tags/tag40.xml" ContentType="application/vnd.openxmlformats-officedocument.presentationml.tags+xml"/>
  <Override PartName="/ppt/notesSlides/notesSlide6.xml" ContentType="application/vnd.openxmlformats-officedocument.presentationml.notesSlide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notesSlides/notesSlide7.xml" ContentType="application/vnd.openxmlformats-officedocument.presentationml.notesSlide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notesSlides/notesSlide8.xml" ContentType="application/vnd.openxmlformats-officedocument.presentationml.notesSlide+xml"/>
  <Override PartName="/ppt/tags/tag8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74" r:id="rId1"/>
  </p:sldMasterIdLst>
  <p:notesMasterIdLst>
    <p:notesMasterId r:id="rId22"/>
  </p:notesMasterIdLst>
  <p:handoutMasterIdLst>
    <p:handoutMasterId r:id="rId23"/>
  </p:handoutMasterIdLst>
  <p:sldIdLst>
    <p:sldId id="803" r:id="rId2"/>
    <p:sldId id="920" r:id="rId3"/>
    <p:sldId id="804" r:id="rId4"/>
    <p:sldId id="761" r:id="rId5"/>
    <p:sldId id="756" r:id="rId6"/>
    <p:sldId id="928" r:id="rId7"/>
    <p:sldId id="930" r:id="rId8"/>
    <p:sldId id="929" r:id="rId9"/>
    <p:sldId id="282" r:id="rId10"/>
    <p:sldId id="903" r:id="rId11"/>
    <p:sldId id="901" r:id="rId12"/>
    <p:sldId id="902" r:id="rId13"/>
    <p:sldId id="866" r:id="rId14"/>
    <p:sldId id="904" r:id="rId15"/>
    <p:sldId id="890" r:id="rId16"/>
    <p:sldId id="898" r:id="rId17"/>
    <p:sldId id="908" r:id="rId18"/>
    <p:sldId id="868" r:id="rId19"/>
    <p:sldId id="869" r:id="rId20"/>
    <p:sldId id="899" r:id="rId21"/>
  </p:sldIdLst>
  <p:sldSz cx="9144000" cy="6858000" type="screen4x3"/>
  <p:notesSz cx="9296400" cy="7010400"/>
  <p:custDataLst>
    <p:tags r:id="rId2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tonio Benecchi" initials="AB" lastIdx="3" clrIdx="0">
    <p:extLst>
      <p:ext uri="{19B8F6BF-5375-455C-9EA6-DF929625EA0E}">
        <p15:presenceInfo xmlns:p15="http://schemas.microsoft.com/office/powerpoint/2012/main" userId="Antonio Benecchi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37FF91"/>
    <a:srgbClr val="FFD765"/>
    <a:srgbClr val="E0A500"/>
    <a:srgbClr val="A3FFCD"/>
    <a:srgbClr val="00B050"/>
    <a:srgbClr val="5D93FF"/>
    <a:srgbClr val="B7EEFF"/>
    <a:srgbClr val="008AB3"/>
    <a:srgbClr val="1969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67" autoAdjust="0"/>
    <p:restoredTop sz="94670" autoAdjust="0"/>
  </p:normalViewPr>
  <p:slideViewPr>
    <p:cSldViewPr>
      <p:cViewPr varScale="1">
        <p:scale>
          <a:sx n="82" d="100"/>
          <a:sy n="82" d="100"/>
        </p:scale>
        <p:origin x="893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2664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3662"/>
    </p:cViewPr>
  </p:sorterViewPr>
  <p:notesViewPr>
    <p:cSldViewPr>
      <p:cViewPr>
        <p:scale>
          <a:sx n="80" d="100"/>
          <a:sy n="80" d="100"/>
        </p:scale>
        <p:origin x="2717" y="-965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028440" cy="350520"/>
          </a:xfrm>
          <a:prstGeom prst="rect">
            <a:avLst/>
          </a:prstGeom>
        </p:spPr>
        <p:txBody>
          <a:bodyPr vert="horz" lIns="93166" tIns="46582" rIns="93166" bIns="46582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65810" y="1"/>
            <a:ext cx="4028440" cy="350520"/>
          </a:xfrm>
          <a:prstGeom prst="rect">
            <a:avLst/>
          </a:prstGeom>
        </p:spPr>
        <p:txBody>
          <a:bodyPr vert="horz" lIns="93166" tIns="46582" rIns="93166" bIns="46582" rtlCol="0"/>
          <a:lstStyle>
            <a:lvl1pPr algn="r">
              <a:defRPr sz="1200"/>
            </a:lvl1pPr>
          </a:lstStyle>
          <a:p>
            <a:fld id="{8CC054F1-76E3-4115-B7F4-412F32ABB207}" type="datetimeFigureOut">
              <a:rPr lang="en-US" smtClean="0"/>
              <a:pPr/>
              <a:t>11/20/2019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658665"/>
            <a:ext cx="4028440" cy="350520"/>
          </a:xfrm>
          <a:prstGeom prst="rect">
            <a:avLst/>
          </a:prstGeom>
        </p:spPr>
        <p:txBody>
          <a:bodyPr vert="horz" lIns="93166" tIns="46582" rIns="93166" bIns="46582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65810" y="6658665"/>
            <a:ext cx="4028440" cy="350520"/>
          </a:xfrm>
          <a:prstGeom prst="rect">
            <a:avLst/>
          </a:prstGeom>
        </p:spPr>
        <p:txBody>
          <a:bodyPr vert="horz" lIns="93166" tIns="46582" rIns="93166" bIns="46582" rtlCol="0" anchor="b"/>
          <a:lstStyle>
            <a:lvl1pPr algn="r">
              <a:defRPr sz="1200"/>
            </a:lvl1pPr>
          </a:lstStyle>
          <a:p>
            <a:fld id="{A234AD02-0816-4675-97AD-3D4F7C5872C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43342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028440" cy="350520"/>
          </a:xfrm>
          <a:prstGeom prst="rect">
            <a:avLst/>
          </a:prstGeom>
        </p:spPr>
        <p:txBody>
          <a:bodyPr vert="horz" lIns="93166" tIns="46582" rIns="93166" bIns="46582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810" y="1"/>
            <a:ext cx="4028440" cy="350520"/>
          </a:xfrm>
          <a:prstGeom prst="rect">
            <a:avLst/>
          </a:prstGeom>
        </p:spPr>
        <p:txBody>
          <a:bodyPr vert="horz" lIns="93166" tIns="46582" rIns="93166" bIns="46582" rtlCol="0"/>
          <a:lstStyle>
            <a:lvl1pPr algn="r">
              <a:defRPr sz="1200"/>
            </a:lvl1pPr>
          </a:lstStyle>
          <a:p>
            <a:fld id="{E838FCB9-B7BC-44E3-BB00-13467AE2F7D6}" type="datetimeFigureOut">
              <a:rPr lang="en-US" smtClean="0"/>
              <a:pPr/>
              <a:t>11/20/2019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95600" y="525463"/>
            <a:ext cx="3505200" cy="2628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66" tIns="46582" rIns="93166" bIns="46582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9640" y="3329942"/>
            <a:ext cx="7437120" cy="3154680"/>
          </a:xfrm>
          <a:prstGeom prst="rect">
            <a:avLst/>
          </a:prstGeom>
        </p:spPr>
        <p:txBody>
          <a:bodyPr vert="horz" lIns="93166" tIns="46582" rIns="93166" bIns="46582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58665"/>
            <a:ext cx="4028440" cy="350520"/>
          </a:xfrm>
          <a:prstGeom prst="rect">
            <a:avLst/>
          </a:prstGeom>
        </p:spPr>
        <p:txBody>
          <a:bodyPr vert="horz" lIns="93166" tIns="46582" rIns="93166" bIns="46582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810" y="6658665"/>
            <a:ext cx="4028440" cy="350520"/>
          </a:xfrm>
          <a:prstGeom prst="rect">
            <a:avLst/>
          </a:prstGeom>
        </p:spPr>
        <p:txBody>
          <a:bodyPr vert="horz" lIns="93166" tIns="46582" rIns="93166" bIns="46582" rtlCol="0" anchor="b"/>
          <a:lstStyle>
            <a:lvl1pPr algn="r">
              <a:defRPr sz="1200"/>
            </a:lvl1pPr>
          </a:lstStyle>
          <a:p>
            <a:fld id="{6F7BBD3B-12DF-4AE5-8423-42F947A8FE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61015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7BBD3B-12DF-4AE5-8423-42F947A8FE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72864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4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0" name="Google Shape;390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11042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7BBD3B-12DF-4AE5-8423-42F947A8FEFD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05245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7BBD3B-12DF-4AE5-8423-42F947A8FEFD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67335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7BBD3B-12DF-4AE5-8423-42F947A8FEFD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33771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7BBD3B-12DF-4AE5-8423-42F947A8FEFD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21929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128588" y="1541463"/>
            <a:ext cx="5543551" cy="41592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3D7F4A-B020-4505-8A63-0BA6996B930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00685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C6CA74-DC3E-4E26-BC85-A5D8FE078BDA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290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tags" Target="../tags/tag4.xml"/><Relationship Id="rId7" Type="http://schemas.openxmlformats.org/officeDocument/2006/relationships/image" Target="../media/image3.jpeg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2.bin"/><Relationship Id="rId4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tags" Target="../tags/tag6.xml"/><Relationship Id="rId7" Type="http://schemas.openxmlformats.org/officeDocument/2006/relationships/oleObject" Target="../embeddings/oleObject5.bin"/><Relationship Id="rId2" Type="http://schemas.openxmlformats.org/officeDocument/2006/relationships/tags" Target="../tags/tag5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4.bin"/><Relationship Id="rId4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7" Type="http://schemas.openxmlformats.org/officeDocument/2006/relationships/image" Target="../media/image2.jpeg"/><Relationship Id="rId2" Type="http://schemas.openxmlformats.org/officeDocument/2006/relationships/tags" Target="../tags/tag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6.bin"/><Relationship Id="rId4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tags" Target="../tags/tag10.xml"/><Relationship Id="rId7" Type="http://schemas.openxmlformats.org/officeDocument/2006/relationships/oleObject" Target="../embeddings/oleObject8.bin"/><Relationship Id="rId2" Type="http://schemas.openxmlformats.org/officeDocument/2006/relationships/tags" Target="../tags/tag9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7.bin"/><Relationship Id="rId4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12.xml"/><Relationship Id="rId7" Type="http://schemas.openxmlformats.org/officeDocument/2006/relationships/oleObject" Target="../embeddings/oleObject10.bin"/><Relationship Id="rId2" Type="http://schemas.openxmlformats.org/officeDocument/2006/relationships/tags" Target="../tags/tag11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9.bin"/><Relationship Id="rId4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7" Type="http://schemas.openxmlformats.org/officeDocument/2006/relationships/oleObject" Target="../embeddings/oleObject12.bin"/><Relationship Id="rId2" Type="http://schemas.openxmlformats.org/officeDocument/2006/relationships/tags" Target="../tags/tag13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1.bin"/><Relationship Id="rId4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16.xml"/><Relationship Id="rId7" Type="http://schemas.openxmlformats.org/officeDocument/2006/relationships/oleObject" Target="../embeddings/oleObject14.bin"/><Relationship Id="rId2" Type="http://schemas.openxmlformats.org/officeDocument/2006/relationships/tags" Target="../tags/tag15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3.bin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7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5.bin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8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6.bin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9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7.bin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21.xml"/><Relationship Id="rId2" Type="http://schemas.openxmlformats.org/officeDocument/2006/relationships/tags" Target="../tags/tag20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18.bin"/><Relationship Id="rId4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5476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04900" y="1600200"/>
            <a:ext cx="75057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57834" y="3429000"/>
            <a:ext cx="6181165" cy="1752600"/>
          </a:xfrm>
        </p:spPr>
        <p:txBody>
          <a:bodyPr/>
          <a:lstStyle>
            <a:lvl1pPr marL="0" indent="0">
              <a:buFont typeface="Wingdings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6"/>
          <p:cNvSpPr>
            <a:spLocks noGrp="1"/>
          </p:cNvSpPr>
          <p:nvPr>
            <p:ph type="ftr" sz="quarter" idx="10"/>
          </p:nvPr>
        </p:nvSpPr>
        <p:spPr>
          <a:xfrm>
            <a:off x="6248400" y="0"/>
            <a:ext cx="2895600" cy="365125"/>
          </a:xfrm>
          <a:prstGeom prst="rect">
            <a:avLst/>
          </a:prstGeom>
        </p:spPr>
        <p:txBody>
          <a:bodyPr/>
          <a:lstStyle>
            <a:lvl1pPr algn="r">
              <a:defRPr sz="2000" b="1" u="sng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pic>
        <p:nvPicPr>
          <p:cNvPr id="2060" name="Picture 12" descr="C:\Users\awarwick\Box Sync\Admin New\Communications\Resources for staff use\Civic Consulting Logos\Civic Consulting with affiliate tagline_20151027_smallest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79124" y="5568888"/>
            <a:ext cx="4572000" cy="831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Object 6" hidden="1"/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5477" name="think-cell Slide" r:id="rId8" imgW="270" imgH="270" progId="TCLayout.ActiveDocument.1">
                  <p:embed/>
                </p:oleObj>
              </mc:Choice>
              <mc:Fallback>
                <p:oleObj name="think-cell Slide" r:id="rId8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12" descr="C:\Users\awarwick\Box Sync\Admin New\Communications\Resources for staff use\Civic Consulting Logos\Civic Consulting with affiliate tagline_20151027_smallest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79124" y="5568888"/>
            <a:ext cx="4572000" cy="831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Straight Connector 8"/>
          <p:cNvCxnSpPr/>
          <p:nvPr userDrawn="1"/>
        </p:nvCxnSpPr>
        <p:spPr bwMode="auto">
          <a:xfrm>
            <a:off x="0" y="6019800"/>
            <a:ext cx="9147048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390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900">
                <a:solidFill>
                  <a:srgbClr val="63788F"/>
                </a:solidFill>
                <a:latin typeface="Arial"/>
                <a:sym typeface="Arial"/>
              </a:defRPr>
            </a:lvl1pPr>
          </a:lstStyle>
          <a:p>
            <a:pPr>
              <a:defRPr/>
            </a:pPr>
            <a:fld id="{98A94FC3-4C83-4003-A5C0-1B7B79E9DB9A}" type="slidenum">
              <a:rPr lang="en-US" altLang="en-US" smtClean="0"/>
              <a:pPr>
                <a:defRPr/>
              </a:pPr>
              <a:t>‹#›</a:t>
            </a:fld>
            <a:endParaRPr lang="en-US" altLang="en-US" sz="1400" dirty="0"/>
          </a:p>
        </p:txBody>
      </p:sp>
    </p:spTree>
    <p:extLst>
      <p:ext uri="{BB962C8B-B14F-4D97-AF65-F5344CB8AC3E}">
        <p14:creationId xmlns:p14="http://schemas.microsoft.com/office/powerpoint/2010/main" val="5799656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for print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0364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295400"/>
            <a:ext cx="7772400" cy="4800600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0"/>
              </a:spcBef>
              <a:buClr>
                <a:schemeClr val="accent1"/>
              </a:buClr>
              <a:buNone/>
              <a:defRPr sz="1400"/>
            </a:lvl1pPr>
            <a:lvl2pPr marL="742950" indent="-285750">
              <a:lnSpc>
                <a:spcPct val="120000"/>
              </a:lnSpc>
              <a:spcBef>
                <a:spcPts val="0"/>
              </a:spcBef>
              <a:buClr>
                <a:schemeClr val="accent1"/>
              </a:buClr>
              <a:buFont typeface="Verdana" pitchFamily="34" charset="0"/>
              <a:buChar char="▪"/>
              <a:defRPr sz="1400"/>
            </a:lvl2pPr>
            <a:lvl3pPr>
              <a:lnSpc>
                <a:spcPct val="120000"/>
              </a:lnSpc>
              <a:spcBef>
                <a:spcPts val="0"/>
              </a:spcBef>
              <a:buClr>
                <a:schemeClr val="accent1"/>
              </a:buClr>
              <a:buFont typeface="Lucida Grande"/>
              <a:buChar char="−"/>
              <a:defRPr sz="1400"/>
            </a:lvl3pPr>
            <a:lvl4pPr>
              <a:buClr>
                <a:srgbClr val="666666"/>
              </a:buClr>
              <a:buFont typeface="Lucida Grande"/>
              <a:buChar char="−"/>
              <a:defRPr sz="1400"/>
            </a:lvl4pPr>
            <a:lvl5pPr>
              <a:buClr>
                <a:srgbClr val="666666"/>
              </a:buClr>
              <a:buFont typeface="Lucida Grande"/>
              <a:buChar char="−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685800" y="6400800"/>
            <a:ext cx="6477000" cy="457200"/>
          </a:xfrm>
        </p:spPr>
        <p:txBody>
          <a:bodyPr anchor="b"/>
          <a:lstStyle>
            <a:lvl1pPr>
              <a:buNone/>
              <a:defRPr sz="900"/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239000" y="6400800"/>
            <a:ext cx="1905000" cy="457200"/>
          </a:xfr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00DEBD23-1D2E-41B8-9151-3B1BA29C8618}" type="slidenum">
              <a:rPr lang="en-US" altLang="en-US" smtClean="0"/>
              <a:pPr>
                <a:defRPr/>
              </a:pPr>
              <a:t>‹#›</a:t>
            </a:fld>
            <a:endParaRPr lang="en-US" altLang="en-US" sz="1400" dirty="0">
              <a:latin typeface="Arial" pitchFamily="34" charset="0"/>
            </a:endParaRPr>
          </a:p>
        </p:txBody>
      </p:sp>
      <p:graphicFrame>
        <p:nvGraphicFramePr>
          <p:cNvPr id="8" name="Object 7" hidden="1"/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0365" name="think-cell Slide" r:id="rId7" imgW="270" imgH="270" progId="TCLayout.ActiveDocument.1">
                  <p:embed/>
                </p:oleObj>
              </mc:Choice>
              <mc:Fallback>
                <p:oleObj name="think-cell Slide" r:id="rId7" imgW="270" imgH="270" progId="TCLayout.ActiveDocument.1">
                  <p:embed/>
                  <p:pic>
                    <p:nvPicPr>
                      <p:cNvPr id="8" name="Object 7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75" y="1098484"/>
            <a:ext cx="9169400" cy="127132"/>
          </a:xfrm>
          <a:prstGeom prst="rect">
            <a:avLst/>
          </a:prstGeom>
        </p:spPr>
      </p:pic>
      <p:cxnSp>
        <p:nvCxnSpPr>
          <p:cNvPr id="10" name="Straight Connector 9"/>
          <p:cNvCxnSpPr/>
          <p:nvPr userDrawn="1"/>
        </p:nvCxnSpPr>
        <p:spPr bwMode="auto">
          <a:xfrm>
            <a:off x="0" y="6248400"/>
            <a:ext cx="9147048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840871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for project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045705398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1176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6" name="Object 5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 hidden="1"/>
          <p:cNvSpPr/>
          <p:nvPr userDrawn="1">
            <p:custDataLst>
              <p:tags r:id="rId3"/>
            </p:custDataLst>
          </p:nvPr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S PGothic" panose="020B0600070205080204" pitchFamily="34" charset="-128"/>
              <a:cs typeface="ＭＳ Ｐゴシック" charset="-128"/>
              <a:sym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DBF95D97-D3CE-4A41-A67C-99C1F1C3B01D}" type="slidenum">
              <a:rPr lang="en-US" altLang="en-US" smtClean="0"/>
              <a:pPr>
                <a:defRPr/>
              </a:pPr>
              <a:t>‹#›</a:t>
            </a:fld>
            <a:endParaRPr lang="en-US" altLang="en-US" sz="1400">
              <a:latin typeface="Arial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75" y="1117534"/>
            <a:ext cx="9169400" cy="127132"/>
          </a:xfrm>
          <a:prstGeom prst="rect">
            <a:avLst/>
          </a:prstGeom>
        </p:spPr>
      </p:pic>
      <p:cxnSp>
        <p:nvCxnSpPr>
          <p:cNvPr id="12" name="Straight Connector 11"/>
          <p:cNvCxnSpPr/>
          <p:nvPr userDrawn="1"/>
        </p:nvCxnSpPr>
        <p:spPr bwMode="auto">
          <a:xfrm>
            <a:off x="0" y="6248400"/>
            <a:ext cx="9147048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5781277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ntent for print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1382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295400"/>
            <a:ext cx="3886200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762000" y="6400800"/>
            <a:ext cx="6477000" cy="457200"/>
          </a:xfrm>
        </p:spPr>
        <p:txBody>
          <a:bodyPr anchor="b"/>
          <a:lstStyle>
            <a:lvl1pPr>
              <a:buNone/>
              <a:defRPr sz="900"/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4"/>
          </p:nvPr>
        </p:nvSpPr>
        <p:spPr>
          <a:xfrm>
            <a:off x="4648200" y="1295400"/>
            <a:ext cx="3886200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5"/>
          </p:nvPr>
        </p:nvSpPr>
        <p:spPr>
          <a:xfrm>
            <a:off x="7239000" y="6400800"/>
            <a:ext cx="1905000" cy="457200"/>
          </a:xfr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1506AAF2-BFEA-492D-980D-A66000E487B5}" type="slidenum">
              <a:rPr lang="en-US" altLang="en-US" smtClean="0"/>
              <a:pPr>
                <a:defRPr/>
              </a:pPr>
              <a:t>‹#›</a:t>
            </a:fld>
            <a:endParaRPr lang="en-US" altLang="en-US" sz="1400">
              <a:latin typeface="Arial" pitchFamily="34" charset="0"/>
            </a:endParaRPr>
          </a:p>
        </p:txBody>
      </p:sp>
      <p:graphicFrame>
        <p:nvGraphicFramePr>
          <p:cNvPr id="12" name="Object 11" hidden="1"/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1383" name="think-cell Slide" r:id="rId7" imgW="270" imgH="270" progId="TCLayout.ActiveDocument.1">
                  <p:embed/>
                </p:oleObj>
              </mc:Choice>
              <mc:Fallback>
                <p:oleObj name="think-cell Slide" r:id="rId7" imgW="270" imgH="270" progId="TCLayout.ActiveDocument.1">
                  <p:embed/>
                  <p:pic>
                    <p:nvPicPr>
                      <p:cNvPr id="12" name="Object 11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4" name="Picture 13"/>
          <p:cNvPicPr>
            <a:picLocks noChangeAspect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75" y="1117534"/>
            <a:ext cx="9169400" cy="127132"/>
          </a:xfrm>
          <a:prstGeom prst="rect">
            <a:avLst/>
          </a:prstGeom>
        </p:spPr>
      </p:pic>
      <p:cxnSp>
        <p:nvCxnSpPr>
          <p:cNvPr id="16" name="Straight Connector 15"/>
          <p:cNvCxnSpPr/>
          <p:nvPr userDrawn="1"/>
        </p:nvCxnSpPr>
        <p:spPr bwMode="auto">
          <a:xfrm>
            <a:off x="0" y="6248400"/>
            <a:ext cx="9147048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0422337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2406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762000" y="6400800"/>
            <a:ext cx="6477000" cy="457200"/>
          </a:xfrm>
        </p:spPr>
        <p:txBody>
          <a:bodyPr anchor="b"/>
          <a:lstStyle>
            <a:lvl1pPr>
              <a:buNone/>
              <a:defRPr sz="900"/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230649" y="6400800"/>
            <a:ext cx="1905000" cy="457200"/>
          </a:xfr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E8C29E4E-671B-4B01-B14A-F24E0671EA9B}" type="slidenum">
              <a:rPr lang="en-US" altLang="en-US" smtClean="0"/>
              <a:pPr>
                <a:defRPr/>
              </a:pPr>
              <a:t>‹#›</a:t>
            </a:fld>
            <a:endParaRPr lang="en-US" altLang="en-US" sz="1400">
              <a:latin typeface="Arial" pitchFamily="34" charset="0"/>
            </a:endParaRPr>
          </a:p>
        </p:txBody>
      </p:sp>
      <p:graphicFrame>
        <p:nvGraphicFramePr>
          <p:cNvPr id="8" name="Object 7" hidden="1"/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2407" name="think-cell Slide" r:id="rId7" imgW="270" imgH="270" progId="TCLayout.ActiveDocument.1">
                  <p:embed/>
                </p:oleObj>
              </mc:Choice>
              <mc:Fallback>
                <p:oleObj name="think-cell Slide" r:id="rId7" imgW="270" imgH="270" progId="TCLayout.ActiveDocument.1">
                  <p:embed/>
                  <p:pic>
                    <p:nvPicPr>
                      <p:cNvPr id="8" name="Object 7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2" name="Straight Connector 11"/>
          <p:cNvCxnSpPr/>
          <p:nvPr userDrawn="1"/>
        </p:nvCxnSpPr>
        <p:spPr bwMode="auto">
          <a:xfrm>
            <a:off x="0" y="6248400"/>
            <a:ext cx="9147048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2280202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3430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EC0AEF77-FAFC-488C-AEBB-45BD87C723AA}" type="slidenum">
              <a:rPr lang="en-US" altLang="en-US" smtClean="0"/>
              <a:pPr>
                <a:defRPr/>
              </a:pPr>
              <a:t>‹#›</a:t>
            </a:fld>
            <a:endParaRPr lang="en-US" altLang="en-US" sz="1400">
              <a:latin typeface="Arial" pitchFamily="34" charset="0"/>
            </a:endParaRPr>
          </a:p>
        </p:txBody>
      </p:sp>
      <p:graphicFrame>
        <p:nvGraphicFramePr>
          <p:cNvPr id="6" name="Object 5" hidden="1"/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3431" name="think-cell Slide" r:id="rId7" imgW="270" imgH="270" progId="TCLayout.ActiveDocument.1">
                  <p:embed/>
                </p:oleObj>
              </mc:Choice>
              <mc:Fallback>
                <p:oleObj name="think-cell Slide" r:id="rId7" imgW="270" imgH="270" progId="TCLayout.ActiveDocument.1">
                  <p:embed/>
                  <p:pic>
                    <p:nvPicPr>
                      <p:cNvPr id="6" name="Object 5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9" name="Straight Connector 8"/>
          <p:cNvCxnSpPr/>
          <p:nvPr userDrawn="1"/>
        </p:nvCxnSpPr>
        <p:spPr bwMode="auto">
          <a:xfrm>
            <a:off x="0" y="6248400"/>
            <a:ext cx="9147048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6714895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4454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5" name="Object 4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524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762000" y="1600200"/>
            <a:ext cx="7772400" cy="4114800"/>
          </a:xfrm>
        </p:spPr>
        <p:txBody>
          <a:bodyPr/>
          <a:lstStyle/>
          <a:p>
            <a:pPr lvl="0"/>
            <a:r>
              <a:rPr lang="en-US" noProof="0" dirty="0"/>
              <a:t>Click icon to add chart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7239000" y="6382871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2D9BE2-DA22-40BA-9286-E34D00EAEEA5}" type="slidenum">
              <a:rPr lang="en-US" altLang="en-US" smtClean="0"/>
              <a:pPr>
                <a:defRPr/>
              </a:pPr>
              <a:t>‹#›</a:t>
            </a:fld>
            <a:endParaRPr lang="en-US" altLang="en-US" sz="1400" dirty="0">
              <a:solidFill>
                <a:schemeClr val="tx1"/>
              </a:solidFill>
              <a:latin typeface="Arial" pitchFamily="34" charset="0"/>
            </a:endParaRPr>
          </a:p>
        </p:txBody>
      </p:sp>
      <p:graphicFrame>
        <p:nvGraphicFramePr>
          <p:cNvPr id="8" name="Object 7" hidden="1"/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4455" name="think-cell Slide" r:id="rId7" imgW="270" imgH="270" progId="TCLayout.ActiveDocument.1">
                  <p:embed/>
                </p:oleObj>
              </mc:Choice>
              <mc:Fallback>
                <p:oleObj name="think-cell Slide" r:id="rId7" imgW="270" imgH="270" progId="TCLayout.ActiveDocument.1">
                  <p:embed/>
                  <p:pic>
                    <p:nvPicPr>
                      <p:cNvPr id="8" name="Object 7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1" name="Straight Connector 10"/>
          <p:cNvCxnSpPr/>
          <p:nvPr userDrawn="1"/>
        </p:nvCxnSpPr>
        <p:spPr bwMode="auto">
          <a:xfrm>
            <a:off x="0" y="6248400"/>
            <a:ext cx="9147048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2229302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ontent for print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940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295400"/>
            <a:ext cx="7772400" cy="4800600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0"/>
              </a:spcBef>
              <a:buClr>
                <a:schemeClr val="accent1"/>
              </a:buClr>
              <a:buNone/>
              <a:defRPr sz="1400"/>
            </a:lvl1pPr>
            <a:lvl2pPr marL="742950" indent="-285750">
              <a:lnSpc>
                <a:spcPct val="120000"/>
              </a:lnSpc>
              <a:spcBef>
                <a:spcPts val="0"/>
              </a:spcBef>
              <a:buClr>
                <a:schemeClr val="accent1"/>
              </a:buClr>
              <a:buFont typeface="Verdana" pitchFamily="34" charset="0"/>
              <a:buChar char="▪"/>
              <a:defRPr sz="1400"/>
            </a:lvl2pPr>
            <a:lvl3pPr>
              <a:lnSpc>
                <a:spcPct val="120000"/>
              </a:lnSpc>
              <a:spcBef>
                <a:spcPts val="0"/>
              </a:spcBef>
              <a:buClr>
                <a:schemeClr val="accent1"/>
              </a:buClr>
              <a:buFont typeface="Lucida Grande"/>
              <a:buChar char="−"/>
              <a:defRPr sz="1400"/>
            </a:lvl3pPr>
            <a:lvl4pPr>
              <a:buClr>
                <a:srgbClr val="666666"/>
              </a:buClr>
              <a:buFont typeface="Lucida Grande"/>
              <a:buChar char="−"/>
              <a:defRPr sz="1400"/>
            </a:lvl4pPr>
            <a:lvl5pPr>
              <a:buClr>
                <a:srgbClr val="666666"/>
              </a:buClr>
              <a:buFont typeface="Lucida Grande"/>
              <a:buChar char="−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762000" y="6400800"/>
            <a:ext cx="6477000" cy="457200"/>
          </a:xfrm>
        </p:spPr>
        <p:txBody>
          <a:bodyPr anchor="b"/>
          <a:lstStyle>
            <a:lvl1pPr>
              <a:buNone/>
              <a:defRPr sz="900"/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239000" y="6400800"/>
            <a:ext cx="1905000" cy="457200"/>
          </a:xfr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98A94FC3-4C83-4003-A5C0-1B7B79E9DB9A}" type="slidenum">
              <a:rPr lang="en-US" altLang="en-US" smtClean="0"/>
              <a:pPr>
                <a:defRPr/>
              </a:pPr>
              <a:t>‹#›</a:t>
            </a:fld>
            <a:endParaRPr lang="en-US" altLang="en-US" sz="1400"/>
          </a:p>
        </p:txBody>
      </p:sp>
      <p:cxnSp>
        <p:nvCxnSpPr>
          <p:cNvPr id="10" name="Straight Connector 9"/>
          <p:cNvCxnSpPr/>
          <p:nvPr userDrawn="1"/>
        </p:nvCxnSpPr>
        <p:spPr bwMode="auto">
          <a:xfrm>
            <a:off x="0" y="6248400"/>
            <a:ext cx="9147048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7687317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ontent for print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964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295400"/>
            <a:ext cx="3886200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762000" y="6400800"/>
            <a:ext cx="6477000" cy="457200"/>
          </a:xfrm>
        </p:spPr>
        <p:txBody>
          <a:bodyPr anchor="b"/>
          <a:lstStyle>
            <a:lvl1pPr>
              <a:buNone/>
              <a:defRPr sz="900"/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4"/>
          </p:nvPr>
        </p:nvSpPr>
        <p:spPr>
          <a:xfrm>
            <a:off x="4648200" y="1295400"/>
            <a:ext cx="3886200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5"/>
          </p:nvPr>
        </p:nvSpPr>
        <p:spPr>
          <a:xfrm>
            <a:off x="7239000" y="6400800"/>
            <a:ext cx="1905000" cy="457200"/>
          </a:xfr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98A94FC3-4C83-4003-A5C0-1B7B79E9DB9A}" type="slidenum">
              <a:rPr lang="en-US" altLang="en-US" smtClean="0"/>
              <a:pPr>
                <a:defRPr/>
              </a:pPr>
              <a:t>‹#›</a:t>
            </a:fld>
            <a:endParaRPr lang="en-US" altLang="en-US" sz="1400"/>
          </a:p>
        </p:txBody>
      </p:sp>
      <p:cxnSp>
        <p:nvCxnSpPr>
          <p:cNvPr id="13" name="Straight Connector 12"/>
          <p:cNvCxnSpPr/>
          <p:nvPr userDrawn="1"/>
        </p:nvCxnSpPr>
        <p:spPr bwMode="auto">
          <a:xfrm>
            <a:off x="0" y="6248400"/>
            <a:ext cx="9147048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4401009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88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762000" y="6400800"/>
            <a:ext cx="6477000" cy="457200"/>
          </a:xfrm>
        </p:spPr>
        <p:txBody>
          <a:bodyPr anchor="b"/>
          <a:lstStyle>
            <a:lvl1pPr>
              <a:buNone/>
              <a:defRPr sz="900"/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230649" y="6400800"/>
            <a:ext cx="1905000" cy="457200"/>
          </a:xfr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98A94FC3-4C83-4003-A5C0-1B7B79E9DB9A}" type="slidenum">
              <a:rPr lang="en-US" altLang="en-US" smtClean="0"/>
              <a:pPr>
                <a:defRPr/>
              </a:pPr>
              <a:t>‹#›</a:t>
            </a:fld>
            <a:endParaRPr lang="en-US" altLang="en-US" sz="1400"/>
          </a:p>
        </p:txBody>
      </p:sp>
      <p:cxnSp>
        <p:nvCxnSpPr>
          <p:cNvPr id="10" name="Straight Connector 9"/>
          <p:cNvCxnSpPr/>
          <p:nvPr userDrawn="1"/>
        </p:nvCxnSpPr>
        <p:spPr bwMode="auto">
          <a:xfrm>
            <a:off x="0" y="6248400"/>
            <a:ext cx="9147048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40872915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0DC2AC87-38FE-48BB-A57D-D785D51FE498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399639361"/>
              </p:ext>
            </p:extLst>
          </p:nvPr>
        </p:nvGraphicFramePr>
        <p:xfrm>
          <a:off x="1621" y="1621"/>
          <a:ext cx="1619" cy="16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061" name="think-cell Slide" r:id="rId5" imgW="395" imgH="394" progId="TCLayout.ActiveDocument.1">
                  <p:embed/>
                </p:oleObj>
              </mc:Choice>
              <mc:Fallback>
                <p:oleObj name="think-cell Slide" r:id="rId5" imgW="395" imgH="394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0DC2AC87-38FE-48BB-A57D-D785D51FE49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21" y="1621"/>
                        <a:ext cx="1619" cy="16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/>
          <p:cNvSpPr/>
          <p:nvPr userDrawn="1">
            <p:custDataLst>
              <p:tags r:id="rId3"/>
            </p:custDataLst>
          </p:nvPr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S PGothic" panose="020B0600070205080204" pitchFamily="34" charset="-128"/>
              <a:cs typeface="ＭＳ Ｐゴシック" charset="-128"/>
              <a:sym typeface="Arial" panose="020B0604020202020204" pitchFamily="34" charset="0"/>
            </a:endParaRPr>
          </a:p>
        </p:txBody>
      </p:sp>
      <p:sp>
        <p:nvSpPr>
          <p:cNvPr id="2" name="2. Slide Title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doc id" hidden="1"/>
          <p:cNvSpPr>
            <a:spLocks noChangeArrowheads="1"/>
          </p:cNvSpPr>
          <p:nvPr/>
        </p:nvSpPr>
        <p:spPr bwMode="auto">
          <a:xfrm>
            <a:off x="8246609" y="51833"/>
            <a:ext cx="670614" cy="124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/>
          <a:p>
            <a:pPr algn="r" defTabSz="913526"/>
            <a:endParaRPr lang="en-US" sz="816" baseline="0" dirty="0">
              <a:solidFill>
                <a:srgbClr val="808080"/>
              </a:solidFill>
              <a:latin typeface="+mn-lt"/>
              <a:ea typeface="+mn-ea"/>
            </a:endParaRPr>
          </a:p>
        </p:txBody>
      </p:sp>
      <p:cxnSp>
        <p:nvCxnSpPr>
          <p:cNvPr id="10" name="Straight Connector 9"/>
          <p:cNvCxnSpPr/>
          <p:nvPr userDrawn="1"/>
        </p:nvCxnSpPr>
        <p:spPr bwMode="auto">
          <a:xfrm>
            <a:off x="0" y="6248400"/>
            <a:ext cx="9147048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390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900">
                <a:solidFill>
                  <a:srgbClr val="63788F"/>
                </a:solidFill>
                <a:latin typeface="Arial"/>
                <a:sym typeface="Arial"/>
              </a:defRPr>
            </a:lvl1pPr>
          </a:lstStyle>
          <a:p>
            <a:pPr>
              <a:defRPr/>
            </a:pPr>
            <a:fld id="{98A94FC3-4C83-4003-A5C0-1B7B79E9DB9A}" type="slidenum">
              <a:rPr lang="en-US" altLang="en-US" smtClean="0"/>
              <a:pPr>
                <a:defRPr/>
              </a:pPr>
              <a:t>‹#›</a:t>
            </a:fld>
            <a:endParaRPr lang="en-US" altLang="en-US" sz="1400" dirty="0"/>
          </a:p>
        </p:txBody>
      </p:sp>
    </p:spTree>
    <p:extLst>
      <p:ext uri="{BB962C8B-B14F-4D97-AF65-F5344CB8AC3E}">
        <p14:creationId xmlns:p14="http://schemas.microsoft.com/office/powerpoint/2010/main" val="7654531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5_Text+Visual_Image_Large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338885" y="1278254"/>
            <a:ext cx="8451054" cy="91455"/>
          </a:xfrm>
          <a:prstGeom prst="rect">
            <a:avLst/>
          </a:prstGeom>
          <a:solidFill>
            <a:schemeClr val="tx2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8598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 hasCustomPrompt="1"/>
          </p:nvPr>
        </p:nvSpPr>
        <p:spPr>
          <a:xfrm>
            <a:off x="338885" y="1373667"/>
            <a:ext cx="8451054" cy="4568399"/>
          </a:xfrm>
          <a:prstGeom prst="rect">
            <a:avLst/>
          </a:prstGeom>
        </p:spPr>
        <p:txBody>
          <a:bodyPr vert="horz" anchor="ctr" anchorCtr="1"/>
          <a:lstStyle>
            <a:lvl1pPr marL="0" indent="0" algn="ctr">
              <a:buNone/>
              <a:defRPr sz="1200" b="1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</a:t>
            </a:r>
            <a:br>
              <a:rPr lang="en-US" dirty="0"/>
            </a:br>
            <a:r>
              <a:rPr lang="en-US" dirty="0"/>
              <a:t>change image</a:t>
            </a:r>
          </a:p>
        </p:txBody>
      </p:sp>
      <p:sp>
        <p:nvSpPr>
          <p:cNvPr id="13" name="Text Placeholder 14"/>
          <p:cNvSpPr>
            <a:spLocks noGrp="1"/>
          </p:cNvSpPr>
          <p:nvPr>
            <p:ph type="body" sz="quarter" idx="12"/>
          </p:nvPr>
        </p:nvSpPr>
        <p:spPr>
          <a:xfrm>
            <a:off x="324769" y="390167"/>
            <a:ext cx="6496048" cy="332527"/>
          </a:xfrm>
          <a:prstGeom prst="rect">
            <a:avLst/>
          </a:prstGeom>
          <a:noFill/>
        </p:spPr>
        <p:txBody>
          <a:bodyPr vert="horz" wrap="square" lIns="0" tIns="0" rIns="0" bIns="0" anchor="t" anchorCtr="0"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401" b="1">
                <a:solidFill>
                  <a:srgbClr val="414042"/>
                </a:solidFill>
              </a:defRPr>
            </a:lvl1pPr>
            <a:lvl2pPr marL="0" indent="0">
              <a:buNone/>
              <a:defRPr sz="1350" baseline="0"/>
            </a:lvl2pPr>
            <a:lvl3pPr marL="0">
              <a:spcBef>
                <a:spcPts val="450"/>
              </a:spcBef>
              <a:defRPr sz="1200"/>
            </a:lvl3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4" hasCustomPrompt="1"/>
          </p:nvPr>
        </p:nvSpPr>
        <p:spPr>
          <a:xfrm>
            <a:off x="3572793" y="6324946"/>
            <a:ext cx="3080103" cy="211137"/>
          </a:xfrm>
          <a:prstGeom prst="rect">
            <a:avLst/>
          </a:prstGeom>
        </p:spPr>
        <p:txBody>
          <a:bodyPr vert="horz" anchor="ctr" anchorCtr="0"/>
          <a:lstStyle>
            <a:lvl1pPr marL="0" indent="0" algn="r">
              <a:buNone/>
              <a:defRPr sz="750"/>
            </a:lvl1pPr>
            <a:lvl2pPr marL="0" indent="0">
              <a:buNone/>
              <a:defRPr sz="750"/>
            </a:lvl2pPr>
            <a:lvl3pPr marL="0" indent="0">
              <a:buNone/>
              <a:defRPr sz="750"/>
            </a:lvl3pPr>
            <a:lvl4pPr marL="0" indent="0">
              <a:buNone/>
              <a:defRPr sz="750"/>
            </a:lvl4pPr>
            <a:lvl5pPr marL="0" indent="0">
              <a:buNone/>
              <a:defRPr sz="750"/>
            </a:lvl5pPr>
          </a:lstStyle>
          <a:p>
            <a:pPr lvl="0"/>
            <a:r>
              <a:rPr lang="en-US" dirty="0"/>
              <a:t>Service line or presentation name  |</a:t>
            </a:r>
          </a:p>
        </p:txBody>
      </p:sp>
    </p:spTree>
    <p:extLst>
      <p:ext uri="{BB962C8B-B14F-4D97-AF65-F5344CB8AC3E}">
        <p14:creationId xmlns:p14="http://schemas.microsoft.com/office/powerpoint/2010/main" val="29607153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for printing">
  <p:cSld name="4_Content for printing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9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libri"/>
              <a:buNone/>
              <a:defRPr sz="1800" b="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9"/>
          <p:cNvSpPr txBox="1">
            <a:spLocks noGrp="1"/>
          </p:cNvSpPr>
          <p:nvPr>
            <p:ph type="body" idx="1"/>
          </p:nvPr>
        </p:nvSpPr>
        <p:spPr>
          <a:xfrm>
            <a:off x="762000" y="1295400"/>
            <a:ext cx="7772400" cy="48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42900" lvl="0" indent="-17145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 sz="1050"/>
            </a:lvl1pPr>
            <a:lvl2pPr marL="685800" lvl="1" indent="-238125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Verdana"/>
              <a:buChar char="▪"/>
              <a:defRPr sz="1050"/>
            </a:lvl2pPr>
            <a:lvl3pPr marL="1028700" lvl="2" indent="-238125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Merriweather Sans"/>
              <a:buChar char="−"/>
              <a:defRPr sz="1050"/>
            </a:lvl3pPr>
            <a:lvl4pPr marL="1371600" lvl="3" indent="-23812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Merriweather Sans"/>
              <a:buChar char="−"/>
              <a:defRPr sz="1050"/>
            </a:lvl4pPr>
            <a:lvl5pPr marL="1714500" lvl="4" indent="-23812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Merriweather Sans"/>
              <a:buChar char="−"/>
              <a:defRPr sz="1050"/>
            </a:lvl5pPr>
            <a:lvl6pPr marL="2057400" lvl="5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9"/>
          <p:cNvSpPr txBox="1">
            <a:spLocks noGrp="1"/>
          </p:cNvSpPr>
          <p:nvPr>
            <p:ph type="body" idx="2"/>
          </p:nvPr>
        </p:nvSpPr>
        <p:spPr>
          <a:xfrm>
            <a:off x="762000" y="6400800"/>
            <a:ext cx="6477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342900" lvl="0" indent="-1714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675"/>
            </a:lvl1pPr>
            <a:lvl2pPr marL="685800" lvl="1" indent="-214313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675"/>
            </a:lvl2pPr>
            <a:lvl3pPr marL="1028700" lvl="2" indent="-214313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675"/>
            </a:lvl3pPr>
            <a:lvl4pPr marL="1371600" lvl="3" indent="-214313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675"/>
            </a:lvl4pPr>
            <a:lvl5pPr marL="1714500" lvl="4" indent="-214313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675"/>
            </a:lvl5pPr>
            <a:lvl6pPr marL="2057400" lvl="5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" name="Google Shape;25;p29"/>
          <p:cNvSpPr txBox="1">
            <a:spLocks noGrp="1"/>
          </p:cNvSpPr>
          <p:nvPr>
            <p:ph type="sldNum" idx="12"/>
          </p:nvPr>
        </p:nvSpPr>
        <p:spPr>
          <a:xfrm>
            <a:off x="7239000" y="64008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9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buNone/>
              <a:defRPr sz="9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buNone/>
              <a:defRPr sz="9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buNone/>
              <a:defRPr sz="9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buNone/>
              <a:defRPr sz="9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buNone/>
              <a:defRPr sz="9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buNone/>
              <a:defRPr sz="9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buNone/>
              <a:defRPr sz="9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buNone/>
              <a:defRPr sz="9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sz="105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" name="Google Shape;26;p29"/>
          <p:cNvPicPr preferRelativeResize="0"/>
          <p:nvPr/>
        </p:nvPicPr>
        <p:blipFill rotWithShape="1">
          <a:blip r:embed="rId2">
            <a:alphaModFix/>
          </a:blip>
          <a:srcRect l="2601" t="66373" r="41286" b="18724"/>
          <a:stretch/>
        </p:blipFill>
        <p:spPr>
          <a:xfrm>
            <a:off x="3175" y="1098484"/>
            <a:ext cx="9169400" cy="1271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662855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vmlDrawing" Target="../drawings/vmlDrawing1.v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16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733" name="think-cell Slide" r:id="rId17" imgW="270" imgH="270" progId="TCLayout.ActiveDocument.1">
                  <p:embed/>
                </p:oleObj>
              </mc:Choice>
              <mc:Fallback>
                <p:oleObj name="think-cell Slide" r:id="rId17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1524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US" altLang="en-US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600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US" alt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390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900">
                <a:solidFill>
                  <a:srgbClr val="63788F"/>
                </a:solidFill>
                <a:latin typeface="Arial"/>
                <a:sym typeface="Arial"/>
              </a:defRPr>
            </a:lvl1pPr>
          </a:lstStyle>
          <a:p>
            <a:pPr>
              <a:defRPr/>
            </a:pPr>
            <a:fld id="{98A94FC3-4C83-4003-A5C0-1B7B79E9DB9A}" type="slidenum">
              <a:rPr lang="en-US" altLang="en-US" smtClean="0"/>
              <a:pPr>
                <a:defRPr/>
              </a:pPr>
              <a:t>‹#›</a:t>
            </a:fld>
            <a:endParaRPr lang="en-US" altLang="en-US" sz="1400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75" y="1098484"/>
            <a:ext cx="9169400" cy="127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719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2" r:id="rId7"/>
    <p:sldLayoutId id="2147483783" r:id="rId8"/>
    <p:sldLayoutId id="2147483784" r:id="rId9"/>
    <p:sldLayoutId id="2147483785" r:id="rId10"/>
    <p:sldLayoutId id="2147483788" r:id="rId11"/>
    <p:sldLayoutId id="2147483789" r:id="rId12"/>
    <p:sldLayoutId id="2147483790" r:id="rId13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+mj-lt"/>
          <a:ea typeface="MS PGothic" pitchFamily="34" charset="-128"/>
          <a:cs typeface="MS PGothic" pitchFamily="34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006973"/>
          </a:solidFill>
          <a:latin typeface="Verdana" charset="0"/>
          <a:ea typeface="MS PGothic" pitchFamily="34" charset="-128"/>
          <a:cs typeface="MS PGothic" pitchFamily="34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006973"/>
          </a:solidFill>
          <a:latin typeface="Verdana" charset="0"/>
          <a:ea typeface="MS PGothic" pitchFamily="34" charset="-128"/>
          <a:cs typeface="MS PGothic" pitchFamily="34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006973"/>
          </a:solidFill>
          <a:latin typeface="Verdana" charset="0"/>
          <a:ea typeface="MS PGothic" pitchFamily="34" charset="-128"/>
          <a:cs typeface="MS PGothic" pitchFamily="34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006973"/>
          </a:solidFill>
          <a:latin typeface="Verdana" charset="0"/>
          <a:ea typeface="MS PGothic" pitchFamily="34" charset="-128"/>
          <a:cs typeface="MS PGothic" pitchFamily="34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00605F"/>
          </a:solidFill>
          <a:latin typeface="Verdana" charset="0"/>
          <a:ea typeface="ＭＳ Ｐゴシック" charset="-128"/>
          <a:cs typeface="ＭＳ Ｐゴシック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00605F"/>
          </a:solidFill>
          <a:latin typeface="Verdana" charset="0"/>
          <a:ea typeface="ＭＳ Ｐゴシック" charset="-128"/>
          <a:cs typeface="ＭＳ Ｐゴシック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00605F"/>
          </a:solidFill>
          <a:latin typeface="Verdana" charset="0"/>
          <a:ea typeface="ＭＳ Ｐゴシック" charset="-128"/>
          <a:cs typeface="ＭＳ Ｐゴシック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00605F"/>
          </a:solidFill>
          <a:latin typeface="Verdana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Char char="▪"/>
        <a:defRPr sz="2400">
          <a:solidFill>
            <a:schemeClr val="tx1"/>
          </a:solidFill>
          <a:latin typeface="+mn-lt"/>
          <a:ea typeface="MS PGothic" pitchFamily="34" charset="-128"/>
          <a:cs typeface="MS PGothic" pitchFamily="34" charset="-128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Char char="▪"/>
        <a:defRPr sz="2400">
          <a:solidFill>
            <a:schemeClr val="tx1"/>
          </a:solidFill>
          <a:latin typeface="+mn-lt"/>
          <a:ea typeface="MS PGothic" pitchFamily="34" charset="-128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Char char="▪"/>
        <a:defRPr sz="2400">
          <a:solidFill>
            <a:schemeClr val="tx1"/>
          </a:solidFill>
          <a:latin typeface="+mn-lt"/>
          <a:ea typeface="Geneva" charset="-128"/>
          <a:cs typeface="Geneva" charset="-128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Char char="▪"/>
        <a:defRPr sz="2400">
          <a:solidFill>
            <a:schemeClr val="tx1"/>
          </a:solidFill>
          <a:latin typeface="+mn-lt"/>
          <a:ea typeface="Geneva" charset="-128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Char char="▪"/>
        <a:defRPr sz="2400">
          <a:solidFill>
            <a:schemeClr val="tx1"/>
          </a:solidFill>
          <a:latin typeface="+mn-lt"/>
          <a:ea typeface="Geneva" charset="-128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Font typeface="Wingdings" charset="2"/>
        <a:buChar char="§"/>
        <a:defRPr sz="24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Font typeface="Wingdings" charset="2"/>
        <a:buChar char="§"/>
        <a:defRPr sz="24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Font typeface="Wingdings" charset="2"/>
        <a:buChar char="§"/>
        <a:defRPr sz="24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Font typeface="Wingdings" charset="2"/>
        <a:buChar char="§"/>
        <a:defRPr sz="24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23.xml"/><Relationship Id="rId7" Type="http://schemas.openxmlformats.org/officeDocument/2006/relationships/image" Target="../media/image6.png"/><Relationship Id="rId2" Type="http://schemas.openxmlformats.org/officeDocument/2006/relationships/tags" Target="../tags/tag2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9.bin"/><Relationship Id="rId4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4.xml"/><Relationship Id="rId1" Type="http://schemas.openxmlformats.org/officeDocument/2006/relationships/vmlDrawing" Target="../drawings/vmlDrawing14.vml"/><Relationship Id="rId5" Type="http://schemas.openxmlformats.org/officeDocument/2006/relationships/image" Target="../media/image7.emf"/><Relationship Id="rId4" Type="http://schemas.openxmlformats.org/officeDocument/2006/relationships/oleObject" Target="../embeddings/oleObject20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26.xml"/><Relationship Id="rId7" Type="http://schemas.openxmlformats.org/officeDocument/2006/relationships/image" Target="../media/image8.jpeg"/><Relationship Id="rId2" Type="http://schemas.openxmlformats.org/officeDocument/2006/relationships/tags" Target="../tags/tag25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21.bin"/><Relationship Id="rId4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1.jpeg"/><Relationship Id="rId12" Type="http://schemas.openxmlformats.org/officeDocument/2006/relationships/image" Target="../media/image16.png"/><Relationship Id="rId2" Type="http://schemas.openxmlformats.org/officeDocument/2006/relationships/tags" Target="../tags/tag27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10.jpeg"/><Relationship Id="rId11" Type="http://schemas.openxmlformats.org/officeDocument/2006/relationships/image" Target="../media/image15.png"/><Relationship Id="rId5" Type="http://schemas.openxmlformats.org/officeDocument/2006/relationships/image" Target="../media/image9.emf"/><Relationship Id="rId10" Type="http://schemas.openxmlformats.org/officeDocument/2006/relationships/image" Target="../media/image14.jpeg"/><Relationship Id="rId4" Type="http://schemas.openxmlformats.org/officeDocument/2006/relationships/oleObject" Target="../embeddings/oleObject22.bin"/><Relationship Id="rId9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29.xml"/><Relationship Id="rId7" Type="http://schemas.openxmlformats.org/officeDocument/2006/relationships/image" Target="../media/image9.emf"/><Relationship Id="rId2" Type="http://schemas.openxmlformats.org/officeDocument/2006/relationships/tags" Target="../tags/tag28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23.bin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0.xml"/><Relationship Id="rId1" Type="http://schemas.openxmlformats.org/officeDocument/2006/relationships/vmlDrawing" Target="../drawings/vmlDrawing18.vml"/><Relationship Id="rId5" Type="http://schemas.openxmlformats.org/officeDocument/2006/relationships/image" Target="../media/image7.emf"/><Relationship Id="rId4" Type="http://schemas.openxmlformats.org/officeDocument/2006/relationships/oleObject" Target="../embeddings/oleObject24.bin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1.xml"/><Relationship Id="rId1" Type="http://schemas.openxmlformats.org/officeDocument/2006/relationships/vmlDrawing" Target="../drawings/vmlDrawing19.vml"/><Relationship Id="rId5" Type="http://schemas.openxmlformats.org/officeDocument/2006/relationships/image" Target="../media/image7.emf"/><Relationship Id="rId4" Type="http://schemas.openxmlformats.org/officeDocument/2006/relationships/oleObject" Target="../embeddings/oleObject25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2.xml"/><Relationship Id="rId1" Type="http://schemas.openxmlformats.org/officeDocument/2006/relationships/vmlDrawing" Target="../drawings/vmlDrawing20.vml"/><Relationship Id="rId5" Type="http://schemas.openxmlformats.org/officeDocument/2006/relationships/image" Target="../media/image7.emf"/><Relationship Id="rId4" Type="http://schemas.openxmlformats.org/officeDocument/2006/relationships/oleObject" Target="../embeddings/oleObject26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3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19.png"/><Relationship Id="rId5" Type="http://schemas.openxmlformats.org/officeDocument/2006/relationships/image" Target="../media/image7.emf"/><Relationship Id="rId4" Type="http://schemas.openxmlformats.org/officeDocument/2006/relationships/oleObject" Target="../embeddings/oleObject27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4.xml"/><Relationship Id="rId1" Type="http://schemas.openxmlformats.org/officeDocument/2006/relationships/vmlDrawing" Target="../drawings/vmlDrawing22.vml"/><Relationship Id="rId6" Type="http://schemas.openxmlformats.org/officeDocument/2006/relationships/image" Target="../media/image19.png"/><Relationship Id="rId5" Type="http://schemas.openxmlformats.org/officeDocument/2006/relationships/image" Target="../media/image7.emf"/><Relationship Id="rId4" Type="http://schemas.openxmlformats.org/officeDocument/2006/relationships/oleObject" Target="../embeddings/oleObject28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5.xml"/><Relationship Id="rId1" Type="http://schemas.openxmlformats.org/officeDocument/2006/relationships/vmlDrawing" Target="../drawings/vmlDrawing23.vml"/><Relationship Id="rId6" Type="http://schemas.openxmlformats.org/officeDocument/2006/relationships/image" Target="../media/image7.emf"/><Relationship Id="rId5" Type="http://schemas.openxmlformats.org/officeDocument/2006/relationships/oleObject" Target="../embeddings/oleObject29.bin"/><Relationship Id="rId4" Type="http://schemas.openxmlformats.org/officeDocument/2006/relationships/notesSlide" Target="../notesSlides/notesSlide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6.xml"/><Relationship Id="rId1" Type="http://schemas.openxmlformats.org/officeDocument/2006/relationships/vmlDrawing" Target="../drawings/vmlDrawing24.vml"/><Relationship Id="rId6" Type="http://schemas.openxmlformats.org/officeDocument/2006/relationships/image" Target="../media/image7.emf"/><Relationship Id="rId5" Type="http://schemas.openxmlformats.org/officeDocument/2006/relationships/oleObject" Target="../embeddings/oleObject30.bin"/><Relationship Id="rId4" Type="http://schemas.openxmlformats.org/officeDocument/2006/relationships/notesSlide" Target="../notesSlides/notesSlide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7.xml"/><Relationship Id="rId1" Type="http://schemas.openxmlformats.org/officeDocument/2006/relationships/vmlDrawing" Target="../drawings/vmlDrawing25.vml"/><Relationship Id="rId6" Type="http://schemas.openxmlformats.org/officeDocument/2006/relationships/image" Target="../media/image19.png"/><Relationship Id="rId5" Type="http://schemas.openxmlformats.org/officeDocument/2006/relationships/image" Target="../media/image7.emf"/><Relationship Id="rId4" Type="http://schemas.openxmlformats.org/officeDocument/2006/relationships/oleObject" Target="../embeddings/oleObject31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tags" Target="../tags/tag39.xml"/><Relationship Id="rId7" Type="http://schemas.openxmlformats.org/officeDocument/2006/relationships/image" Target="../media/image7.emf"/><Relationship Id="rId2" Type="http://schemas.openxmlformats.org/officeDocument/2006/relationships/tags" Target="../tags/tag38.xml"/><Relationship Id="rId1" Type="http://schemas.openxmlformats.org/officeDocument/2006/relationships/vmlDrawing" Target="../drawings/vmlDrawing26.vml"/><Relationship Id="rId6" Type="http://schemas.openxmlformats.org/officeDocument/2006/relationships/oleObject" Target="../embeddings/oleObject32.bin"/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0.xml"/><Relationship Id="rId1" Type="http://schemas.openxmlformats.org/officeDocument/2006/relationships/vmlDrawing" Target="../drawings/vmlDrawing27.vml"/><Relationship Id="rId6" Type="http://schemas.openxmlformats.org/officeDocument/2006/relationships/image" Target="../media/image7.emf"/><Relationship Id="rId5" Type="http://schemas.openxmlformats.org/officeDocument/2006/relationships/oleObject" Target="../embeddings/oleObject33.bin"/><Relationship Id="rId4" Type="http://schemas.openxmlformats.org/officeDocument/2006/relationships/notesSlide" Target="../notesSlides/notesSlide6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tags" Target="../tags/tag42.xml"/><Relationship Id="rId7" Type="http://schemas.openxmlformats.org/officeDocument/2006/relationships/image" Target="../media/image20.emf"/><Relationship Id="rId2" Type="http://schemas.openxmlformats.org/officeDocument/2006/relationships/tags" Target="../tags/tag41.xml"/><Relationship Id="rId1" Type="http://schemas.openxmlformats.org/officeDocument/2006/relationships/vmlDrawing" Target="../drawings/vmlDrawing28.vml"/><Relationship Id="rId6" Type="http://schemas.openxmlformats.org/officeDocument/2006/relationships/oleObject" Target="../embeddings/oleObject34.bin"/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tags" Target="../tags/tag49.xml"/><Relationship Id="rId13" Type="http://schemas.openxmlformats.org/officeDocument/2006/relationships/tags" Target="../tags/tag54.xml"/><Relationship Id="rId18" Type="http://schemas.openxmlformats.org/officeDocument/2006/relationships/tags" Target="../tags/tag59.xml"/><Relationship Id="rId26" Type="http://schemas.openxmlformats.org/officeDocument/2006/relationships/tags" Target="../tags/tag67.xml"/><Relationship Id="rId39" Type="http://schemas.openxmlformats.org/officeDocument/2006/relationships/tags" Target="../tags/tag80.xml"/><Relationship Id="rId3" Type="http://schemas.openxmlformats.org/officeDocument/2006/relationships/tags" Target="../tags/tag44.xml"/><Relationship Id="rId21" Type="http://schemas.openxmlformats.org/officeDocument/2006/relationships/tags" Target="../tags/tag62.xml"/><Relationship Id="rId34" Type="http://schemas.openxmlformats.org/officeDocument/2006/relationships/tags" Target="../tags/tag75.xml"/><Relationship Id="rId42" Type="http://schemas.openxmlformats.org/officeDocument/2006/relationships/tags" Target="../tags/tag83.xml"/><Relationship Id="rId47" Type="http://schemas.openxmlformats.org/officeDocument/2006/relationships/oleObject" Target="../embeddings/oleObject35.bin"/><Relationship Id="rId7" Type="http://schemas.openxmlformats.org/officeDocument/2006/relationships/tags" Target="../tags/tag48.xml"/><Relationship Id="rId12" Type="http://schemas.openxmlformats.org/officeDocument/2006/relationships/tags" Target="../tags/tag53.xml"/><Relationship Id="rId17" Type="http://schemas.openxmlformats.org/officeDocument/2006/relationships/tags" Target="../tags/tag58.xml"/><Relationship Id="rId25" Type="http://schemas.openxmlformats.org/officeDocument/2006/relationships/tags" Target="../tags/tag66.xml"/><Relationship Id="rId33" Type="http://schemas.openxmlformats.org/officeDocument/2006/relationships/tags" Target="../tags/tag74.xml"/><Relationship Id="rId38" Type="http://schemas.openxmlformats.org/officeDocument/2006/relationships/tags" Target="../tags/tag79.xml"/><Relationship Id="rId46" Type="http://schemas.openxmlformats.org/officeDocument/2006/relationships/notesSlide" Target="../notesSlides/notesSlide8.xml"/><Relationship Id="rId2" Type="http://schemas.openxmlformats.org/officeDocument/2006/relationships/tags" Target="../tags/tag43.xml"/><Relationship Id="rId16" Type="http://schemas.openxmlformats.org/officeDocument/2006/relationships/tags" Target="../tags/tag57.xml"/><Relationship Id="rId20" Type="http://schemas.openxmlformats.org/officeDocument/2006/relationships/tags" Target="../tags/tag61.xml"/><Relationship Id="rId29" Type="http://schemas.openxmlformats.org/officeDocument/2006/relationships/tags" Target="../tags/tag70.xml"/><Relationship Id="rId41" Type="http://schemas.openxmlformats.org/officeDocument/2006/relationships/tags" Target="../tags/tag82.xml"/><Relationship Id="rId1" Type="http://schemas.openxmlformats.org/officeDocument/2006/relationships/vmlDrawing" Target="../drawings/vmlDrawing29.vml"/><Relationship Id="rId6" Type="http://schemas.openxmlformats.org/officeDocument/2006/relationships/tags" Target="../tags/tag47.xml"/><Relationship Id="rId11" Type="http://schemas.openxmlformats.org/officeDocument/2006/relationships/tags" Target="../tags/tag52.xml"/><Relationship Id="rId24" Type="http://schemas.openxmlformats.org/officeDocument/2006/relationships/tags" Target="../tags/tag65.xml"/><Relationship Id="rId32" Type="http://schemas.openxmlformats.org/officeDocument/2006/relationships/tags" Target="../tags/tag73.xml"/><Relationship Id="rId37" Type="http://schemas.openxmlformats.org/officeDocument/2006/relationships/tags" Target="../tags/tag78.xml"/><Relationship Id="rId40" Type="http://schemas.openxmlformats.org/officeDocument/2006/relationships/tags" Target="../tags/tag81.xml"/><Relationship Id="rId45" Type="http://schemas.openxmlformats.org/officeDocument/2006/relationships/slideLayout" Target="../slideLayouts/slideLayout2.xml"/><Relationship Id="rId5" Type="http://schemas.openxmlformats.org/officeDocument/2006/relationships/tags" Target="../tags/tag46.xml"/><Relationship Id="rId15" Type="http://schemas.openxmlformats.org/officeDocument/2006/relationships/tags" Target="../tags/tag56.xml"/><Relationship Id="rId23" Type="http://schemas.openxmlformats.org/officeDocument/2006/relationships/tags" Target="../tags/tag64.xml"/><Relationship Id="rId28" Type="http://schemas.openxmlformats.org/officeDocument/2006/relationships/tags" Target="../tags/tag69.xml"/><Relationship Id="rId36" Type="http://schemas.openxmlformats.org/officeDocument/2006/relationships/tags" Target="../tags/tag77.xml"/><Relationship Id="rId10" Type="http://schemas.openxmlformats.org/officeDocument/2006/relationships/tags" Target="../tags/tag51.xml"/><Relationship Id="rId19" Type="http://schemas.openxmlformats.org/officeDocument/2006/relationships/tags" Target="../tags/tag60.xml"/><Relationship Id="rId31" Type="http://schemas.openxmlformats.org/officeDocument/2006/relationships/tags" Target="../tags/tag72.xml"/><Relationship Id="rId44" Type="http://schemas.openxmlformats.org/officeDocument/2006/relationships/tags" Target="../tags/tag85.xml"/><Relationship Id="rId4" Type="http://schemas.openxmlformats.org/officeDocument/2006/relationships/tags" Target="../tags/tag45.xml"/><Relationship Id="rId9" Type="http://schemas.openxmlformats.org/officeDocument/2006/relationships/tags" Target="../tags/tag50.xml"/><Relationship Id="rId14" Type="http://schemas.openxmlformats.org/officeDocument/2006/relationships/tags" Target="../tags/tag55.xml"/><Relationship Id="rId22" Type="http://schemas.openxmlformats.org/officeDocument/2006/relationships/tags" Target="../tags/tag63.xml"/><Relationship Id="rId27" Type="http://schemas.openxmlformats.org/officeDocument/2006/relationships/tags" Target="../tags/tag68.xml"/><Relationship Id="rId30" Type="http://schemas.openxmlformats.org/officeDocument/2006/relationships/tags" Target="../tags/tag71.xml"/><Relationship Id="rId35" Type="http://schemas.openxmlformats.org/officeDocument/2006/relationships/tags" Target="../tags/tag76.xml"/><Relationship Id="rId43" Type="http://schemas.openxmlformats.org/officeDocument/2006/relationships/tags" Target="../tags/tag84.xml"/><Relationship Id="rId48" Type="http://schemas.openxmlformats.org/officeDocument/2006/relationships/image" Target="../media/image22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86.xml"/><Relationship Id="rId1" Type="http://schemas.openxmlformats.org/officeDocument/2006/relationships/vmlDrawing" Target="../drawings/vmlDrawing30.vml"/><Relationship Id="rId6" Type="http://schemas.openxmlformats.org/officeDocument/2006/relationships/image" Target="../media/image23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36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1287297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936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/>
          <p:cNvSpPr/>
          <p:nvPr>
            <p:custDataLst>
              <p:tags r:id="rId3"/>
            </p:custDataLst>
          </p:nvPr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spcCol="0" rtlCol="0" anchor="ctr" anchorCtr="0" compatLnSpc="1">
            <a:prstTxWarp prst="textNoShape">
              <a:avLst/>
            </a:prstTxWarp>
            <a:no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US" sz="1400" u="none" strike="noStrike" cap="none" normalizeH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S PGothic" panose="020B0600070205080204" pitchFamily="34" charset="-128"/>
              <a:cs typeface="ＭＳ Ｐゴシック" charset="-128"/>
              <a:sym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95400"/>
            <a:ext cx="9144000" cy="5029200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6200" y="76200"/>
            <a:ext cx="8991600" cy="1143000"/>
          </a:xfrm>
        </p:spPr>
        <p:txBody>
          <a:bodyPr/>
          <a:lstStyle/>
          <a:p>
            <a:r>
              <a:rPr lang="en-US" dirty="0"/>
              <a:t>West Side United Overview</a:t>
            </a:r>
            <a:br>
              <a:rPr lang="en-US" dirty="0"/>
            </a:br>
            <a:br>
              <a:rPr lang="en-US" sz="1400" dirty="0"/>
            </a:b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1850487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2765" name="think-cell Slide" r:id="rId4" imgW="530" imgH="531" progId="TCLayout.ActiveDocument.1">
                  <p:embed/>
                </p:oleObj>
              </mc:Choice>
              <mc:Fallback>
                <p:oleObj name="think-cell Slide" r:id="rId4" imgW="530" imgH="531" progId="TCLayout.ActiveDocument.1">
                  <p:embed/>
                  <p:pic>
                    <p:nvPicPr>
                      <p:cNvPr id="6" name="Object 5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7772400" cy="1143000"/>
          </a:xfrm>
        </p:spPr>
        <p:txBody>
          <a:bodyPr/>
          <a:lstStyle/>
          <a:p>
            <a:r>
              <a:rPr lang="en-US" dirty="0"/>
              <a:t>Update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DEBD23-1D2E-41B8-9151-3B1BA29C8618}" type="slidenum">
              <a:rPr lang="en-US" altLang="en-US" smtClean="0"/>
              <a:pPr>
                <a:defRPr/>
              </a:pPr>
              <a:t>2</a:t>
            </a:fld>
            <a:endParaRPr lang="en-US" altLang="en-US" sz="1400">
              <a:latin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457200" y="1371600"/>
            <a:ext cx="8077200" cy="381000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381000" y="1295400"/>
            <a:ext cx="7571678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85750" marR="0" indent="-285750" algn="l" defTabSz="914400" rtl="0" eaLnBrk="1" fontAlgn="base" latinLnBrk="0" hangingPunct="1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§"/>
              <a:tabLst/>
              <a:defRPr sz="1400">
                <a:solidFill>
                  <a:schemeClr val="tx1"/>
                </a:solidFill>
                <a:latin typeface="+mn-lt"/>
                <a:ea typeface="MS PGothic" pitchFamily="34" charset="-128"/>
                <a:cs typeface="MS PGothic" pitchFamily="34" charset="-128"/>
              </a:defRPr>
            </a:lvl1pPr>
            <a:lvl2pPr marL="566738" marR="0" indent="-285750" algn="l" defTabSz="914400" rtl="0" eaLnBrk="1" fontAlgn="base" latinLnBrk="0" hangingPunct="1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SzTx/>
              <a:buFont typeface="Courier New" panose="02070309020205020404" pitchFamily="49" charset="0"/>
              <a:buChar char="-"/>
              <a:tabLst/>
              <a:defRPr sz="1400">
                <a:solidFill>
                  <a:schemeClr val="tx1"/>
                </a:solidFill>
                <a:latin typeface="+mn-lt"/>
                <a:ea typeface="MS PGothic" pitchFamily="34" charset="-128"/>
              </a:defRPr>
            </a:lvl2pPr>
            <a:lvl3pPr marL="801688" marR="0" indent="-228600" algn="l" defTabSz="914400" rtl="0" eaLnBrk="1" fontAlgn="base" latinLnBrk="0" hangingPunct="1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 sz="1400">
                <a:solidFill>
                  <a:schemeClr val="tx1"/>
                </a:solidFill>
                <a:latin typeface="+mn-lt"/>
                <a:ea typeface="Geneva" charset="-128"/>
                <a:cs typeface="Geneva" charset="-128"/>
              </a:defRPr>
            </a:lvl3pPr>
            <a:lvl4pPr marL="1600200" marR="0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666666"/>
              </a:buClr>
              <a:buSzTx/>
              <a:buFont typeface="Lucida Grande"/>
              <a:buChar char="−"/>
              <a:tabLst/>
              <a:defRPr sz="1400">
                <a:solidFill>
                  <a:schemeClr val="tx1"/>
                </a:solidFill>
                <a:latin typeface="+mn-lt"/>
                <a:ea typeface="Geneva" charset="-128"/>
              </a:defRPr>
            </a:lvl4pPr>
            <a:lvl5pPr marL="2057400" marR="0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666666"/>
              </a:buClr>
              <a:buSzTx/>
              <a:buFont typeface="Lucida Grande"/>
              <a:buChar char="−"/>
              <a:tabLst/>
              <a:defRPr sz="1400">
                <a:solidFill>
                  <a:schemeClr val="tx1"/>
                </a:solidFill>
                <a:latin typeface="+mn-lt"/>
                <a:ea typeface="Geneva" charset="-128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charset="2"/>
              <a:buChar char="§"/>
              <a:defRPr sz="24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charset="2"/>
              <a:buChar char="§"/>
              <a:defRPr sz="24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charset="2"/>
              <a:buChar char="§"/>
              <a:defRPr sz="24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charset="2"/>
              <a:buChar char="§"/>
              <a:defRPr sz="24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spcAft>
                <a:spcPts val="1200"/>
              </a:spcAft>
            </a:pPr>
            <a:r>
              <a:rPr lang="en-US" sz="2000" kern="0" dirty="0"/>
              <a:t>Challenge</a:t>
            </a:r>
          </a:p>
          <a:p>
            <a:pPr>
              <a:spcAft>
                <a:spcPts val="1200"/>
              </a:spcAft>
            </a:pPr>
            <a:r>
              <a:rPr lang="en-US" sz="2000" kern="0" dirty="0"/>
              <a:t>History</a:t>
            </a:r>
          </a:p>
          <a:p>
            <a:pPr>
              <a:spcAft>
                <a:spcPts val="1200"/>
              </a:spcAft>
            </a:pPr>
            <a:r>
              <a:rPr lang="en-US" sz="2000" kern="0" dirty="0"/>
              <a:t>Progress</a:t>
            </a:r>
          </a:p>
          <a:p>
            <a:pPr>
              <a:spcAft>
                <a:spcPts val="1200"/>
              </a:spcAft>
            </a:pPr>
            <a:r>
              <a:rPr lang="en-US" sz="2000" kern="0" dirty="0"/>
              <a:t>Governance</a:t>
            </a:r>
          </a:p>
        </p:txBody>
      </p:sp>
    </p:spTree>
    <p:extLst>
      <p:ext uri="{BB962C8B-B14F-4D97-AF65-F5344CB8AC3E}">
        <p14:creationId xmlns:p14="http://schemas.microsoft.com/office/powerpoint/2010/main" val="13964708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960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/>
          <p:cNvSpPr/>
          <p:nvPr>
            <p:custDataLst>
              <p:tags r:id="rId3"/>
            </p:custDataLst>
          </p:nvPr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MS PGothic" pitchFamily="34" charset="-128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6200" y="76200"/>
            <a:ext cx="8991600" cy="8826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1" indent="0" algn="ctr" defTabSz="914400" rtl="0" eaLnBrk="1" fontAlgn="base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OUR CHALLENGE:</a:t>
            </a:r>
          </a:p>
          <a:p>
            <a:pPr marL="0" marR="0" lvl="1" indent="0" algn="ctr" defTabSz="914400" rtl="0" eaLnBrk="1" fontAlgn="base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-4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itchFamily="34" charset="0"/>
                <a:ea typeface="MS PGothic" pitchFamily="34" charset="-128"/>
                <a:cs typeface="Arial" panose="020B0604020202020204" pitchFamily="34" charset="0"/>
              </a:rPr>
              <a:t>16‐year </a:t>
            </a:r>
            <a:r>
              <a:rPr kumimoji="0" lang="en-US" sz="2000" b="0" i="0" u="none" strike="noStrike" kern="1200" cap="none" spc="-13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itchFamily="34" charset="0"/>
                <a:ea typeface="MS PGothic" pitchFamily="34" charset="-128"/>
                <a:cs typeface="Arial" panose="020B0604020202020204" pitchFamily="34" charset="0"/>
              </a:rPr>
              <a:t>gap </a:t>
            </a:r>
            <a:r>
              <a:rPr kumimoji="0" lang="en-US" sz="2000" b="0" i="0" u="none" strike="noStrike" kern="1200" cap="none" spc="-4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itchFamily="34" charset="0"/>
                <a:ea typeface="MS PGothic" pitchFamily="34" charset="-128"/>
                <a:cs typeface="Arial" panose="020B0604020202020204" pitchFamily="34" charset="0"/>
              </a:rPr>
              <a:t>in </a:t>
            </a:r>
            <a:r>
              <a:rPr kumimoji="0" lang="en-US" sz="2000" b="0" i="0" u="none" strike="noStrike" kern="1200" cap="none" spc="-18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itchFamily="34" charset="0"/>
                <a:ea typeface="MS PGothic" pitchFamily="34" charset="-128"/>
                <a:cs typeface="Arial" panose="020B0604020202020204" pitchFamily="34" charset="0"/>
              </a:rPr>
              <a:t>life </a:t>
            </a:r>
            <a:r>
              <a:rPr kumimoji="0" lang="en-US" sz="2000" b="0" i="0" u="none" strike="noStrike" kern="1200" cap="none" spc="-9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itchFamily="34" charset="0"/>
                <a:ea typeface="MS PGothic" pitchFamily="34" charset="-128"/>
                <a:cs typeface="Arial" panose="020B0604020202020204" pitchFamily="34" charset="0"/>
              </a:rPr>
              <a:t>expectancy </a:t>
            </a:r>
            <a:r>
              <a:rPr kumimoji="0" lang="en-US" sz="2000" b="0" i="0" u="none" strike="noStrike" kern="1200" cap="none" spc="-4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itchFamily="34" charset="0"/>
                <a:ea typeface="MS PGothic" pitchFamily="34" charset="-128"/>
                <a:cs typeface="Arial" panose="020B0604020202020204" pitchFamily="34" charset="0"/>
              </a:rPr>
              <a:t>between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itchFamily="34" charset="0"/>
                <a:ea typeface="MS PGothic" pitchFamily="34" charset="-128"/>
                <a:cs typeface="Arial" panose="020B0604020202020204" pitchFamily="34" charset="0"/>
              </a:rPr>
              <a:t>the Loop and </a:t>
            </a:r>
            <a:r>
              <a:rPr kumimoji="0" lang="en-US" sz="2000" b="0" i="0" u="none" strike="noStrike" kern="1200" cap="none" spc="-22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itchFamily="34" charset="0"/>
                <a:ea typeface="MS PGothic" pitchFamily="34" charset="-128"/>
                <a:cs typeface="Arial" panose="020B0604020202020204" pitchFamily="34" charset="0"/>
              </a:rPr>
              <a:t>West </a:t>
            </a:r>
            <a:r>
              <a:rPr kumimoji="0" lang="en-US" sz="2000" b="0" i="0" u="none" strike="noStrike" kern="1200" cap="none" spc="-4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itchFamily="34" charset="0"/>
                <a:ea typeface="MS PGothic" pitchFamily="34" charset="-128"/>
                <a:cs typeface="Arial" panose="020B0604020202020204" pitchFamily="34" charset="0"/>
              </a:rPr>
              <a:t>Side Communities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Arial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8" name="object 5"/>
          <p:cNvSpPr/>
          <p:nvPr/>
        </p:nvSpPr>
        <p:spPr>
          <a:xfrm>
            <a:off x="685800" y="2057400"/>
            <a:ext cx="7848600" cy="3962400"/>
          </a:xfrm>
          <a:prstGeom prst="rect">
            <a:avLst/>
          </a:prstGeom>
          <a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pitchFamily="34" charset="-128"/>
              <a:cs typeface="Arial" panose="020B0604020202020204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381000" y="1642646"/>
            <a:ext cx="4800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MS PGothic" pitchFamily="34" charset="-128"/>
                <a:cs typeface="+mn-cs"/>
              </a:rPr>
              <a:t>Life expectancy (Years) at Birth By Neighborhood</a:t>
            </a:r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239000" y="6400800"/>
            <a:ext cx="1905000" cy="457200"/>
          </a:xfrm>
        </p:spPr>
        <p:txBody>
          <a:bodyPr/>
          <a:lstStyle/>
          <a:p>
            <a:pPr>
              <a:defRPr/>
            </a:pPr>
            <a:fld id="{00DEBD23-1D2E-41B8-9151-3B1BA29C8618}" type="slidenum">
              <a:rPr lang="en-US" altLang="en-US" smtClean="0"/>
              <a:pPr>
                <a:defRPr/>
              </a:pPr>
              <a:t>3</a:t>
            </a:fld>
            <a:endParaRPr lang="en-US" altLang="en-US" sz="1400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28438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295" name="think-cell Slide" r:id="rId4" imgW="216" imgH="216" progId="TCLayout.ActiveDocument.1">
                  <p:embed/>
                </p:oleObj>
              </mc:Choice>
              <mc:Fallback>
                <p:oleObj name="think-cell Slide" r:id="rId4" imgW="216" imgH="216" progId="TCLayout.ActiveDocument.1">
                  <p:embed/>
                  <p:pic>
                    <p:nvPicPr>
                      <p:cNvPr id="8" name="Objec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object 3"/>
          <p:cNvSpPr/>
          <p:nvPr/>
        </p:nvSpPr>
        <p:spPr>
          <a:xfrm>
            <a:off x="4841339" y="6394529"/>
            <a:ext cx="1102261" cy="311071"/>
          </a:xfrm>
          <a:prstGeom prst="rect">
            <a:avLst/>
          </a:prstGeom>
          <a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48992"/>
            </a:stretch>
          </a:blipFill>
        </p:spPr>
        <p:txBody>
          <a:bodyPr wrap="square" lIns="0" tIns="0" rIns="0" bIns="0" rtlCol="0"/>
          <a:lstStyle/>
          <a:p>
            <a:endParaRPr sz="2118"/>
          </a:p>
        </p:txBody>
      </p:sp>
      <p:sp>
        <p:nvSpPr>
          <p:cNvPr id="6" name="object 6"/>
          <p:cNvSpPr/>
          <p:nvPr/>
        </p:nvSpPr>
        <p:spPr>
          <a:xfrm>
            <a:off x="1873701" y="6278638"/>
            <a:ext cx="1235948" cy="357033"/>
          </a:xfrm>
          <a:prstGeom prst="rect">
            <a:avLst/>
          </a:prstGeom>
          <a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118"/>
          </a:p>
        </p:txBody>
      </p:sp>
      <p:pic>
        <p:nvPicPr>
          <p:cNvPr id="5122" name="Picture 2" descr="Image result for sinai health system chicago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1588" y="6285916"/>
            <a:ext cx="1000928" cy="343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629457" y="1295400"/>
            <a:ext cx="7941548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969C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MISSION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To build </a:t>
            </a: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community health and economic wellness 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on Chicago’s West Side and build </a:t>
            </a: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healthy, vibrant neighborhoods.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1154" y="2649883"/>
            <a:ext cx="7978153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969C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VISION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To </a:t>
            </a: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improve neighborhood health by addressing inequities 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 healthcare, education, economic vitality and the physical environment using a cross-sector, place-based strategy.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Partners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will include other healthcare providers, education providers, the faith community, business, government and residents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that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work together to coordinate investments and share outcomes.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29457" y="5045017"/>
            <a:ext cx="7978152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969C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GOAL</a:t>
            </a:r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1969C8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To reduce the life expectancy gap between the Loop and Westside neighborhoods by </a:t>
            </a: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50% 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by 2030.</a:t>
            </a:r>
          </a:p>
        </p:txBody>
      </p:sp>
      <p:sp>
        <p:nvSpPr>
          <p:cNvPr id="17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7239000" y="6400800"/>
            <a:ext cx="1905000" cy="457200"/>
          </a:xfrm>
        </p:spPr>
        <p:txBody>
          <a:bodyPr/>
          <a:lstStyle/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dirty="0"/>
              <a:t>4</a:t>
            </a:r>
            <a:endParaRPr kumimoji="0" lang="en-US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  <a:sym typeface="Arial"/>
            </a:endParaRPr>
          </a:p>
        </p:txBody>
      </p:sp>
      <p:pic>
        <p:nvPicPr>
          <p:cNvPr id="20" name="Picture 48" descr="Image result for amita health logo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85800" y="6303482"/>
            <a:ext cx="1158969" cy="325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57" descr="Image result for ui health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383304" y="6349988"/>
            <a:ext cx="1187701" cy="279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86" descr="Image result for cook county health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8902" y="6308394"/>
            <a:ext cx="1429298" cy="318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1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76714" y="267424"/>
            <a:ext cx="2847032" cy="662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3321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5736234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175" name="think-cell Slide" r:id="rId6" imgW="216" imgH="216" progId="TCLayout.ActiveDocument.1">
                  <p:embed/>
                </p:oleObj>
              </mc:Choice>
              <mc:Fallback>
                <p:oleObj name="think-cell Slide" r:id="rId6" imgW="216" imgH="216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/>
          <p:cNvSpPr/>
          <p:nvPr>
            <p:custDataLst>
              <p:tags r:id="rId3"/>
            </p:custDataLst>
          </p:nvPr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spcCol="0" rtlCol="0" anchor="ctr" anchorCtr="0" compatLnSpc="1">
            <a:prstTxWarp prst="textNoShape">
              <a:avLst/>
            </a:prstTxWarp>
            <a:no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US" sz="2400" u="none" strike="noStrike" cap="none" normalizeH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69173" y="228600"/>
            <a:ext cx="8446228" cy="868680"/>
          </a:xfrm>
        </p:spPr>
        <p:txBody>
          <a:bodyPr>
            <a:noAutofit/>
          </a:bodyPr>
          <a:lstStyle/>
          <a:p>
            <a:r>
              <a:rPr lang="en-US" dirty="0">
                <a:cs typeface="Arial" panose="020B0604020202020204" pitchFamily="34" charset="0"/>
              </a:rPr>
              <a:t>West Side United’s principles</a:t>
            </a:r>
            <a:endParaRPr lang="en-US" sz="2400" dirty="0">
              <a:cs typeface="Arial" panose="020B0604020202020204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EBD23-1D2E-41B8-9151-3B1BA29C8618}" type="slidenum">
              <a:rPr kumimoji="0" lang="en-US" alt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pPr marL="0" marR="0" lvl="0" indent="0" algn="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  <a:sym typeface="Arial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469173" y="1480096"/>
            <a:ext cx="8293828" cy="4539704"/>
            <a:chOff x="355600" y="1371600"/>
            <a:chExt cx="8559800" cy="4539704"/>
          </a:xfrm>
        </p:grpSpPr>
        <p:grpSp>
          <p:nvGrpSpPr>
            <p:cNvPr id="12" name="Group 35"/>
            <p:cNvGrpSpPr>
              <a:grpSpLocks noChangeAspect="1"/>
            </p:cNvGrpSpPr>
            <p:nvPr/>
          </p:nvGrpSpPr>
          <p:grpSpPr bwMode="auto">
            <a:xfrm>
              <a:off x="355600" y="1498215"/>
              <a:ext cx="4648200" cy="4216785"/>
              <a:chOff x="4636571" y="2700301"/>
              <a:chExt cx="941002" cy="944476"/>
            </a:xfrm>
          </p:grpSpPr>
          <p:sp>
            <p:nvSpPr>
              <p:cNvPr id="27" name="Freeform 94"/>
              <p:cNvSpPr>
                <a:spLocks/>
              </p:cNvSpPr>
              <p:nvPr/>
            </p:nvSpPr>
            <p:spPr bwMode="auto">
              <a:xfrm>
                <a:off x="4636571" y="2700301"/>
                <a:ext cx="522130" cy="615653"/>
              </a:xfrm>
              <a:custGeom>
                <a:avLst/>
                <a:gdLst>
                  <a:gd name="T0" fmla="*/ 0 w 314"/>
                  <a:gd name="T1" fmla="*/ 284 h 370"/>
                  <a:gd name="T2" fmla="*/ 113 w 314"/>
                  <a:gd name="T3" fmla="*/ 284 h 370"/>
                  <a:gd name="T4" fmla="*/ 170 w 314"/>
                  <a:gd name="T5" fmla="*/ 284 h 370"/>
                  <a:gd name="T6" fmla="*/ 283 w 314"/>
                  <a:gd name="T7" fmla="*/ 284 h 370"/>
                  <a:gd name="T8" fmla="*/ 283 w 314"/>
                  <a:gd name="T9" fmla="*/ 171 h 370"/>
                  <a:gd name="T10" fmla="*/ 283 w 314"/>
                  <a:gd name="T11" fmla="*/ 114 h 370"/>
                  <a:gd name="T12" fmla="*/ 283 w 314"/>
                  <a:gd name="T13" fmla="*/ 0 h 370"/>
                  <a:gd name="T14" fmla="*/ 0 w 314"/>
                  <a:gd name="T15" fmla="*/ 0 h 370"/>
                  <a:gd name="T16" fmla="*/ 0 w 314"/>
                  <a:gd name="T17" fmla="*/ 284 h 3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4" h="370">
                    <a:moveTo>
                      <a:pt x="0" y="284"/>
                    </a:moveTo>
                    <a:cubicBezTo>
                      <a:pt x="32" y="269"/>
                      <a:pt x="131" y="253"/>
                      <a:pt x="113" y="284"/>
                    </a:cubicBezTo>
                    <a:cubicBezTo>
                      <a:pt x="63" y="370"/>
                      <a:pt x="219" y="370"/>
                      <a:pt x="170" y="284"/>
                    </a:cubicBezTo>
                    <a:cubicBezTo>
                      <a:pt x="152" y="253"/>
                      <a:pt x="251" y="269"/>
                      <a:pt x="283" y="284"/>
                    </a:cubicBezTo>
                    <a:cubicBezTo>
                      <a:pt x="298" y="252"/>
                      <a:pt x="314" y="153"/>
                      <a:pt x="283" y="171"/>
                    </a:cubicBezTo>
                    <a:cubicBezTo>
                      <a:pt x="197" y="220"/>
                      <a:pt x="197" y="64"/>
                      <a:pt x="283" y="114"/>
                    </a:cubicBezTo>
                    <a:cubicBezTo>
                      <a:pt x="314" y="132"/>
                      <a:pt x="298" y="33"/>
                      <a:pt x="283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284"/>
                    </a:lnTo>
                    <a:close/>
                  </a:path>
                </a:pathLst>
              </a:custGeom>
              <a:solidFill>
                <a:srgbClr val="002C77"/>
              </a:solidFill>
              <a:ln w="9525" cap="flat">
                <a:noFill/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28" name="Freeform 21"/>
              <p:cNvSpPr>
                <a:spLocks/>
              </p:cNvSpPr>
              <p:nvPr/>
            </p:nvSpPr>
            <p:spPr bwMode="auto">
              <a:xfrm>
                <a:off x="5054348" y="3030313"/>
                <a:ext cx="523225" cy="614464"/>
              </a:xfrm>
              <a:custGeom>
                <a:avLst/>
                <a:gdLst>
                  <a:gd name="T0" fmla="*/ 31 w 314"/>
                  <a:gd name="T1" fmla="*/ 369 h 369"/>
                  <a:gd name="T2" fmla="*/ 314 w 314"/>
                  <a:gd name="T3" fmla="*/ 369 h 369"/>
                  <a:gd name="T4" fmla="*/ 314 w 314"/>
                  <a:gd name="T5" fmla="*/ 86 h 369"/>
                  <a:gd name="T6" fmla="*/ 200 w 314"/>
                  <a:gd name="T7" fmla="*/ 86 h 369"/>
                  <a:gd name="T8" fmla="*/ 144 w 314"/>
                  <a:gd name="T9" fmla="*/ 86 h 369"/>
                  <a:gd name="T10" fmla="*/ 31 w 314"/>
                  <a:gd name="T11" fmla="*/ 86 h 369"/>
                  <a:gd name="T12" fmla="*/ 31 w 314"/>
                  <a:gd name="T13" fmla="*/ 199 h 369"/>
                  <a:gd name="T14" fmla="*/ 31 w 314"/>
                  <a:gd name="T15" fmla="*/ 256 h 369"/>
                  <a:gd name="T16" fmla="*/ 31 w 314"/>
                  <a:gd name="T17" fmla="*/ 369 h 3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4" h="369">
                    <a:moveTo>
                      <a:pt x="31" y="369"/>
                    </a:moveTo>
                    <a:cubicBezTo>
                      <a:pt x="314" y="369"/>
                      <a:pt x="314" y="369"/>
                      <a:pt x="314" y="369"/>
                    </a:cubicBezTo>
                    <a:cubicBezTo>
                      <a:pt x="314" y="86"/>
                      <a:pt x="314" y="86"/>
                      <a:pt x="314" y="86"/>
                    </a:cubicBezTo>
                    <a:cubicBezTo>
                      <a:pt x="282" y="101"/>
                      <a:pt x="183" y="116"/>
                      <a:pt x="200" y="86"/>
                    </a:cubicBezTo>
                    <a:cubicBezTo>
                      <a:pt x="250" y="0"/>
                      <a:pt x="94" y="0"/>
                      <a:pt x="144" y="86"/>
                    </a:cubicBezTo>
                    <a:cubicBezTo>
                      <a:pt x="162" y="116"/>
                      <a:pt x="63" y="101"/>
                      <a:pt x="31" y="86"/>
                    </a:cubicBezTo>
                    <a:cubicBezTo>
                      <a:pt x="16" y="118"/>
                      <a:pt x="0" y="217"/>
                      <a:pt x="31" y="199"/>
                    </a:cubicBezTo>
                    <a:cubicBezTo>
                      <a:pt x="116" y="149"/>
                      <a:pt x="116" y="305"/>
                      <a:pt x="31" y="256"/>
                    </a:cubicBezTo>
                    <a:cubicBezTo>
                      <a:pt x="0" y="238"/>
                      <a:pt x="16" y="337"/>
                      <a:pt x="31" y="369"/>
                    </a:cubicBezTo>
                    <a:close/>
                  </a:path>
                </a:pathLst>
              </a:custGeom>
              <a:solidFill>
                <a:srgbClr val="E29815"/>
              </a:solidFill>
              <a:ln w="9525" cap="flat">
                <a:noFill/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29" name="Freeform 105"/>
              <p:cNvSpPr>
                <a:spLocks/>
              </p:cNvSpPr>
              <p:nvPr/>
            </p:nvSpPr>
            <p:spPr bwMode="auto">
              <a:xfrm>
                <a:off x="4960941" y="2700301"/>
                <a:ext cx="616632" cy="524137"/>
              </a:xfrm>
              <a:custGeom>
                <a:avLst/>
                <a:gdLst>
                  <a:gd name="T0" fmla="*/ 87 w 370"/>
                  <a:gd name="T1" fmla="*/ 284 h 315"/>
                  <a:gd name="T2" fmla="*/ 200 w 370"/>
                  <a:gd name="T3" fmla="*/ 284 h 315"/>
                  <a:gd name="T4" fmla="*/ 256 w 370"/>
                  <a:gd name="T5" fmla="*/ 284 h 315"/>
                  <a:gd name="T6" fmla="*/ 370 w 370"/>
                  <a:gd name="T7" fmla="*/ 284 h 315"/>
                  <a:gd name="T8" fmla="*/ 370 w 370"/>
                  <a:gd name="T9" fmla="*/ 0 h 315"/>
                  <a:gd name="T10" fmla="*/ 87 w 370"/>
                  <a:gd name="T11" fmla="*/ 0 h 315"/>
                  <a:gd name="T12" fmla="*/ 87 w 370"/>
                  <a:gd name="T13" fmla="*/ 114 h 315"/>
                  <a:gd name="T14" fmla="*/ 87 w 370"/>
                  <a:gd name="T15" fmla="*/ 171 h 315"/>
                  <a:gd name="T16" fmla="*/ 87 w 370"/>
                  <a:gd name="T17" fmla="*/ 284 h 3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0" h="315">
                    <a:moveTo>
                      <a:pt x="87" y="284"/>
                    </a:moveTo>
                    <a:cubicBezTo>
                      <a:pt x="119" y="299"/>
                      <a:pt x="218" y="315"/>
                      <a:pt x="200" y="284"/>
                    </a:cubicBezTo>
                    <a:cubicBezTo>
                      <a:pt x="150" y="198"/>
                      <a:pt x="306" y="198"/>
                      <a:pt x="256" y="284"/>
                    </a:cubicBezTo>
                    <a:cubicBezTo>
                      <a:pt x="239" y="315"/>
                      <a:pt x="338" y="299"/>
                      <a:pt x="370" y="284"/>
                    </a:cubicBezTo>
                    <a:cubicBezTo>
                      <a:pt x="370" y="0"/>
                      <a:pt x="370" y="0"/>
                      <a:pt x="370" y="0"/>
                    </a:cubicBezTo>
                    <a:cubicBezTo>
                      <a:pt x="87" y="0"/>
                      <a:pt x="87" y="0"/>
                      <a:pt x="87" y="0"/>
                    </a:cubicBezTo>
                    <a:cubicBezTo>
                      <a:pt x="102" y="33"/>
                      <a:pt x="117" y="132"/>
                      <a:pt x="87" y="114"/>
                    </a:cubicBezTo>
                    <a:cubicBezTo>
                      <a:pt x="0" y="64"/>
                      <a:pt x="0" y="220"/>
                      <a:pt x="87" y="171"/>
                    </a:cubicBezTo>
                    <a:cubicBezTo>
                      <a:pt x="117" y="153"/>
                      <a:pt x="102" y="252"/>
                      <a:pt x="87" y="284"/>
                    </a:cubicBezTo>
                    <a:close/>
                  </a:path>
                </a:pathLst>
              </a:custGeom>
              <a:solidFill>
                <a:srgbClr val="008AB3"/>
              </a:solidFill>
              <a:ln w="9525" cap="flat">
                <a:noFill/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30" name="Freeform 10"/>
              <p:cNvSpPr>
                <a:spLocks/>
              </p:cNvSpPr>
              <p:nvPr/>
            </p:nvSpPr>
            <p:spPr bwMode="auto">
              <a:xfrm>
                <a:off x="4636571" y="3121433"/>
                <a:ext cx="614078" cy="523344"/>
              </a:xfrm>
              <a:custGeom>
                <a:avLst/>
                <a:gdLst>
                  <a:gd name="T0" fmla="*/ 0 w 369"/>
                  <a:gd name="T1" fmla="*/ 314 h 314"/>
                  <a:gd name="T2" fmla="*/ 283 w 369"/>
                  <a:gd name="T3" fmla="*/ 314 h 314"/>
                  <a:gd name="T4" fmla="*/ 283 w 369"/>
                  <a:gd name="T5" fmla="*/ 201 h 314"/>
                  <a:gd name="T6" fmla="*/ 283 w 369"/>
                  <a:gd name="T7" fmla="*/ 144 h 314"/>
                  <a:gd name="T8" fmla="*/ 283 w 369"/>
                  <a:gd name="T9" fmla="*/ 31 h 314"/>
                  <a:gd name="T10" fmla="*/ 170 w 369"/>
                  <a:gd name="T11" fmla="*/ 31 h 314"/>
                  <a:gd name="T12" fmla="*/ 113 w 369"/>
                  <a:gd name="T13" fmla="*/ 31 h 314"/>
                  <a:gd name="T14" fmla="*/ 0 w 369"/>
                  <a:gd name="T15" fmla="*/ 31 h 314"/>
                  <a:gd name="T16" fmla="*/ 0 w 369"/>
                  <a:gd name="T17" fmla="*/ 314 h 3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69" h="314">
                    <a:moveTo>
                      <a:pt x="0" y="314"/>
                    </a:moveTo>
                    <a:cubicBezTo>
                      <a:pt x="283" y="314"/>
                      <a:pt x="283" y="314"/>
                      <a:pt x="283" y="314"/>
                    </a:cubicBezTo>
                    <a:cubicBezTo>
                      <a:pt x="268" y="282"/>
                      <a:pt x="253" y="183"/>
                      <a:pt x="283" y="201"/>
                    </a:cubicBezTo>
                    <a:cubicBezTo>
                      <a:pt x="369" y="250"/>
                      <a:pt x="369" y="94"/>
                      <a:pt x="283" y="144"/>
                    </a:cubicBezTo>
                    <a:cubicBezTo>
                      <a:pt x="253" y="162"/>
                      <a:pt x="268" y="63"/>
                      <a:pt x="283" y="31"/>
                    </a:cubicBezTo>
                    <a:cubicBezTo>
                      <a:pt x="251" y="16"/>
                      <a:pt x="152" y="0"/>
                      <a:pt x="170" y="31"/>
                    </a:cubicBezTo>
                    <a:cubicBezTo>
                      <a:pt x="219" y="117"/>
                      <a:pt x="63" y="117"/>
                      <a:pt x="113" y="31"/>
                    </a:cubicBezTo>
                    <a:cubicBezTo>
                      <a:pt x="131" y="0"/>
                      <a:pt x="32" y="16"/>
                      <a:pt x="0" y="31"/>
                    </a:cubicBezTo>
                    <a:lnTo>
                      <a:pt x="0" y="314"/>
                    </a:lnTo>
                    <a:close/>
                  </a:path>
                </a:pathLst>
              </a:custGeom>
              <a:solidFill>
                <a:srgbClr val="41A441"/>
              </a:solidFill>
              <a:ln w="9525" cap="flat">
                <a:noFill/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3" name="TextBox 41"/>
            <p:cNvSpPr txBox="1">
              <a:spLocks noChangeArrowheads="1"/>
            </p:cNvSpPr>
            <p:nvPr/>
          </p:nvSpPr>
          <p:spPr bwMode="gray">
            <a:xfrm>
              <a:off x="3380405" y="5317741"/>
              <a:ext cx="1030847" cy="1724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itchFamily="34" charset="0"/>
                  <a:ea typeface="ヒラギノ角ゴ Pro W3" charset="-128"/>
                  <a:cs typeface="Arial" panose="020B0604020202020204" pitchFamily="34" charset="0"/>
                </a:rPr>
                <a:t>Education</a:t>
              </a:r>
            </a:p>
          </p:txBody>
        </p:sp>
        <p:sp>
          <p:nvSpPr>
            <p:cNvPr id="14" name="TextBox 45"/>
            <p:cNvSpPr txBox="1">
              <a:spLocks noChangeArrowheads="1"/>
            </p:cNvSpPr>
            <p:nvPr/>
          </p:nvSpPr>
          <p:spPr bwMode="gray">
            <a:xfrm>
              <a:off x="2897091" y="1646429"/>
              <a:ext cx="2010949" cy="3448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itchFamily="34" charset="0"/>
                  <a:ea typeface="ヒラギノ角ゴ Pro W3" charset="-128"/>
                  <a:cs typeface="Arial" panose="020B0604020202020204" pitchFamily="34" charset="0"/>
                </a:rPr>
                <a:t>Neighborhood and Physical Environment</a:t>
              </a:r>
            </a:p>
          </p:txBody>
        </p:sp>
        <p:sp>
          <p:nvSpPr>
            <p:cNvPr id="15" name="TextBox 49"/>
            <p:cNvSpPr txBox="1">
              <a:spLocks noChangeArrowheads="1"/>
            </p:cNvSpPr>
            <p:nvPr/>
          </p:nvSpPr>
          <p:spPr bwMode="gray">
            <a:xfrm>
              <a:off x="469173" y="1646429"/>
              <a:ext cx="1971875" cy="3448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itchFamily="34" charset="0"/>
                  <a:ea typeface="ヒラギノ角ゴ Pro W3" charset="-128"/>
                  <a:cs typeface="Arial" panose="020B0604020202020204" pitchFamily="34" charset="0"/>
                </a:rPr>
                <a:t>Health and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itchFamily="34" charset="0"/>
                  <a:ea typeface="ヒラギノ角ゴ Pro W3" charset="-128"/>
                  <a:cs typeface="Arial" panose="020B0604020202020204" pitchFamily="34" charset="0"/>
                </a:rPr>
                <a:t>Healthcare</a:t>
              </a:r>
            </a:p>
          </p:txBody>
        </p:sp>
        <p:sp>
          <p:nvSpPr>
            <p:cNvPr id="16" name="TextBox 51"/>
            <p:cNvSpPr txBox="1">
              <a:spLocks noChangeArrowheads="1"/>
            </p:cNvSpPr>
            <p:nvPr/>
          </p:nvSpPr>
          <p:spPr bwMode="gray">
            <a:xfrm>
              <a:off x="359916" y="5232862"/>
              <a:ext cx="2140265" cy="3448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itchFamily="34" charset="0"/>
                  <a:ea typeface="ヒラギノ角ゴ Pro W3" charset="-128"/>
                  <a:cs typeface="Arial" panose="020B0604020202020204" pitchFamily="34" charset="0"/>
                </a:rPr>
                <a:t>Economic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itchFamily="34" charset="0"/>
                  <a:ea typeface="ヒラギノ角ゴ Pro W3" charset="-128"/>
                  <a:cs typeface="Arial" panose="020B0604020202020204" pitchFamily="34" charset="0"/>
                </a:rPr>
                <a:t>Vitality</a:t>
              </a:r>
            </a:p>
          </p:txBody>
        </p:sp>
        <p:grpSp>
          <p:nvGrpSpPr>
            <p:cNvPr id="17" name="Group 16"/>
            <p:cNvGrpSpPr/>
            <p:nvPr/>
          </p:nvGrpSpPr>
          <p:grpSpPr bwMode="auto">
            <a:xfrm>
              <a:off x="3400880" y="4294601"/>
              <a:ext cx="989900" cy="778613"/>
              <a:chOff x="682740" y="3768017"/>
              <a:chExt cx="354183" cy="225773"/>
            </a:xfrm>
            <a:solidFill>
              <a:srgbClr val="FFFFFF"/>
            </a:solidFill>
          </p:grpSpPr>
          <p:sp>
            <p:nvSpPr>
              <p:cNvPr id="25" name="Freeform 33"/>
              <p:cNvSpPr>
                <a:spLocks/>
              </p:cNvSpPr>
              <p:nvPr/>
            </p:nvSpPr>
            <p:spPr bwMode="auto">
              <a:xfrm>
                <a:off x="758276" y="3855855"/>
                <a:ext cx="203751" cy="91956"/>
              </a:xfrm>
              <a:custGeom>
                <a:avLst/>
                <a:gdLst>
                  <a:gd name="T0" fmla="*/ 68 w 136"/>
                  <a:gd name="T1" fmla="*/ 20 h 57"/>
                  <a:gd name="T2" fmla="*/ 0 w 136"/>
                  <a:gd name="T3" fmla="*/ 1 h 57"/>
                  <a:gd name="T4" fmla="*/ 0 w 136"/>
                  <a:gd name="T5" fmla="*/ 20 h 57"/>
                  <a:gd name="T6" fmla="*/ 0 w 136"/>
                  <a:gd name="T7" fmla="*/ 49 h 57"/>
                  <a:gd name="T8" fmla="*/ 68 w 136"/>
                  <a:gd name="T9" fmla="*/ 57 h 57"/>
                  <a:gd name="T10" fmla="*/ 68 w 136"/>
                  <a:gd name="T11" fmla="*/ 57 h 57"/>
                  <a:gd name="T12" fmla="*/ 136 w 136"/>
                  <a:gd name="T13" fmla="*/ 49 h 57"/>
                  <a:gd name="T14" fmla="*/ 136 w 136"/>
                  <a:gd name="T15" fmla="*/ 20 h 57"/>
                  <a:gd name="T16" fmla="*/ 136 w 136"/>
                  <a:gd name="T17" fmla="*/ 0 h 57"/>
                  <a:gd name="T18" fmla="*/ 68 w 136"/>
                  <a:gd name="T19" fmla="*/ 2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6" h="57">
                    <a:moveTo>
                      <a:pt x="68" y="2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53" y="45"/>
                      <a:pt x="68" y="57"/>
                      <a:pt x="68" y="57"/>
                    </a:cubicBezTo>
                    <a:cubicBezTo>
                      <a:pt x="68" y="57"/>
                      <a:pt x="68" y="57"/>
                      <a:pt x="68" y="57"/>
                    </a:cubicBezTo>
                    <a:cubicBezTo>
                      <a:pt x="68" y="57"/>
                      <a:pt x="83" y="45"/>
                      <a:pt x="136" y="49"/>
                    </a:cubicBezTo>
                    <a:cubicBezTo>
                      <a:pt x="136" y="20"/>
                      <a:pt x="136" y="20"/>
                      <a:pt x="136" y="20"/>
                    </a:cubicBezTo>
                    <a:cubicBezTo>
                      <a:pt x="136" y="0"/>
                      <a:pt x="136" y="0"/>
                      <a:pt x="136" y="0"/>
                    </a:cubicBezTo>
                    <a:cubicBezTo>
                      <a:pt x="68" y="20"/>
                      <a:pt x="68" y="20"/>
                      <a:pt x="68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26" name="Freeform 35"/>
              <p:cNvSpPr>
                <a:spLocks noEditPoints="1"/>
              </p:cNvSpPr>
              <p:nvPr/>
            </p:nvSpPr>
            <p:spPr bwMode="auto">
              <a:xfrm>
                <a:off x="682740" y="3768017"/>
                <a:ext cx="354183" cy="225773"/>
              </a:xfrm>
              <a:custGeom>
                <a:avLst/>
                <a:gdLst>
                  <a:gd name="T0" fmla="*/ 32 w 236"/>
                  <a:gd name="T1" fmla="*/ 97 h 139"/>
                  <a:gd name="T2" fmla="*/ 36 w 236"/>
                  <a:gd name="T3" fmla="*/ 93 h 139"/>
                  <a:gd name="T4" fmla="*/ 33 w 236"/>
                  <a:gd name="T5" fmla="*/ 89 h 139"/>
                  <a:gd name="T6" fmla="*/ 33 w 236"/>
                  <a:gd name="T7" fmla="*/ 44 h 139"/>
                  <a:gd name="T8" fmla="*/ 118 w 236"/>
                  <a:gd name="T9" fmla="*/ 68 h 139"/>
                  <a:gd name="T10" fmla="*/ 236 w 236"/>
                  <a:gd name="T11" fmla="*/ 33 h 139"/>
                  <a:gd name="T12" fmla="*/ 118 w 236"/>
                  <a:gd name="T13" fmla="*/ 0 h 139"/>
                  <a:gd name="T14" fmla="*/ 0 w 236"/>
                  <a:gd name="T15" fmla="*/ 35 h 139"/>
                  <a:gd name="T16" fmla="*/ 29 w 236"/>
                  <a:gd name="T17" fmla="*/ 43 h 139"/>
                  <a:gd name="T18" fmla="*/ 29 w 236"/>
                  <a:gd name="T19" fmla="*/ 89 h 139"/>
                  <a:gd name="T20" fmla="*/ 27 w 236"/>
                  <a:gd name="T21" fmla="*/ 93 h 139"/>
                  <a:gd name="T22" fmla="*/ 30 w 236"/>
                  <a:gd name="T23" fmla="*/ 97 h 139"/>
                  <a:gd name="T24" fmla="*/ 23 w 236"/>
                  <a:gd name="T25" fmla="*/ 131 h 139"/>
                  <a:gd name="T26" fmla="*/ 25 w 236"/>
                  <a:gd name="T27" fmla="*/ 137 h 139"/>
                  <a:gd name="T28" fmla="*/ 36 w 236"/>
                  <a:gd name="T29" fmla="*/ 139 h 139"/>
                  <a:gd name="T30" fmla="*/ 38 w 236"/>
                  <a:gd name="T31" fmla="*/ 134 h 139"/>
                  <a:gd name="T32" fmla="*/ 32 w 236"/>
                  <a:gd name="T33" fmla="*/ 97 h 139"/>
                  <a:gd name="T34" fmla="*/ 118 w 236"/>
                  <a:gd name="T35" fmla="*/ 8 h 139"/>
                  <a:gd name="T36" fmla="*/ 207 w 236"/>
                  <a:gd name="T37" fmla="*/ 33 h 139"/>
                  <a:gd name="T38" fmla="*/ 118 w 236"/>
                  <a:gd name="T39" fmla="*/ 60 h 139"/>
                  <a:gd name="T40" fmla="*/ 29 w 236"/>
                  <a:gd name="T41" fmla="*/ 34 h 139"/>
                  <a:gd name="T42" fmla="*/ 118 w 236"/>
                  <a:gd name="T43" fmla="*/ 8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36" h="139">
                    <a:moveTo>
                      <a:pt x="32" y="97"/>
                    </a:moveTo>
                    <a:cubicBezTo>
                      <a:pt x="34" y="97"/>
                      <a:pt x="36" y="95"/>
                      <a:pt x="36" y="93"/>
                    </a:cubicBezTo>
                    <a:cubicBezTo>
                      <a:pt x="36" y="91"/>
                      <a:pt x="35" y="90"/>
                      <a:pt x="33" y="89"/>
                    </a:cubicBezTo>
                    <a:cubicBezTo>
                      <a:pt x="33" y="44"/>
                      <a:pt x="33" y="44"/>
                      <a:pt x="33" y="44"/>
                    </a:cubicBezTo>
                    <a:cubicBezTo>
                      <a:pt x="118" y="68"/>
                      <a:pt x="118" y="68"/>
                      <a:pt x="118" y="68"/>
                    </a:cubicBezTo>
                    <a:cubicBezTo>
                      <a:pt x="236" y="33"/>
                      <a:pt x="236" y="33"/>
                      <a:pt x="236" y="33"/>
                    </a:cubicBezTo>
                    <a:cubicBezTo>
                      <a:pt x="118" y="0"/>
                      <a:pt x="118" y="0"/>
                      <a:pt x="118" y="0"/>
                    </a:cubicBezTo>
                    <a:cubicBezTo>
                      <a:pt x="0" y="35"/>
                      <a:pt x="0" y="35"/>
                      <a:pt x="0" y="35"/>
                    </a:cubicBezTo>
                    <a:cubicBezTo>
                      <a:pt x="29" y="43"/>
                      <a:pt x="29" y="43"/>
                      <a:pt x="29" y="43"/>
                    </a:cubicBezTo>
                    <a:cubicBezTo>
                      <a:pt x="29" y="89"/>
                      <a:pt x="29" y="89"/>
                      <a:pt x="29" y="89"/>
                    </a:cubicBezTo>
                    <a:cubicBezTo>
                      <a:pt x="28" y="90"/>
                      <a:pt x="27" y="91"/>
                      <a:pt x="27" y="93"/>
                    </a:cubicBezTo>
                    <a:cubicBezTo>
                      <a:pt x="27" y="95"/>
                      <a:pt x="28" y="97"/>
                      <a:pt x="30" y="97"/>
                    </a:cubicBezTo>
                    <a:cubicBezTo>
                      <a:pt x="23" y="131"/>
                      <a:pt x="23" y="131"/>
                      <a:pt x="23" y="131"/>
                    </a:cubicBezTo>
                    <a:cubicBezTo>
                      <a:pt x="22" y="134"/>
                      <a:pt x="23" y="137"/>
                      <a:pt x="25" y="137"/>
                    </a:cubicBezTo>
                    <a:cubicBezTo>
                      <a:pt x="36" y="139"/>
                      <a:pt x="36" y="139"/>
                      <a:pt x="36" y="139"/>
                    </a:cubicBezTo>
                    <a:cubicBezTo>
                      <a:pt x="38" y="139"/>
                      <a:pt x="39" y="137"/>
                      <a:pt x="38" y="134"/>
                    </a:cubicBezTo>
                    <a:lnTo>
                      <a:pt x="32" y="97"/>
                    </a:lnTo>
                    <a:close/>
                    <a:moveTo>
                      <a:pt x="118" y="8"/>
                    </a:moveTo>
                    <a:cubicBezTo>
                      <a:pt x="207" y="33"/>
                      <a:pt x="207" y="33"/>
                      <a:pt x="207" y="33"/>
                    </a:cubicBezTo>
                    <a:cubicBezTo>
                      <a:pt x="118" y="60"/>
                      <a:pt x="118" y="60"/>
                      <a:pt x="118" y="60"/>
                    </a:cubicBezTo>
                    <a:cubicBezTo>
                      <a:pt x="29" y="34"/>
                      <a:pt x="29" y="34"/>
                      <a:pt x="29" y="34"/>
                    </a:cubicBezTo>
                    <a:lnTo>
                      <a:pt x="118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8" name="Freeform 13"/>
            <p:cNvSpPr>
              <a:spLocks noChangeAspect="1" noEditPoints="1"/>
            </p:cNvSpPr>
            <p:nvPr/>
          </p:nvSpPr>
          <p:spPr bwMode="auto">
            <a:xfrm>
              <a:off x="807983" y="2150897"/>
              <a:ext cx="1065176" cy="686289"/>
            </a:xfrm>
            <a:custGeom>
              <a:avLst/>
              <a:gdLst>
                <a:gd name="T0" fmla="*/ 35 w 177"/>
                <a:gd name="T1" fmla="*/ 97 h 144"/>
                <a:gd name="T2" fmla="*/ 11 w 177"/>
                <a:gd name="T3" fmla="*/ 122 h 144"/>
                <a:gd name="T4" fmla="*/ 0 w 177"/>
                <a:gd name="T5" fmla="*/ 131 h 144"/>
                <a:gd name="T6" fmla="*/ 11 w 177"/>
                <a:gd name="T7" fmla="*/ 67 h 144"/>
                <a:gd name="T8" fmla="*/ 26 w 177"/>
                <a:gd name="T9" fmla="*/ 41 h 144"/>
                <a:gd name="T10" fmla="*/ 54 w 177"/>
                <a:gd name="T11" fmla="*/ 36 h 144"/>
                <a:gd name="T12" fmla="*/ 54 w 177"/>
                <a:gd name="T13" fmla="*/ 123 h 144"/>
                <a:gd name="T14" fmla="*/ 35 w 177"/>
                <a:gd name="T15" fmla="*/ 144 h 144"/>
                <a:gd name="T16" fmla="*/ 15 w 177"/>
                <a:gd name="T17" fmla="*/ 123 h 144"/>
                <a:gd name="T18" fmla="*/ 35 w 177"/>
                <a:gd name="T19" fmla="*/ 102 h 144"/>
                <a:gd name="T20" fmla="*/ 54 w 177"/>
                <a:gd name="T21" fmla="*/ 123 h 144"/>
                <a:gd name="T22" fmla="*/ 51 w 177"/>
                <a:gd name="T23" fmla="*/ 41 h 144"/>
                <a:gd name="T24" fmla="*/ 20 w 177"/>
                <a:gd name="T25" fmla="*/ 67 h 144"/>
                <a:gd name="T26" fmla="*/ 177 w 177"/>
                <a:gd name="T27" fmla="*/ 131 h 144"/>
                <a:gd name="T28" fmla="*/ 172 w 177"/>
                <a:gd name="T29" fmla="*/ 122 h 144"/>
                <a:gd name="T30" fmla="*/ 148 w 177"/>
                <a:gd name="T31" fmla="*/ 97 h 144"/>
                <a:gd name="T32" fmla="*/ 124 w 177"/>
                <a:gd name="T33" fmla="*/ 122 h 144"/>
                <a:gd name="T34" fmla="*/ 58 w 177"/>
                <a:gd name="T35" fmla="*/ 131 h 144"/>
                <a:gd name="T36" fmla="*/ 177 w 177"/>
                <a:gd name="T37" fmla="*/ 15 h 144"/>
                <a:gd name="T38" fmla="*/ 87 w 177"/>
                <a:gd name="T39" fmla="*/ 13 h 144"/>
                <a:gd name="T40" fmla="*/ 75 w 177"/>
                <a:gd name="T41" fmla="*/ 0 h 144"/>
                <a:gd name="T42" fmla="*/ 87 w 177"/>
                <a:gd name="T43" fmla="*/ 13 h 144"/>
                <a:gd name="T44" fmla="*/ 155 w 177"/>
                <a:gd name="T45" fmla="*/ 45 h 144"/>
                <a:gd name="T46" fmla="*/ 134 w 177"/>
                <a:gd name="T47" fmla="*/ 24 h 144"/>
                <a:gd name="T48" fmla="*/ 103 w 177"/>
                <a:gd name="T49" fmla="*/ 45 h 144"/>
                <a:gd name="T50" fmla="*/ 82 w 177"/>
                <a:gd name="T51" fmla="*/ 75 h 144"/>
                <a:gd name="T52" fmla="*/ 103 w 177"/>
                <a:gd name="T53" fmla="*/ 97 h 144"/>
                <a:gd name="T54" fmla="*/ 134 w 177"/>
                <a:gd name="T55" fmla="*/ 75 h 144"/>
                <a:gd name="T56" fmla="*/ 168 w 177"/>
                <a:gd name="T57" fmla="*/ 123 h 144"/>
                <a:gd name="T58" fmla="*/ 148 w 177"/>
                <a:gd name="T59" fmla="*/ 144 h 144"/>
                <a:gd name="T60" fmla="*/ 128 w 177"/>
                <a:gd name="T61" fmla="*/ 123 h 144"/>
                <a:gd name="T62" fmla="*/ 148 w 177"/>
                <a:gd name="T63" fmla="*/ 102 h 144"/>
                <a:gd name="T64" fmla="*/ 168 w 177"/>
                <a:gd name="T65" fmla="*/ 12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77" h="144">
                  <a:moveTo>
                    <a:pt x="54" y="110"/>
                  </a:moveTo>
                  <a:cubicBezTo>
                    <a:pt x="50" y="101"/>
                    <a:pt x="43" y="97"/>
                    <a:pt x="35" y="97"/>
                  </a:cubicBezTo>
                  <a:cubicBezTo>
                    <a:pt x="28" y="97"/>
                    <a:pt x="22" y="99"/>
                    <a:pt x="18" y="104"/>
                  </a:cubicBezTo>
                  <a:cubicBezTo>
                    <a:pt x="13" y="109"/>
                    <a:pt x="11" y="115"/>
                    <a:pt x="11" y="122"/>
                  </a:cubicBezTo>
                  <a:cubicBezTo>
                    <a:pt x="11" y="131"/>
                    <a:pt x="11" y="131"/>
                    <a:pt x="11" y="131"/>
                  </a:cubicBezTo>
                  <a:cubicBezTo>
                    <a:pt x="0" y="131"/>
                    <a:pt x="0" y="131"/>
                    <a:pt x="0" y="131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0"/>
                    <a:pt x="4" y="67"/>
                    <a:pt x="11" y="67"/>
                  </a:cubicBezTo>
                  <a:cubicBezTo>
                    <a:pt x="15" y="67"/>
                    <a:pt x="15" y="67"/>
                    <a:pt x="15" y="67"/>
                  </a:cubicBezTo>
                  <a:cubicBezTo>
                    <a:pt x="26" y="41"/>
                    <a:pt x="26" y="41"/>
                    <a:pt x="26" y="41"/>
                  </a:cubicBezTo>
                  <a:cubicBezTo>
                    <a:pt x="27" y="38"/>
                    <a:pt x="30" y="36"/>
                    <a:pt x="34" y="36"/>
                  </a:cubicBezTo>
                  <a:cubicBezTo>
                    <a:pt x="54" y="36"/>
                    <a:pt x="54" y="36"/>
                    <a:pt x="54" y="36"/>
                  </a:cubicBezTo>
                  <a:lnTo>
                    <a:pt x="54" y="110"/>
                  </a:lnTo>
                  <a:close/>
                  <a:moveTo>
                    <a:pt x="54" y="123"/>
                  </a:moveTo>
                  <a:cubicBezTo>
                    <a:pt x="54" y="129"/>
                    <a:pt x="53" y="134"/>
                    <a:pt x="49" y="138"/>
                  </a:cubicBezTo>
                  <a:cubicBezTo>
                    <a:pt x="45" y="142"/>
                    <a:pt x="40" y="144"/>
                    <a:pt x="35" y="144"/>
                  </a:cubicBezTo>
                  <a:cubicBezTo>
                    <a:pt x="29" y="144"/>
                    <a:pt x="24" y="142"/>
                    <a:pt x="21" y="138"/>
                  </a:cubicBezTo>
                  <a:cubicBezTo>
                    <a:pt x="17" y="134"/>
                    <a:pt x="15" y="129"/>
                    <a:pt x="15" y="123"/>
                  </a:cubicBezTo>
                  <a:cubicBezTo>
                    <a:pt x="15" y="118"/>
                    <a:pt x="17" y="113"/>
                    <a:pt x="21" y="109"/>
                  </a:cubicBezTo>
                  <a:cubicBezTo>
                    <a:pt x="24" y="104"/>
                    <a:pt x="29" y="102"/>
                    <a:pt x="35" y="102"/>
                  </a:cubicBezTo>
                  <a:cubicBezTo>
                    <a:pt x="40" y="102"/>
                    <a:pt x="45" y="104"/>
                    <a:pt x="49" y="109"/>
                  </a:cubicBezTo>
                  <a:cubicBezTo>
                    <a:pt x="53" y="113"/>
                    <a:pt x="54" y="118"/>
                    <a:pt x="54" y="123"/>
                  </a:cubicBezTo>
                  <a:close/>
                  <a:moveTo>
                    <a:pt x="51" y="67"/>
                  </a:moveTo>
                  <a:cubicBezTo>
                    <a:pt x="51" y="41"/>
                    <a:pt x="51" y="41"/>
                    <a:pt x="51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0" y="67"/>
                    <a:pt x="20" y="67"/>
                    <a:pt x="20" y="67"/>
                  </a:cubicBezTo>
                  <a:lnTo>
                    <a:pt x="51" y="67"/>
                  </a:lnTo>
                  <a:close/>
                  <a:moveTo>
                    <a:pt x="177" y="131"/>
                  </a:moveTo>
                  <a:cubicBezTo>
                    <a:pt x="172" y="131"/>
                    <a:pt x="172" y="131"/>
                    <a:pt x="172" y="131"/>
                  </a:cubicBezTo>
                  <a:cubicBezTo>
                    <a:pt x="172" y="122"/>
                    <a:pt x="172" y="122"/>
                    <a:pt x="172" y="122"/>
                  </a:cubicBezTo>
                  <a:cubicBezTo>
                    <a:pt x="172" y="115"/>
                    <a:pt x="169" y="109"/>
                    <a:pt x="165" y="104"/>
                  </a:cubicBezTo>
                  <a:cubicBezTo>
                    <a:pt x="160" y="99"/>
                    <a:pt x="154" y="97"/>
                    <a:pt x="148" y="97"/>
                  </a:cubicBezTo>
                  <a:cubicBezTo>
                    <a:pt x="141" y="97"/>
                    <a:pt x="135" y="99"/>
                    <a:pt x="131" y="104"/>
                  </a:cubicBezTo>
                  <a:cubicBezTo>
                    <a:pt x="126" y="109"/>
                    <a:pt x="124" y="115"/>
                    <a:pt x="124" y="122"/>
                  </a:cubicBezTo>
                  <a:cubicBezTo>
                    <a:pt x="124" y="131"/>
                    <a:pt x="124" y="131"/>
                    <a:pt x="124" y="131"/>
                  </a:cubicBezTo>
                  <a:cubicBezTo>
                    <a:pt x="58" y="131"/>
                    <a:pt x="58" y="131"/>
                    <a:pt x="58" y="131"/>
                  </a:cubicBezTo>
                  <a:cubicBezTo>
                    <a:pt x="58" y="15"/>
                    <a:pt x="58" y="15"/>
                    <a:pt x="58" y="15"/>
                  </a:cubicBezTo>
                  <a:cubicBezTo>
                    <a:pt x="177" y="15"/>
                    <a:pt x="177" y="15"/>
                    <a:pt x="177" y="15"/>
                  </a:cubicBezTo>
                  <a:lnTo>
                    <a:pt x="177" y="131"/>
                  </a:lnTo>
                  <a:close/>
                  <a:moveTo>
                    <a:pt x="87" y="13"/>
                  </a:moveTo>
                  <a:cubicBezTo>
                    <a:pt x="72" y="13"/>
                    <a:pt x="72" y="13"/>
                    <a:pt x="72" y="13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85" y="0"/>
                    <a:pt x="85" y="0"/>
                    <a:pt x="85" y="0"/>
                  </a:cubicBezTo>
                  <a:lnTo>
                    <a:pt x="87" y="13"/>
                  </a:lnTo>
                  <a:close/>
                  <a:moveTo>
                    <a:pt x="155" y="75"/>
                  </a:moveTo>
                  <a:cubicBezTo>
                    <a:pt x="155" y="45"/>
                    <a:pt x="155" y="45"/>
                    <a:pt x="155" y="45"/>
                  </a:cubicBezTo>
                  <a:cubicBezTo>
                    <a:pt x="134" y="45"/>
                    <a:pt x="134" y="45"/>
                    <a:pt x="134" y="45"/>
                  </a:cubicBezTo>
                  <a:cubicBezTo>
                    <a:pt x="134" y="24"/>
                    <a:pt x="134" y="24"/>
                    <a:pt x="134" y="24"/>
                  </a:cubicBezTo>
                  <a:cubicBezTo>
                    <a:pt x="103" y="24"/>
                    <a:pt x="103" y="24"/>
                    <a:pt x="103" y="24"/>
                  </a:cubicBezTo>
                  <a:cubicBezTo>
                    <a:pt x="103" y="45"/>
                    <a:pt x="103" y="45"/>
                    <a:pt x="103" y="45"/>
                  </a:cubicBezTo>
                  <a:cubicBezTo>
                    <a:pt x="82" y="45"/>
                    <a:pt x="82" y="45"/>
                    <a:pt x="82" y="45"/>
                  </a:cubicBezTo>
                  <a:cubicBezTo>
                    <a:pt x="82" y="75"/>
                    <a:pt x="82" y="75"/>
                    <a:pt x="82" y="75"/>
                  </a:cubicBezTo>
                  <a:cubicBezTo>
                    <a:pt x="103" y="75"/>
                    <a:pt x="103" y="75"/>
                    <a:pt x="103" y="75"/>
                  </a:cubicBezTo>
                  <a:cubicBezTo>
                    <a:pt x="103" y="97"/>
                    <a:pt x="103" y="97"/>
                    <a:pt x="103" y="97"/>
                  </a:cubicBezTo>
                  <a:cubicBezTo>
                    <a:pt x="134" y="97"/>
                    <a:pt x="134" y="97"/>
                    <a:pt x="134" y="97"/>
                  </a:cubicBezTo>
                  <a:cubicBezTo>
                    <a:pt x="134" y="75"/>
                    <a:pt x="134" y="75"/>
                    <a:pt x="134" y="75"/>
                  </a:cubicBezTo>
                  <a:lnTo>
                    <a:pt x="155" y="75"/>
                  </a:lnTo>
                  <a:close/>
                  <a:moveTo>
                    <a:pt x="168" y="123"/>
                  </a:moveTo>
                  <a:cubicBezTo>
                    <a:pt x="168" y="129"/>
                    <a:pt x="166" y="134"/>
                    <a:pt x="162" y="138"/>
                  </a:cubicBezTo>
                  <a:cubicBezTo>
                    <a:pt x="158" y="142"/>
                    <a:pt x="153" y="144"/>
                    <a:pt x="148" y="144"/>
                  </a:cubicBezTo>
                  <a:cubicBezTo>
                    <a:pt x="143" y="144"/>
                    <a:pt x="138" y="142"/>
                    <a:pt x="134" y="138"/>
                  </a:cubicBezTo>
                  <a:cubicBezTo>
                    <a:pt x="130" y="134"/>
                    <a:pt x="128" y="129"/>
                    <a:pt x="128" y="123"/>
                  </a:cubicBezTo>
                  <a:cubicBezTo>
                    <a:pt x="128" y="118"/>
                    <a:pt x="130" y="113"/>
                    <a:pt x="134" y="109"/>
                  </a:cubicBezTo>
                  <a:cubicBezTo>
                    <a:pt x="138" y="104"/>
                    <a:pt x="143" y="102"/>
                    <a:pt x="148" y="102"/>
                  </a:cubicBezTo>
                  <a:cubicBezTo>
                    <a:pt x="153" y="102"/>
                    <a:pt x="158" y="104"/>
                    <a:pt x="162" y="109"/>
                  </a:cubicBezTo>
                  <a:cubicBezTo>
                    <a:pt x="166" y="113"/>
                    <a:pt x="168" y="118"/>
                    <a:pt x="168" y="1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19" name="Group 25"/>
            <p:cNvGrpSpPr>
              <a:grpSpLocks noChangeAspect="1"/>
            </p:cNvGrpSpPr>
            <p:nvPr/>
          </p:nvGrpSpPr>
          <p:grpSpPr bwMode="auto">
            <a:xfrm>
              <a:off x="917165" y="4129806"/>
              <a:ext cx="1075888" cy="1080038"/>
              <a:chOff x="2814" y="1020"/>
              <a:chExt cx="714" cy="793"/>
            </a:xfrm>
            <a:solidFill>
              <a:srgbClr val="FFFFFF"/>
            </a:solidFill>
          </p:grpSpPr>
          <p:sp>
            <p:nvSpPr>
              <p:cNvPr id="21" name="Freeform 27"/>
              <p:cNvSpPr>
                <a:spLocks/>
              </p:cNvSpPr>
              <p:nvPr/>
            </p:nvSpPr>
            <p:spPr bwMode="auto">
              <a:xfrm>
                <a:off x="2897" y="1020"/>
                <a:ext cx="169" cy="170"/>
              </a:xfrm>
              <a:custGeom>
                <a:avLst/>
                <a:gdLst>
                  <a:gd name="T0" fmla="*/ 423 w 847"/>
                  <a:gd name="T1" fmla="*/ 0 h 847"/>
                  <a:gd name="T2" fmla="*/ 476 w 847"/>
                  <a:gd name="T3" fmla="*/ 3 h 847"/>
                  <a:gd name="T4" fmla="*/ 527 w 847"/>
                  <a:gd name="T5" fmla="*/ 13 h 847"/>
                  <a:gd name="T6" fmla="*/ 577 w 847"/>
                  <a:gd name="T7" fmla="*/ 29 h 847"/>
                  <a:gd name="T8" fmla="*/ 623 w 847"/>
                  <a:gd name="T9" fmla="*/ 50 h 847"/>
                  <a:gd name="T10" fmla="*/ 665 w 847"/>
                  <a:gd name="T11" fmla="*/ 76 h 847"/>
                  <a:gd name="T12" fmla="*/ 705 w 847"/>
                  <a:gd name="T13" fmla="*/ 106 h 847"/>
                  <a:gd name="T14" fmla="*/ 740 w 847"/>
                  <a:gd name="T15" fmla="*/ 143 h 847"/>
                  <a:gd name="T16" fmla="*/ 770 w 847"/>
                  <a:gd name="T17" fmla="*/ 182 h 847"/>
                  <a:gd name="T18" fmla="*/ 797 w 847"/>
                  <a:gd name="T19" fmla="*/ 224 h 847"/>
                  <a:gd name="T20" fmla="*/ 819 w 847"/>
                  <a:gd name="T21" fmla="*/ 270 h 847"/>
                  <a:gd name="T22" fmla="*/ 833 w 847"/>
                  <a:gd name="T23" fmla="*/ 320 h 847"/>
                  <a:gd name="T24" fmla="*/ 843 w 847"/>
                  <a:gd name="T25" fmla="*/ 371 h 847"/>
                  <a:gd name="T26" fmla="*/ 847 w 847"/>
                  <a:gd name="T27" fmla="*/ 424 h 847"/>
                  <a:gd name="T28" fmla="*/ 843 w 847"/>
                  <a:gd name="T29" fmla="*/ 477 h 847"/>
                  <a:gd name="T30" fmla="*/ 833 w 847"/>
                  <a:gd name="T31" fmla="*/ 528 h 847"/>
                  <a:gd name="T32" fmla="*/ 819 w 847"/>
                  <a:gd name="T33" fmla="*/ 577 h 847"/>
                  <a:gd name="T34" fmla="*/ 797 w 847"/>
                  <a:gd name="T35" fmla="*/ 623 h 847"/>
                  <a:gd name="T36" fmla="*/ 770 w 847"/>
                  <a:gd name="T37" fmla="*/ 666 h 847"/>
                  <a:gd name="T38" fmla="*/ 740 w 847"/>
                  <a:gd name="T39" fmla="*/ 705 h 847"/>
                  <a:gd name="T40" fmla="*/ 705 w 847"/>
                  <a:gd name="T41" fmla="*/ 740 h 847"/>
                  <a:gd name="T42" fmla="*/ 665 w 847"/>
                  <a:gd name="T43" fmla="*/ 772 h 847"/>
                  <a:gd name="T44" fmla="*/ 623 w 847"/>
                  <a:gd name="T45" fmla="*/ 799 h 847"/>
                  <a:gd name="T46" fmla="*/ 577 w 847"/>
                  <a:gd name="T47" fmla="*/ 819 h 847"/>
                  <a:gd name="T48" fmla="*/ 527 w 847"/>
                  <a:gd name="T49" fmla="*/ 835 h 847"/>
                  <a:gd name="T50" fmla="*/ 476 w 847"/>
                  <a:gd name="T51" fmla="*/ 845 h 847"/>
                  <a:gd name="T52" fmla="*/ 423 w 847"/>
                  <a:gd name="T53" fmla="*/ 847 h 847"/>
                  <a:gd name="T54" fmla="*/ 369 w 847"/>
                  <a:gd name="T55" fmla="*/ 845 h 847"/>
                  <a:gd name="T56" fmla="*/ 318 w 847"/>
                  <a:gd name="T57" fmla="*/ 835 h 847"/>
                  <a:gd name="T58" fmla="*/ 270 w 847"/>
                  <a:gd name="T59" fmla="*/ 819 h 847"/>
                  <a:gd name="T60" fmla="*/ 224 w 847"/>
                  <a:gd name="T61" fmla="*/ 799 h 847"/>
                  <a:gd name="T62" fmla="*/ 181 w 847"/>
                  <a:gd name="T63" fmla="*/ 772 h 847"/>
                  <a:gd name="T64" fmla="*/ 141 w 847"/>
                  <a:gd name="T65" fmla="*/ 740 h 847"/>
                  <a:gd name="T66" fmla="*/ 106 w 847"/>
                  <a:gd name="T67" fmla="*/ 705 h 847"/>
                  <a:gd name="T68" fmla="*/ 75 w 847"/>
                  <a:gd name="T69" fmla="*/ 666 h 847"/>
                  <a:gd name="T70" fmla="*/ 49 w 847"/>
                  <a:gd name="T71" fmla="*/ 623 h 847"/>
                  <a:gd name="T72" fmla="*/ 27 w 847"/>
                  <a:gd name="T73" fmla="*/ 577 h 847"/>
                  <a:gd name="T74" fmla="*/ 12 w 847"/>
                  <a:gd name="T75" fmla="*/ 528 h 847"/>
                  <a:gd name="T76" fmla="*/ 2 w 847"/>
                  <a:gd name="T77" fmla="*/ 477 h 847"/>
                  <a:gd name="T78" fmla="*/ 0 w 847"/>
                  <a:gd name="T79" fmla="*/ 424 h 847"/>
                  <a:gd name="T80" fmla="*/ 2 w 847"/>
                  <a:gd name="T81" fmla="*/ 371 h 847"/>
                  <a:gd name="T82" fmla="*/ 12 w 847"/>
                  <a:gd name="T83" fmla="*/ 320 h 847"/>
                  <a:gd name="T84" fmla="*/ 27 w 847"/>
                  <a:gd name="T85" fmla="*/ 270 h 847"/>
                  <a:gd name="T86" fmla="*/ 49 w 847"/>
                  <a:gd name="T87" fmla="*/ 224 h 847"/>
                  <a:gd name="T88" fmla="*/ 75 w 847"/>
                  <a:gd name="T89" fmla="*/ 182 h 847"/>
                  <a:gd name="T90" fmla="*/ 106 w 847"/>
                  <a:gd name="T91" fmla="*/ 143 h 847"/>
                  <a:gd name="T92" fmla="*/ 141 w 847"/>
                  <a:gd name="T93" fmla="*/ 106 h 847"/>
                  <a:gd name="T94" fmla="*/ 181 w 847"/>
                  <a:gd name="T95" fmla="*/ 76 h 847"/>
                  <a:gd name="T96" fmla="*/ 224 w 847"/>
                  <a:gd name="T97" fmla="*/ 50 h 847"/>
                  <a:gd name="T98" fmla="*/ 270 w 847"/>
                  <a:gd name="T99" fmla="*/ 29 h 847"/>
                  <a:gd name="T100" fmla="*/ 318 w 847"/>
                  <a:gd name="T101" fmla="*/ 13 h 847"/>
                  <a:gd name="T102" fmla="*/ 369 w 847"/>
                  <a:gd name="T103" fmla="*/ 3 h 847"/>
                  <a:gd name="T104" fmla="*/ 423 w 847"/>
                  <a:gd name="T105" fmla="*/ 0 h 8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847" h="847">
                    <a:moveTo>
                      <a:pt x="423" y="0"/>
                    </a:moveTo>
                    <a:lnTo>
                      <a:pt x="476" y="3"/>
                    </a:lnTo>
                    <a:lnTo>
                      <a:pt x="527" y="13"/>
                    </a:lnTo>
                    <a:lnTo>
                      <a:pt x="577" y="29"/>
                    </a:lnTo>
                    <a:lnTo>
                      <a:pt x="623" y="50"/>
                    </a:lnTo>
                    <a:lnTo>
                      <a:pt x="665" y="76"/>
                    </a:lnTo>
                    <a:lnTo>
                      <a:pt x="705" y="106"/>
                    </a:lnTo>
                    <a:lnTo>
                      <a:pt x="740" y="143"/>
                    </a:lnTo>
                    <a:lnTo>
                      <a:pt x="770" y="182"/>
                    </a:lnTo>
                    <a:lnTo>
                      <a:pt x="797" y="224"/>
                    </a:lnTo>
                    <a:lnTo>
                      <a:pt x="819" y="270"/>
                    </a:lnTo>
                    <a:lnTo>
                      <a:pt x="833" y="320"/>
                    </a:lnTo>
                    <a:lnTo>
                      <a:pt x="843" y="371"/>
                    </a:lnTo>
                    <a:lnTo>
                      <a:pt x="847" y="424"/>
                    </a:lnTo>
                    <a:lnTo>
                      <a:pt x="843" y="477"/>
                    </a:lnTo>
                    <a:lnTo>
                      <a:pt x="833" y="528"/>
                    </a:lnTo>
                    <a:lnTo>
                      <a:pt x="819" y="577"/>
                    </a:lnTo>
                    <a:lnTo>
                      <a:pt x="797" y="623"/>
                    </a:lnTo>
                    <a:lnTo>
                      <a:pt x="770" y="666"/>
                    </a:lnTo>
                    <a:lnTo>
                      <a:pt x="740" y="705"/>
                    </a:lnTo>
                    <a:lnTo>
                      <a:pt x="705" y="740"/>
                    </a:lnTo>
                    <a:lnTo>
                      <a:pt x="665" y="772"/>
                    </a:lnTo>
                    <a:lnTo>
                      <a:pt x="623" y="799"/>
                    </a:lnTo>
                    <a:lnTo>
                      <a:pt x="577" y="819"/>
                    </a:lnTo>
                    <a:lnTo>
                      <a:pt x="527" y="835"/>
                    </a:lnTo>
                    <a:lnTo>
                      <a:pt x="476" y="845"/>
                    </a:lnTo>
                    <a:lnTo>
                      <a:pt x="423" y="847"/>
                    </a:lnTo>
                    <a:lnTo>
                      <a:pt x="369" y="845"/>
                    </a:lnTo>
                    <a:lnTo>
                      <a:pt x="318" y="835"/>
                    </a:lnTo>
                    <a:lnTo>
                      <a:pt x="270" y="819"/>
                    </a:lnTo>
                    <a:lnTo>
                      <a:pt x="224" y="799"/>
                    </a:lnTo>
                    <a:lnTo>
                      <a:pt x="181" y="772"/>
                    </a:lnTo>
                    <a:lnTo>
                      <a:pt x="141" y="740"/>
                    </a:lnTo>
                    <a:lnTo>
                      <a:pt x="106" y="705"/>
                    </a:lnTo>
                    <a:lnTo>
                      <a:pt x="75" y="666"/>
                    </a:lnTo>
                    <a:lnTo>
                      <a:pt x="49" y="623"/>
                    </a:lnTo>
                    <a:lnTo>
                      <a:pt x="27" y="577"/>
                    </a:lnTo>
                    <a:lnTo>
                      <a:pt x="12" y="528"/>
                    </a:lnTo>
                    <a:lnTo>
                      <a:pt x="2" y="477"/>
                    </a:lnTo>
                    <a:lnTo>
                      <a:pt x="0" y="424"/>
                    </a:lnTo>
                    <a:lnTo>
                      <a:pt x="2" y="371"/>
                    </a:lnTo>
                    <a:lnTo>
                      <a:pt x="12" y="320"/>
                    </a:lnTo>
                    <a:lnTo>
                      <a:pt x="27" y="270"/>
                    </a:lnTo>
                    <a:lnTo>
                      <a:pt x="49" y="224"/>
                    </a:lnTo>
                    <a:lnTo>
                      <a:pt x="75" y="182"/>
                    </a:lnTo>
                    <a:lnTo>
                      <a:pt x="106" y="143"/>
                    </a:lnTo>
                    <a:lnTo>
                      <a:pt x="141" y="106"/>
                    </a:lnTo>
                    <a:lnTo>
                      <a:pt x="181" y="76"/>
                    </a:lnTo>
                    <a:lnTo>
                      <a:pt x="224" y="50"/>
                    </a:lnTo>
                    <a:lnTo>
                      <a:pt x="270" y="29"/>
                    </a:lnTo>
                    <a:lnTo>
                      <a:pt x="318" y="13"/>
                    </a:lnTo>
                    <a:lnTo>
                      <a:pt x="369" y="3"/>
                    </a:lnTo>
                    <a:lnTo>
                      <a:pt x="42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22" name="Freeform 28"/>
              <p:cNvSpPr>
                <a:spLocks/>
              </p:cNvSpPr>
              <p:nvPr/>
            </p:nvSpPr>
            <p:spPr bwMode="auto">
              <a:xfrm>
                <a:off x="3177" y="1020"/>
                <a:ext cx="170" cy="170"/>
              </a:xfrm>
              <a:custGeom>
                <a:avLst/>
                <a:gdLst>
                  <a:gd name="T0" fmla="*/ 424 w 848"/>
                  <a:gd name="T1" fmla="*/ 0 h 848"/>
                  <a:gd name="T2" fmla="*/ 477 w 848"/>
                  <a:gd name="T3" fmla="*/ 3 h 848"/>
                  <a:gd name="T4" fmla="*/ 528 w 848"/>
                  <a:gd name="T5" fmla="*/ 13 h 848"/>
                  <a:gd name="T6" fmla="*/ 577 w 848"/>
                  <a:gd name="T7" fmla="*/ 29 h 848"/>
                  <a:gd name="T8" fmla="*/ 623 w 848"/>
                  <a:gd name="T9" fmla="*/ 50 h 848"/>
                  <a:gd name="T10" fmla="*/ 666 w 848"/>
                  <a:gd name="T11" fmla="*/ 76 h 848"/>
                  <a:gd name="T12" fmla="*/ 705 w 848"/>
                  <a:gd name="T13" fmla="*/ 108 h 848"/>
                  <a:gd name="T14" fmla="*/ 740 w 848"/>
                  <a:gd name="T15" fmla="*/ 143 h 848"/>
                  <a:gd name="T16" fmla="*/ 772 w 848"/>
                  <a:gd name="T17" fmla="*/ 182 h 848"/>
                  <a:gd name="T18" fmla="*/ 798 w 848"/>
                  <a:gd name="T19" fmla="*/ 225 h 848"/>
                  <a:gd name="T20" fmla="*/ 819 w 848"/>
                  <a:gd name="T21" fmla="*/ 271 h 848"/>
                  <a:gd name="T22" fmla="*/ 835 w 848"/>
                  <a:gd name="T23" fmla="*/ 320 h 848"/>
                  <a:gd name="T24" fmla="*/ 844 w 848"/>
                  <a:gd name="T25" fmla="*/ 371 h 848"/>
                  <a:gd name="T26" fmla="*/ 848 w 848"/>
                  <a:gd name="T27" fmla="*/ 424 h 848"/>
                  <a:gd name="T28" fmla="*/ 844 w 848"/>
                  <a:gd name="T29" fmla="*/ 477 h 848"/>
                  <a:gd name="T30" fmla="*/ 835 w 848"/>
                  <a:gd name="T31" fmla="*/ 528 h 848"/>
                  <a:gd name="T32" fmla="*/ 819 w 848"/>
                  <a:gd name="T33" fmla="*/ 577 h 848"/>
                  <a:gd name="T34" fmla="*/ 798 w 848"/>
                  <a:gd name="T35" fmla="*/ 623 h 848"/>
                  <a:gd name="T36" fmla="*/ 772 w 848"/>
                  <a:gd name="T37" fmla="*/ 666 h 848"/>
                  <a:gd name="T38" fmla="*/ 740 w 848"/>
                  <a:gd name="T39" fmla="*/ 705 h 848"/>
                  <a:gd name="T40" fmla="*/ 705 w 848"/>
                  <a:gd name="T41" fmla="*/ 740 h 848"/>
                  <a:gd name="T42" fmla="*/ 666 w 848"/>
                  <a:gd name="T43" fmla="*/ 772 h 848"/>
                  <a:gd name="T44" fmla="*/ 623 w 848"/>
                  <a:gd name="T45" fmla="*/ 799 h 848"/>
                  <a:gd name="T46" fmla="*/ 577 w 848"/>
                  <a:gd name="T47" fmla="*/ 819 h 848"/>
                  <a:gd name="T48" fmla="*/ 528 w 848"/>
                  <a:gd name="T49" fmla="*/ 835 h 848"/>
                  <a:gd name="T50" fmla="*/ 477 w 848"/>
                  <a:gd name="T51" fmla="*/ 845 h 848"/>
                  <a:gd name="T52" fmla="*/ 424 w 848"/>
                  <a:gd name="T53" fmla="*/ 848 h 848"/>
                  <a:gd name="T54" fmla="*/ 370 w 848"/>
                  <a:gd name="T55" fmla="*/ 845 h 848"/>
                  <a:gd name="T56" fmla="*/ 320 w 848"/>
                  <a:gd name="T57" fmla="*/ 835 h 848"/>
                  <a:gd name="T58" fmla="*/ 271 w 848"/>
                  <a:gd name="T59" fmla="*/ 819 h 848"/>
                  <a:gd name="T60" fmla="*/ 225 w 848"/>
                  <a:gd name="T61" fmla="*/ 799 h 848"/>
                  <a:gd name="T62" fmla="*/ 181 w 848"/>
                  <a:gd name="T63" fmla="*/ 772 h 848"/>
                  <a:gd name="T64" fmla="*/ 143 w 848"/>
                  <a:gd name="T65" fmla="*/ 740 h 848"/>
                  <a:gd name="T66" fmla="*/ 107 w 848"/>
                  <a:gd name="T67" fmla="*/ 705 h 848"/>
                  <a:gd name="T68" fmla="*/ 76 w 848"/>
                  <a:gd name="T69" fmla="*/ 666 h 848"/>
                  <a:gd name="T70" fmla="*/ 49 w 848"/>
                  <a:gd name="T71" fmla="*/ 623 h 848"/>
                  <a:gd name="T72" fmla="*/ 29 w 848"/>
                  <a:gd name="T73" fmla="*/ 577 h 848"/>
                  <a:gd name="T74" fmla="*/ 13 w 848"/>
                  <a:gd name="T75" fmla="*/ 528 h 848"/>
                  <a:gd name="T76" fmla="*/ 3 w 848"/>
                  <a:gd name="T77" fmla="*/ 477 h 848"/>
                  <a:gd name="T78" fmla="*/ 0 w 848"/>
                  <a:gd name="T79" fmla="*/ 424 h 848"/>
                  <a:gd name="T80" fmla="*/ 3 w 848"/>
                  <a:gd name="T81" fmla="*/ 371 h 848"/>
                  <a:gd name="T82" fmla="*/ 13 w 848"/>
                  <a:gd name="T83" fmla="*/ 320 h 848"/>
                  <a:gd name="T84" fmla="*/ 29 w 848"/>
                  <a:gd name="T85" fmla="*/ 271 h 848"/>
                  <a:gd name="T86" fmla="*/ 49 w 848"/>
                  <a:gd name="T87" fmla="*/ 225 h 848"/>
                  <a:gd name="T88" fmla="*/ 76 w 848"/>
                  <a:gd name="T89" fmla="*/ 182 h 848"/>
                  <a:gd name="T90" fmla="*/ 107 w 848"/>
                  <a:gd name="T91" fmla="*/ 143 h 848"/>
                  <a:gd name="T92" fmla="*/ 143 w 848"/>
                  <a:gd name="T93" fmla="*/ 108 h 848"/>
                  <a:gd name="T94" fmla="*/ 181 w 848"/>
                  <a:gd name="T95" fmla="*/ 76 h 848"/>
                  <a:gd name="T96" fmla="*/ 225 w 848"/>
                  <a:gd name="T97" fmla="*/ 50 h 848"/>
                  <a:gd name="T98" fmla="*/ 271 w 848"/>
                  <a:gd name="T99" fmla="*/ 29 h 848"/>
                  <a:gd name="T100" fmla="*/ 320 w 848"/>
                  <a:gd name="T101" fmla="*/ 13 h 848"/>
                  <a:gd name="T102" fmla="*/ 370 w 848"/>
                  <a:gd name="T103" fmla="*/ 3 h 848"/>
                  <a:gd name="T104" fmla="*/ 424 w 848"/>
                  <a:gd name="T105" fmla="*/ 0 h 8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848" h="848">
                    <a:moveTo>
                      <a:pt x="424" y="0"/>
                    </a:moveTo>
                    <a:lnTo>
                      <a:pt x="477" y="3"/>
                    </a:lnTo>
                    <a:lnTo>
                      <a:pt x="528" y="13"/>
                    </a:lnTo>
                    <a:lnTo>
                      <a:pt x="577" y="29"/>
                    </a:lnTo>
                    <a:lnTo>
                      <a:pt x="623" y="50"/>
                    </a:lnTo>
                    <a:lnTo>
                      <a:pt x="666" y="76"/>
                    </a:lnTo>
                    <a:lnTo>
                      <a:pt x="705" y="108"/>
                    </a:lnTo>
                    <a:lnTo>
                      <a:pt x="740" y="143"/>
                    </a:lnTo>
                    <a:lnTo>
                      <a:pt x="772" y="182"/>
                    </a:lnTo>
                    <a:lnTo>
                      <a:pt x="798" y="225"/>
                    </a:lnTo>
                    <a:lnTo>
                      <a:pt x="819" y="271"/>
                    </a:lnTo>
                    <a:lnTo>
                      <a:pt x="835" y="320"/>
                    </a:lnTo>
                    <a:lnTo>
                      <a:pt x="844" y="371"/>
                    </a:lnTo>
                    <a:lnTo>
                      <a:pt x="848" y="424"/>
                    </a:lnTo>
                    <a:lnTo>
                      <a:pt x="844" y="477"/>
                    </a:lnTo>
                    <a:lnTo>
                      <a:pt x="835" y="528"/>
                    </a:lnTo>
                    <a:lnTo>
                      <a:pt x="819" y="577"/>
                    </a:lnTo>
                    <a:lnTo>
                      <a:pt x="798" y="623"/>
                    </a:lnTo>
                    <a:lnTo>
                      <a:pt x="772" y="666"/>
                    </a:lnTo>
                    <a:lnTo>
                      <a:pt x="740" y="705"/>
                    </a:lnTo>
                    <a:lnTo>
                      <a:pt x="705" y="740"/>
                    </a:lnTo>
                    <a:lnTo>
                      <a:pt x="666" y="772"/>
                    </a:lnTo>
                    <a:lnTo>
                      <a:pt x="623" y="799"/>
                    </a:lnTo>
                    <a:lnTo>
                      <a:pt x="577" y="819"/>
                    </a:lnTo>
                    <a:lnTo>
                      <a:pt x="528" y="835"/>
                    </a:lnTo>
                    <a:lnTo>
                      <a:pt x="477" y="845"/>
                    </a:lnTo>
                    <a:lnTo>
                      <a:pt x="424" y="848"/>
                    </a:lnTo>
                    <a:lnTo>
                      <a:pt x="370" y="845"/>
                    </a:lnTo>
                    <a:lnTo>
                      <a:pt x="320" y="835"/>
                    </a:lnTo>
                    <a:lnTo>
                      <a:pt x="271" y="819"/>
                    </a:lnTo>
                    <a:lnTo>
                      <a:pt x="225" y="799"/>
                    </a:lnTo>
                    <a:lnTo>
                      <a:pt x="181" y="772"/>
                    </a:lnTo>
                    <a:lnTo>
                      <a:pt x="143" y="740"/>
                    </a:lnTo>
                    <a:lnTo>
                      <a:pt x="107" y="705"/>
                    </a:lnTo>
                    <a:lnTo>
                      <a:pt x="76" y="666"/>
                    </a:lnTo>
                    <a:lnTo>
                      <a:pt x="49" y="623"/>
                    </a:lnTo>
                    <a:lnTo>
                      <a:pt x="29" y="577"/>
                    </a:lnTo>
                    <a:lnTo>
                      <a:pt x="13" y="528"/>
                    </a:lnTo>
                    <a:lnTo>
                      <a:pt x="3" y="477"/>
                    </a:lnTo>
                    <a:lnTo>
                      <a:pt x="0" y="424"/>
                    </a:lnTo>
                    <a:lnTo>
                      <a:pt x="3" y="371"/>
                    </a:lnTo>
                    <a:lnTo>
                      <a:pt x="13" y="320"/>
                    </a:lnTo>
                    <a:lnTo>
                      <a:pt x="29" y="271"/>
                    </a:lnTo>
                    <a:lnTo>
                      <a:pt x="49" y="225"/>
                    </a:lnTo>
                    <a:lnTo>
                      <a:pt x="76" y="182"/>
                    </a:lnTo>
                    <a:lnTo>
                      <a:pt x="107" y="143"/>
                    </a:lnTo>
                    <a:lnTo>
                      <a:pt x="143" y="108"/>
                    </a:lnTo>
                    <a:lnTo>
                      <a:pt x="181" y="76"/>
                    </a:lnTo>
                    <a:lnTo>
                      <a:pt x="225" y="50"/>
                    </a:lnTo>
                    <a:lnTo>
                      <a:pt x="271" y="29"/>
                    </a:lnTo>
                    <a:lnTo>
                      <a:pt x="320" y="13"/>
                    </a:lnTo>
                    <a:lnTo>
                      <a:pt x="370" y="3"/>
                    </a:lnTo>
                    <a:lnTo>
                      <a:pt x="42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23" name="Freeform 29"/>
              <p:cNvSpPr>
                <a:spLocks/>
              </p:cNvSpPr>
              <p:nvPr/>
            </p:nvSpPr>
            <p:spPr bwMode="auto">
              <a:xfrm>
                <a:off x="3315" y="1688"/>
                <a:ext cx="90" cy="106"/>
              </a:xfrm>
              <a:custGeom>
                <a:avLst/>
                <a:gdLst>
                  <a:gd name="T0" fmla="*/ 0 w 449"/>
                  <a:gd name="T1" fmla="*/ 0 h 531"/>
                  <a:gd name="T2" fmla="*/ 449 w 449"/>
                  <a:gd name="T3" fmla="*/ 0 h 531"/>
                  <a:gd name="T4" fmla="*/ 449 w 449"/>
                  <a:gd name="T5" fmla="*/ 307 h 531"/>
                  <a:gd name="T6" fmla="*/ 445 w 449"/>
                  <a:gd name="T7" fmla="*/ 347 h 531"/>
                  <a:gd name="T8" fmla="*/ 436 w 449"/>
                  <a:gd name="T9" fmla="*/ 384 h 531"/>
                  <a:gd name="T10" fmla="*/ 419 w 449"/>
                  <a:gd name="T11" fmla="*/ 419 h 531"/>
                  <a:gd name="T12" fmla="*/ 397 w 449"/>
                  <a:gd name="T13" fmla="*/ 451 h 531"/>
                  <a:gd name="T14" fmla="*/ 369 w 449"/>
                  <a:gd name="T15" fmla="*/ 478 h 531"/>
                  <a:gd name="T16" fmla="*/ 339 w 449"/>
                  <a:gd name="T17" fmla="*/ 501 h 531"/>
                  <a:gd name="T18" fmla="*/ 303 w 449"/>
                  <a:gd name="T19" fmla="*/ 516 h 531"/>
                  <a:gd name="T20" fmla="*/ 265 w 449"/>
                  <a:gd name="T21" fmla="*/ 527 h 531"/>
                  <a:gd name="T22" fmla="*/ 225 w 449"/>
                  <a:gd name="T23" fmla="*/ 531 h 531"/>
                  <a:gd name="T24" fmla="*/ 225 w 449"/>
                  <a:gd name="T25" fmla="*/ 531 h 531"/>
                  <a:gd name="T26" fmla="*/ 185 w 449"/>
                  <a:gd name="T27" fmla="*/ 527 h 531"/>
                  <a:gd name="T28" fmla="*/ 147 w 449"/>
                  <a:gd name="T29" fmla="*/ 516 h 531"/>
                  <a:gd name="T30" fmla="*/ 112 w 449"/>
                  <a:gd name="T31" fmla="*/ 501 h 531"/>
                  <a:gd name="T32" fmla="*/ 80 w 449"/>
                  <a:gd name="T33" fmla="*/ 479 h 531"/>
                  <a:gd name="T34" fmla="*/ 54 w 449"/>
                  <a:gd name="T35" fmla="*/ 451 h 531"/>
                  <a:gd name="T36" fmla="*/ 31 w 449"/>
                  <a:gd name="T37" fmla="*/ 419 h 531"/>
                  <a:gd name="T38" fmla="*/ 15 w 449"/>
                  <a:gd name="T39" fmla="*/ 386 h 531"/>
                  <a:gd name="T40" fmla="*/ 4 w 449"/>
                  <a:gd name="T41" fmla="*/ 347 h 531"/>
                  <a:gd name="T42" fmla="*/ 0 w 449"/>
                  <a:gd name="T43" fmla="*/ 307 h 531"/>
                  <a:gd name="T44" fmla="*/ 0 w 449"/>
                  <a:gd name="T45" fmla="*/ 0 h 5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49" h="531">
                    <a:moveTo>
                      <a:pt x="0" y="0"/>
                    </a:moveTo>
                    <a:lnTo>
                      <a:pt x="449" y="0"/>
                    </a:lnTo>
                    <a:lnTo>
                      <a:pt x="449" y="307"/>
                    </a:lnTo>
                    <a:lnTo>
                      <a:pt x="445" y="347"/>
                    </a:lnTo>
                    <a:lnTo>
                      <a:pt x="436" y="384"/>
                    </a:lnTo>
                    <a:lnTo>
                      <a:pt x="419" y="419"/>
                    </a:lnTo>
                    <a:lnTo>
                      <a:pt x="397" y="451"/>
                    </a:lnTo>
                    <a:lnTo>
                      <a:pt x="369" y="478"/>
                    </a:lnTo>
                    <a:lnTo>
                      <a:pt x="339" y="501"/>
                    </a:lnTo>
                    <a:lnTo>
                      <a:pt x="303" y="516"/>
                    </a:lnTo>
                    <a:lnTo>
                      <a:pt x="265" y="527"/>
                    </a:lnTo>
                    <a:lnTo>
                      <a:pt x="225" y="531"/>
                    </a:lnTo>
                    <a:lnTo>
                      <a:pt x="225" y="531"/>
                    </a:lnTo>
                    <a:lnTo>
                      <a:pt x="185" y="527"/>
                    </a:lnTo>
                    <a:lnTo>
                      <a:pt x="147" y="516"/>
                    </a:lnTo>
                    <a:lnTo>
                      <a:pt x="112" y="501"/>
                    </a:lnTo>
                    <a:lnTo>
                      <a:pt x="80" y="479"/>
                    </a:lnTo>
                    <a:lnTo>
                      <a:pt x="54" y="451"/>
                    </a:lnTo>
                    <a:lnTo>
                      <a:pt x="31" y="419"/>
                    </a:lnTo>
                    <a:lnTo>
                      <a:pt x="15" y="386"/>
                    </a:lnTo>
                    <a:lnTo>
                      <a:pt x="4" y="347"/>
                    </a:lnTo>
                    <a:lnTo>
                      <a:pt x="0" y="307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24" name="Freeform 30"/>
              <p:cNvSpPr>
                <a:spLocks noEditPoints="1"/>
              </p:cNvSpPr>
              <p:nvPr/>
            </p:nvSpPr>
            <p:spPr bwMode="auto">
              <a:xfrm>
                <a:off x="2814" y="1190"/>
                <a:ext cx="714" cy="623"/>
              </a:xfrm>
              <a:custGeom>
                <a:avLst/>
                <a:gdLst>
                  <a:gd name="T0" fmla="*/ 2967 w 3570"/>
                  <a:gd name="T1" fmla="*/ 1566 h 3114"/>
                  <a:gd name="T2" fmla="*/ 2816 w 3570"/>
                  <a:gd name="T3" fmla="*/ 1516 h 3114"/>
                  <a:gd name="T4" fmla="*/ 2732 w 3570"/>
                  <a:gd name="T5" fmla="*/ 1587 h 3114"/>
                  <a:gd name="T6" fmla="*/ 3079 w 3570"/>
                  <a:gd name="T7" fmla="*/ 1522 h 3114"/>
                  <a:gd name="T8" fmla="*/ 575 w 3570"/>
                  <a:gd name="T9" fmla="*/ 0 h 3114"/>
                  <a:gd name="T10" fmla="*/ 675 w 3570"/>
                  <a:gd name="T11" fmla="*/ 13 h 3114"/>
                  <a:gd name="T12" fmla="*/ 742 w 3570"/>
                  <a:gd name="T13" fmla="*/ 39 h 3114"/>
                  <a:gd name="T14" fmla="*/ 878 w 3570"/>
                  <a:gd name="T15" fmla="*/ 141 h 3114"/>
                  <a:gd name="T16" fmla="*/ 968 w 3570"/>
                  <a:gd name="T17" fmla="*/ 332 h 3114"/>
                  <a:gd name="T18" fmla="*/ 995 w 3570"/>
                  <a:gd name="T19" fmla="*/ 497 h 3114"/>
                  <a:gd name="T20" fmla="*/ 1067 w 3570"/>
                  <a:gd name="T21" fmla="*/ 741 h 3114"/>
                  <a:gd name="T22" fmla="*/ 1217 w 3570"/>
                  <a:gd name="T23" fmla="*/ 853 h 3114"/>
                  <a:gd name="T24" fmla="*/ 1428 w 3570"/>
                  <a:gd name="T25" fmla="*/ 851 h 3114"/>
                  <a:gd name="T26" fmla="*/ 1663 w 3570"/>
                  <a:gd name="T27" fmla="*/ 817 h 3114"/>
                  <a:gd name="T28" fmla="*/ 1905 w 3570"/>
                  <a:gd name="T29" fmla="*/ 779 h 3114"/>
                  <a:gd name="T30" fmla="*/ 2022 w 3570"/>
                  <a:gd name="T31" fmla="*/ 689 h 3114"/>
                  <a:gd name="T32" fmla="*/ 2085 w 3570"/>
                  <a:gd name="T33" fmla="*/ 475 h 3114"/>
                  <a:gd name="T34" fmla="*/ 2109 w 3570"/>
                  <a:gd name="T35" fmla="*/ 332 h 3114"/>
                  <a:gd name="T36" fmla="*/ 2199 w 3570"/>
                  <a:gd name="T37" fmla="*/ 141 h 3114"/>
                  <a:gd name="T38" fmla="*/ 2336 w 3570"/>
                  <a:gd name="T39" fmla="*/ 39 h 3114"/>
                  <a:gd name="T40" fmla="*/ 2401 w 3570"/>
                  <a:gd name="T41" fmla="*/ 13 h 3114"/>
                  <a:gd name="T42" fmla="*/ 2502 w 3570"/>
                  <a:gd name="T43" fmla="*/ 0 h 3114"/>
                  <a:gd name="T44" fmla="*/ 2595 w 3570"/>
                  <a:gd name="T45" fmla="*/ 10 h 3114"/>
                  <a:gd name="T46" fmla="*/ 2750 w 3570"/>
                  <a:gd name="T47" fmla="*/ 106 h 3114"/>
                  <a:gd name="T48" fmla="*/ 2821 w 3570"/>
                  <a:gd name="T49" fmla="*/ 259 h 3114"/>
                  <a:gd name="T50" fmla="*/ 2848 w 3570"/>
                  <a:gd name="T51" fmla="*/ 369 h 3114"/>
                  <a:gd name="T52" fmla="*/ 2903 w 3570"/>
                  <a:gd name="T53" fmla="*/ 588 h 3114"/>
                  <a:gd name="T54" fmla="*/ 2971 w 3570"/>
                  <a:gd name="T55" fmla="*/ 857 h 3114"/>
                  <a:gd name="T56" fmla="*/ 3036 w 3570"/>
                  <a:gd name="T57" fmla="*/ 1119 h 3114"/>
                  <a:gd name="T58" fmla="*/ 3084 w 3570"/>
                  <a:gd name="T59" fmla="*/ 1313 h 3114"/>
                  <a:gd name="T60" fmla="*/ 3099 w 3570"/>
                  <a:gd name="T61" fmla="*/ 1415 h 3114"/>
                  <a:gd name="T62" fmla="*/ 3230 w 3570"/>
                  <a:gd name="T63" fmla="*/ 1520 h 3114"/>
                  <a:gd name="T64" fmla="*/ 2302 w 3570"/>
                  <a:gd name="T65" fmla="*/ 2522 h 3114"/>
                  <a:gd name="T66" fmla="*/ 2659 w 3570"/>
                  <a:gd name="T67" fmla="*/ 1492 h 3114"/>
                  <a:gd name="T68" fmla="*/ 2760 w 3570"/>
                  <a:gd name="T69" fmla="*/ 1365 h 3114"/>
                  <a:gd name="T70" fmla="*/ 2690 w 3570"/>
                  <a:gd name="T71" fmla="*/ 1091 h 3114"/>
                  <a:gd name="T72" fmla="*/ 2612 w 3570"/>
                  <a:gd name="T73" fmla="*/ 835 h 3114"/>
                  <a:gd name="T74" fmla="*/ 2559 w 3570"/>
                  <a:gd name="T75" fmla="*/ 678 h 3114"/>
                  <a:gd name="T76" fmla="*/ 2508 w 3570"/>
                  <a:gd name="T77" fmla="*/ 626 h 3114"/>
                  <a:gd name="T78" fmla="*/ 2497 w 3570"/>
                  <a:gd name="T79" fmla="*/ 681 h 3114"/>
                  <a:gd name="T80" fmla="*/ 2599 w 3570"/>
                  <a:gd name="T81" fmla="*/ 966 h 3114"/>
                  <a:gd name="T82" fmla="*/ 2707 w 3570"/>
                  <a:gd name="T83" fmla="*/ 1388 h 3114"/>
                  <a:gd name="T84" fmla="*/ 2576 w 3570"/>
                  <a:gd name="T85" fmla="*/ 1538 h 3114"/>
                  <a:gd name="T86" fmla="*/ 2358 w 3570"/>
                  <a:gd name="T87" fmla="*/ 1442 h 3114"/>
                  <a:gd name="T88" fmla="*/ 2195 w 3570"/>
                  <a:gd name="T89" fmla="*/ 992 h 3114"/>
                  <a:gd name="T90" fmla="*/ 1959 w 3570"/>
                  <a:gd name="T91" fmla="*/ 1107 h 3114"/>
                  <a:gd name="T92" fmla="*/ 1667 w 3570"/>
                  <a:gd name="T93" fmla="*/ 1171 h 3114"/>
                  <a:gd name="T94" fmla="*/ 1554 w 3570"/>
                  <a:gd name="T95" fmla="*/ 1251 h 3114"/>
                  <a:gd name="T96" fmla="*/ 1250 w 3570"/>
                  <a:gd name="T97" fmla="*/ 1205 h 3114"/>
                  <a:gd name="T98" fmla="*/ 956 w 3570"/>
                  <a:gd name="T99" fmla="*/ 1087 h 3114"/>
                  <a:gd name="T100" fmla="*/ 755 w 3570"/>
                  <a:gd name="T101" fmla="*/ 1373 h 3114"/>
                  <a:gd name="T102" fmla="*/ 639 w 3570"/>
                  <a:gd name="T103" fmla="*/ 1520 h 3114"/>
                  <a:gd name="T104" fmla="*/ 558 w 3570"/>
                  <a:gd name="T105" fmla="*/ 2967 h 3114"/>
                  <a:gd name="T106" fmla="*/ 425 w 3570"/>
                  <a:gd name="T107" fmla="*/ 3099 h 3114"/>
                  <a:gd name="T108" fmla="*/ 234 w 3570"/>
                  <a:gd name="T109" fmla="*/ 3084 h 3114"/>
                  <a:gd name="T110" fmla="*/ 126 w 3570"/>
                  <a:gd name="T111" fmla="*/ 2930 h 3114"/>
                  <a:gd name="T112" fmla="*/ 41 w 3570"/>
                  <a:gd name="T113" fmla="*/ 1379 h 3114"/>
                  <a:gd name="T114" fmla="*/ 6 w 3570"/>
                  <a:gd name="T115" fmla="*/ 1171 h 3114"/>
                  <a:gd name="T116" fmla="*/ 279 w 3570"/>
                  <a:gd name="T117" fmla="*/ 115 h 3114"/>
                  <a:gd name="T118" fmla="*/ 446 w 3570"/>
                  <a:gd name="T119" fmla="*/ 18 h 3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3570" h="3114">
                    <a:moveTo>
                      <a:pt x="3057" y="1516"/>
                    </a:moveTo>
                    <a:lnTo>
                      <a:pt x="3038" y="1533"/>
                    </a:lnTo>
                    <a:lnTo>
                      <a:pt x="3017" y="1548"/>
                    </a:lnTo>
                    <a:lnTo>
                      <a:pt x="2993" y="1559"/>
                    </a:lnTo>
                    <a:lnTo>
                      <a:pt x="2967" y="1566"/>
                    </a:lnTo>
                    <a:lnTo>
                      <a:pt x="2936" y="1570"/>
                    </a:lnTo>
                    <a:lnTo>
                      <a:pt x="2902" y="1566"/>
                    </a:lnTo>
                    <a:lnTo>
                      <a:pt x="2869" y="1555"/>
                    </a:lnTo>
                    <a:lnTo>
                      <a:pt x="2840" y="1538"/>
                    </a:lnTo>
                    <a:lnTo>
                      <a:pt x="2816" y="1516"/>
                    </a:lnTo>
                    <a:lnTo>
                      <a:pt x="2793" y="1522"/>
                    </a:lnTo>
                    <a:lnTo>
                      <a:pt x="2773" y="1533"/>
                    </a:lnTo>
                    <a:lnTo>
                      <a:pt x="2756" y="1548"/>
                    </a:lnTo>
                    <a:lnTo>
                      <a:pt x="2742" y="1566"/>
                    </a:lnTo>
                    <a:lnTo>
                      <a:pt x="2732" y="1587"/>
                    </a:lnTo>
                    <a:lnTo>
                      <a:pt x="3139" y="1587"/>
                    </a:lnTo>
                    <a:lnTo>
                      <a:pt x="3130" y="1566"/>
                    </a:lnTo>
                    <a:lnTo>
                      <a:pt x="3116" y="1548"/>
                    </a:lnTo>
                    <a:lnTo>
                      <a:pt x="3098" y="1533"/>
                    </a:lnTo>
                    <a:lnTo>
                      <a:pt x="3079" y="1522"/>
                    </a:lnTo>
                    <a:lnTo>
                      <a:pt x="3057" y="1516"/>
                    </a:lnTo>
                    <a:close/>
                    <a:moveTo>
                      <a:pt x="559" y="0"/>
                    </a:moveTo>
                    <a:lnTo>
                      <a:pt x="560" y="0"/>
                    </a:lnTo>
                    <a:lnTo>
                      <a:pt x="564" y="0"/>
                    </a:lnTo>
                    <a:lnTo>
                      <a:pt x="575" y="0"/>
                    </a:lnTo>
                    <a:lnTo>
                      <a:pt x="592" y="1"/>
                    </a:lnTo>
                    <a:lnTo>
                      <a:pt x="611" y="2"/>
                    </a:lnTo>
                    <a:lnTo>
                      <a:pt x="634" y="5"/>
                    </a:lnTo>
                    <a:lnTo>
                      <a:pt x="656" y="9"/>
                    </a:lnTo>
                    <a:lnTo>
                      <a:pt x="675" y="13"/>
                    </a:lnTo>
                    <a:lnTo>
                      <a:pt x="695" y="18"/>
                    </a:lnTo>
                    <a:lnTo>
                      <a:pt x="710" y="24"/>
                    </a:lnTo>
                    <a:lnTo>
                      <a:pt x="724" y="30"/>
                    </a:lnTo>
                    <a:lnTo>
                      <a:pt x="735" y="35"/>
                    </a:lnTo>
                    <a:lnTo>
                      <a:pt x="742" y="39"/>
                    </a:lnTo>
                    <a:lnTo>
                      <a:pt x="744" y="40"/>
                    </a:lnTo>
                    <a:lnTo>
                      <a:pt x="779" y="59"/>
                    </a:lnTo>
                    <a:lnTo>
                      <a:pt x="815" y="82"/>
                    </a:lnTo>
                    <a:lnTo>
                      <a:pt x="847" y="110"/>
                    </a:lnTo>
                    <a:lnTo>
                      <a:pt x="878" y="141"/>
                    </a:lnTo>
                    <a:lnTo>
                      <a:pt x="905" y="173"/>
                    </a:lnTo>
                    <a:lnTo>
                      <a:pt x="928" y="210"/>
                    </a:lnTo>
                    <a:lnTo>
                      <a:pt x="947" y="249"/>
                    </a:lnTo>
                    <a:lnTo>
                      <a:pt x="961" y="290"/>
                    </a:lnTo>
                    <a:lnTo>
                      <a:pt x="968" y="332"/>
                    </a:lnTo>
                    <a:lnTo>
                      <a:pt x="970" y="338"/>
                    </a:lnTo>
                    <a:lnTo>
                      <a:pt x="972" y="346"/>
                    </a:lnTo>
                    <a:lnTo>
                      <a:pt x="973" y="352"/>
                    </a:lnTo>
                    <a:lnTo>
                      <a:pt x="984" y="428"/>
                    </a:lnTo>
                    <a:lnTo>
                      <a:pt x="995" y="497"/>
                    </a:lnTo>
                    <a:lnTo>
                      <a:pt x="1006" y="559"/>
                    </a:lnTo>
                    <a:lnTo>
                      <a:pt x="1018" y="615"/>
                    </a:lnTo>
                    <a:lnTo>
                      <a:pt x="1033" y="663"/>
                    </a:lnTo>
                    <a:lnTo>
                      <a:pt x="1048" y="706"/>
                    </a:lnTo>
                    <a:lnTo>
                      <a:pt x="1067" y="741"/>
                    </a:lnTo>
                    <a:lnTo>
                      <a:pt x="1088" y="771"/>
                    </a:lnTo>
                    <a:lnTo>
                      <a:pt x="1112" y="794"/>
                    </a:lnTo>
                    <a:lnTo>
                      <a:pt x="1141" y="816"/>
                    </a:lnTo>
                    <a:lnTo>
                      <a:pt x="1176" y="835"/>
                    </a:lnTo>
                    <a:lnTo>
                      <a:pt x="1217" y="853"/>
                    </a:lnTo>
                    <a:lnTo>
                      <a:pt x="1265" y="869"/>
                    </a:lnTo>
                    <a:lnTo>
                      <a:pt x="1320" y="885"/>
                    </a:lnTo>
                    <a:lnTo>
                      <a:pt x="1383" y="898"/>
                    </a:lnTo>
                    <a:lnTo>
                      <a:pt x="1402" y="873"/>
                    </a:lnTo>
                    <a:lnTo>
                      <a:pt x="1428" y="851"/>
                    </a:lnTo>
                    <a:lnTo>
                      <a:pt x="1456" y="834"/>
                    </a:lnTo>
                    <a:lnTo>
                      <a:pt x="1488" y="823"/>
                    </a:lnTo>
                    <a:lnTo>
                      <a:pt x="1522" y="819"/>
                    </a:lnTo>
                    <a:lnTo>
                      <a:pt x="1596" y="819"/>
                    </a:lnTo>
                    <a:lnTo>
                      <a:pt x="1663" y="817"/>
                    </a:lnTo>
                    <a:lnTo>
                      <a:pt x="1724" y="812"/>
                    </a:lnTo>
                    <a:lnTo>
                      <a:pt x="1778" y="807"/>
                    </a:lnTo>
                    <a:lnTo>
                      <a:pt x="1827" y="800"/>
                    </a:lnTo>
                    <a:lnTo>
                      <a:pt x="1869" y="790"/>
                    </a:lnTo>
                    <a:lnTo>
                      <a:pt x="1905" y="779"/>
                    </a:lnTo>
                    <a:lnTo>
                      <a:pt x="1937" y="767"/>
                    </a:lnTo>
                    <a:lnTo>
                      <a:pt x="1964" y="753"/>
                    </a:lnTo>
                    <a:lnTo>
                      <a:pt x="1985" y="736"/>
                    </a:lnTo>
                    <a:lnTo>
                      <a:pt x="2005" y="715"/>
                    </a:lnTo>
                    <a:lnTo>
                      <a:pt x="2022" y="689"/>
                    </a:lnTo>
                    <a:lnTo>
                      <a:pt x="2038" y="656"/>
                    </a:lnTo>
                    <a:lnTo>
                      <a:pt x="2051" y="619"/>
                    </a:lnTo>
                    <a:lnTo>
                      <a:pt x="2063" y="576"/>
                    </a:lnTo>
                    <a:lnTo>
                      <a:pt x="2074" y="529"/>
                    </a:lnTo>
                    <a:lnTo>
                      <a:pt x="2085" y="475"/>
                    </a:lnTo>
                    <a:lnTo>
                      <a:pt x="2095" y="416"/>
                    </a:lnTo>
                    <a:lnTo>
                      <a:pt x="2104" y="352"/>
                    </a:lnTo>
                    <a:lnTo>
                      <a:pt x="2105" y="346"/>
                    </a:lnTo>
                    <a:lnTo>
                      <a:pt x="2107" y="338"/>
                    </a:lnTo>
                    <a:lnTo>
                      <a:pt x="2109" y="332"/>
                    </a:lnTo>
                    <a:lnTo>
                      <a:pt x="2116" y="290"/>
                    </a:lnTo>
                    <a:lnTo>
                      <a:pt x="2130" y="249"/>
                    </a:lnTo>
                    <a:lnTo>
                      <a:pt x="2149" y="210"/>
                    </a:lnTo>
                    <a:lnTo>
                      <a:pt x="2172" y="173"/>
                    </a:lnTo>
                    <a:lnTo>
                      <a:pt x="2199" y="141"/>
                    </a:lnTo>
                    <a:lnTo>
                      <a:pt x="2230" y="110"/>
                    </a:lnTo>
                    <a:lnTo>
                      <a:pt x="2263" y="82"/>
                    </a:lnTo>
                    <a:lnTo>
                      <a:pt x="2297" y="59"/>
                    </a:lnTo>
                    <a:lnTo>
                      <a:pt x="2333" y="40"/>
                    </a:lnTo>
                    <a:lnTo>
                      <a:pt x="2336" y="39"/>
                    </a:lnTo>
                    <a:lnTo>
                      <a:pt x="2342" y="35"/>
                    </a:lnTo>
                    <a:lnTo>
                      <a:pt x="2353" y="30"/>
                    </a:lnTo>
                    <a:lnTo>
                      <a:pt x="2366" y="24"/>
                    </a:lnTo>
                    <a:lnTo>
                      <a:pt x="2383" y="18"/>
                    </a:lnTo>
                    <a:lnTo>
                      <a:pt x="2401" y="13"/>
                    </a:lnTo>
                    <a:lnTo>
                      <a:pt x="2421" y="9"/>
                    </a:lnTo>
                    <a:lnTo>
                      <a:pt x="2444" y="5"/>
                    </a:lnTo>
                    <a:lnTo>
                      <a:pt x="2465" y="2"/>
                    </a:lnTo>
                    <a:lnTo>
                      <a:pt x="2486" y="1"/>
                    </a:lnTo>
                    <a:lnTo>
                      <a:pt x="2502" y="0"/>
                    </a:lnTo>
                    <a:lnTo>
                      <a:pt x="2513" y="0"/>
                    </a:lnTo>
                    <a:lnTo>
                      <a:pt x="2516" y="0"/>
                    </a:lnTo>
                    <a:lnTo>
                      <a:pt x="2518" y="0"/>
                    </a:lnTo>
                    <a:lnTo>
                      <a:pt x="2558" y="2"/>
                    </a:lnTo>
                    <a:lnTo>
                      <a:pt x="2595" y="10"/>
                    </a:lnTo>
                    <a:lnTo>
                      <a:pt x="2630" y="21"/>
                    </a:lnTo>
                    <a:lnTo>
                      <a:pt x="2664" y="35"/>
                    </a:lnTo>
                    <a:lnTo>
                      <a:pt x="2696" y="55"/>
                    </a:lnTo>
                    <a:lnTo>
                      <a:pt x="2724" y="78"/>
                    </a:lnTo>
                    <a:lnTo>
                      <a:pt x="2750" y="106"/>
                    </a:lnTo>
                    <a:lnTo>
                      <a:pt x="2772" y="136"/>
                    </a:lnTo>
                    <a:lnTo>
                      <a:pt x="2792" y="172"/>
                    </a:lnTo>
                    <a:lnTo>
                      <a:pt x="2807" y="212"/>
                    </a:lnTo>
                    <a:lnTo>
                      <a:pt x="2819" y="256"/>
                    </a:lnTo>
                    <a:lnTo>
                      <a:pt x="2821" y="259"/>
                    </a:lnTo>
                    <a:lnTo>
                      <a:pt x="2823" y="270"/>
                    </a:lnTo>
                    <a:lnTo>
                      <a:pt x="2827" y="286"/>
                    </a:lnTo>
                    <a:lnTo>
                      <a:pt x="2833" y="309"/>
                    </a:lnTo>
                    <a:lnTo>
                      <a:pt x="2840" y="337"/>
                    </a:lnTo>
                    <a:lnTo>
                      <a:pt x="2848" y="369"/>
                    </a:lnTo>
                    <a:lnTo>
                      <a:pt x="2857" y="406"/>
                    </a:lnTo>
                    <a:lnTo>
                      <a:pt x="2868" y="446"/>
                    </a:lnTo>
                    <a:lnTo>
                      <a:pt x="2879" y="491"/>
                    </a:lnTo>
                    <a:lnTo>
                      <a:pt x="2891" y="538"/>
                    </a:lnTo>
                    <a:lnTo>
                      <a:pt x="2903" y="588"/>
                    </a:lnTo>
                    <a:lnTo>
                      <a:pt x="2916" y="639"/>
                    </a:lnTo>
                    <a:lnTo>
                      <a:pt x="2930" y="692"/>
                    </a:lnTo>
                    <a:lnTo>
                      <a:pt x="2944" y="747"/>
                    </a:lnTo>
                    <a:lnTo>
                      <a:pt x="2958" y="802"/>
                    </a:lnTo>
                    <a:lnTo>
                      <a:pt x="2971" y="857"/>
                    </a:lnTo>
                    <a:lnTo>
                      <a:pt x="2985" y="912"/>
                    </a:lnTo>
                    <a:lnTo>
                      <a:pt x="2999" y="966"/>
                    </a:lnTo>
                    <a:lnTo>
                      <a:pt x="3012" y="1018"/>
                    </a:lnTo>
                    <a:lnTo>
                      <a:pt x="3024" y="1070"/>
                    </a:lnTo>
                    <a:lnTo>
                      <a:pt x="3036" y="1119"/>
                    </a:lnTo>
                    <a:lnTo>
                      <a:pt x="3048" y="1165"/>
                    </a:lnTo>
                    <a:lnTo>
                      <a:pt x="3058" y="1207"/>
                    </a:lnTo>
                    <a:lnTo>
                      <a:pt x="3068" y="1247"/>
                    </a:lnTo>
                    <a:lnTo>
                      <a:pt x="3076" y="1282"/>
                    </a:lnTo>
                    <a:lnTo>
                      <a:pt x="3084" y="1313"/>
                    </a:lnTo>
                    <a:lnTo>
                      <a:pt x="3090" y="1339"/>
                    </a:lnTo>
                    <a:lnTo>
                      <a:pt x="3095" y="1359"/>
                    </a:lnTo>
                    <a:lnTo>
                      <a:pt x="3098" y="1373"/>
                    </a:lnTo>
                    <a:lnTo>
                      <a:pt x="3101" y="1394"/>
                    </a:lnTo>
                    <a:lnTo>
                      <a:pt x="3099" y="1415"/>
                    </a:lnTo>
                    <a:lnTo>
                      <a:pt x="3132" y="1427"/>
                    </a:lnTo>
                    <a:lnTo>
                      <a:pt x="3162" y="1445"/>
                    </a:lnTo>
                    <a:lnTo>
                      <a:pt x="3189" y="1467"/>
                    </a:lnTo>
                    <a:lnTo>
                      <a:pt x="3212" y="1492"/>
                    </a:lnTo>
                    <a:lnTo>
                      <a:pt x="3230" y="1520"/>
                    </a:lnTo>
                    <a:lnTo>
                      <a:pt x="3244" y="1553"/>
                    </a:lnTo>
                    <a:lnTo>
                      <a:pt x="3253" y="1587"/>
                    </a:lnTo>
                    <a:lnTo>
                      <a:pt x="3570" y="1587"/>
                    </a:lnTo>
                    <a:lnTo>
                      <a:pt x="3570" y="2522"/>
                    </a:lnTo>
                    <a:lnTo>
                      <a:pt x="2302" y="2522"/>
                    </a:lnTo>
                    <a:lnTo>
                      <a:pt x="2302" y="1587"/>
                    </a:lnTo>
                    <a:lnTo>
                      <a:pt x="2619" y="1587"/>
                    </a:lnTo>
                    <a:lnTo>
                      <a:pt x="2628" y="1553"/>
                    </a:lnTo>
                    <a:lnTo>
                      <a:pt x="2641" y="1521"/>
                    </a:lnTo>
                    <a:lnTo>
                      <a:pt x="2659" y="1492"/>
                    </a:lnTo>
                    <a:lnTo>
                      <a:pt x="2682" y="1467"/>
                    </a:lnTo>
                    <a:lnTo>
                      <a:pt x="2709" y="1445"/>
                    </a:lnTo>
                    <a:lnTo>
                      <a:pt x="2738" y="1428"/>
                    </a:lnTo>
                    <a:lnTo>
                      <a:pt x="2770" y="1416"/>
                    </a:lnTo>
                    <a:lnTo>
                      <a:pt x="2760" y="1365"/>
                    </a:lnTo>
                    <a:lnTo>
                      <a:pt x="2748" y="1313"/>
                    </a:lnTo>
                    <a:lnTo>
                      <a:pt x="2735" y="1259"/>
                    </a:lnTo>
                    <a:lnTo>
                      <a:pt x="2720" y="1204"/>
                    </a:lnTo>
                    <a:lnTo>
                      <a:pt x="2705" y="1147"/>
                    </a:lnTo>
                    <a:lnTo>
                      <a:pt x="2690" y="1091"/>
                    </a:lnTo>
                    <a:lnTo>
                      <a:pt x="2674" y="1036"/>
                    </a:lnTo>
                    <a:lnTo>
                      <a:pt x="2658" y="982"/>
                    </a:lnTo>
                    <a:lnTo>
                      <a:pt x="2642" y="930"/>
                    </a:lnTo>
                    <a:lnTo>
                      <a:pt x="2627" y="881"/>
                    </a:lnTo>
                    <a:lnTo>
                      <a:pt x="2612" y="835"/>
                    </a:lnTo>
                    <a:lnTo>
                      <a:pt x="2599" y="793"/>
                    </a:lnTo>
                    <a:lnTo>
                      <a:pt x="2587" y="755"/>
                    </a:lnTo>
                    <a:lnTo>
                      <a:pt x="2576" y="724"/>
                    </a:lnTo>
                    <a:lnTo>
                      <a:pt x="2566" y="697"/>
                    </a:lnTo>
                    <a:lnTo>
                      <a:pt x="2559" y="678"/>
                    </a:lnTo>
                    <a:lnTo>
                      <a:pt x="2549" y="656"/>
                    </a:lnTo>
                    <a:lnTo>
                      <a:pt x="2538" y="641"/>
                    </a:lnTo>
                    <a:lnTo>
                      <a:pt x="2527" y="630"/>
                    </a:lnTo>
                    <a:lnTo>
                      <a:pt x="2516" y="626"/>
                    </a:lnTo>
                    <a:lnTo>
                      <a:pt x="2508" y="626"/>
                    </a:lnTo>
                    <a:lnTo>
                      <a:pt x="2499" y="629"/>
                    </a:lnTo>
                    <a:lnTo>
                      <a:pt x="2495" y="636"/>
                    </a:lnTo>
                    <a:lnTo>
                      <a:pt x="2491" y="649"/>
                    </a:lnTo>
                    <a:lnTo>
                      <a:pt x="2492" y="663"/>
                    </a:lnTo>
                    <a:lnTo>
                      <a:pt x="2497" y="681"/>
                    </a:lnTo>
                    <a:lnTo>
                      <a:pt x="2507" y="703"/>
                    </a:lnTo>
                    <a:lnTo>
                      <a:pt x="2530" y="759"/>
                    </a:lnTo>
                    <a:lnTo>
                      <a:pt x="2553" y="823"/>
                    </a:lnTo>
                    <a:lnTo>
                      <a:pt x="2576" y="892"/>
                    </a:lnTo>
                    <a:lnTo>
                      <a:pt x="2599" y="966"/>
                    </a:lnTo>
                    <a:lnTo>
                      <a:pt x="2622" y="1045"/>
                    </a:lnTo>
                    <a:lnTo>
                      <a:pt x="2645" y="1127"/>
                    </a:lnTo>
                    <a:lnTo>
                      <a:pt x="2667" y="1212"/>
                    </a:lnTo>
                    <a:lnTo>
                      <a:pt x="2687" y="1299"/>
                    </a:lnTo>
                    <a:lnTo>
                      <a:pt x="2707" y="1388"/>
                    </a:lnTo>
                    <a:lnTo>
                      <a:pt x="2672" y="1410"/>
                    </a:lnTo>
                    <a:lnTo>
                      <a:pt x="2641" y="1436"/>
                    </a:lnTo>
                    <a:lnTo>
                      <a:pt x="2615" y="1467"/>
                    </a:lnTo>
                    <a:lnTo>
                      <a:pt x="2593" y="1501"/>
                    </a:lnTo>
                    <a:lnTo>
                      <a:pt x="2576" y="1538"/>
                    </a:lnTo>
                    <a:lnTo>
                      <a:pt x="2469" y="1538"/>
                    </a:lnTo>
                    <a:lnTo>
                      <a:pt x="2438" y="1519"/>
                    </a:lnTo>
                    <a:lnTo>
                      <a:pt x="2407" y="1497"/>
                    </a:lnTo>
                    <a:lnTo>
                      <a:pt x="2381" y="1472"/>
                    </a:lnTo>
                    <a:lnTo>
                      <a:pt x="2358" y="1442"/>
                    </a:lnTo>
                    <a:lnTo>
                      <a:pt x="2337" y="1410"/>
                    </a:lnTo>
                    <a:lnTo>
                      <a:pt x="2321" y="1373"/>
                    </a:lnTo>
                    <a:lnTo>
                      <a:pt x="2309" y="1335"/>
                    </a:lnTo>
                    <a:lnTo>
                      <a:pt x="2229" y="959"/>
                    </a:lnTo>
                    <a:lnTo>
                      <a:pt x="2195" y="992"/>
                    </a:lnTo>
                    <a:lnTo>
                      <a:pt x="2156" y="1022"/>
                    </a:lnTo>
                    <a:lnTo>
                      <a:pt x="2114" y="1047"/>
                    </a:lnTo>
                    <a:lnTo>
                      <a:pt x="2067" y="1070"/>
                    </a:lnTo>
                    <a:lnTo>
                      <a:pt x="2015" y="1090"/>
                    </a:lnTo>
                    <a:lnTo>
                      <a:pt x="1959" y="1107"/>
                    </a:lnTo>
                    <a:lnTo>
                      <a:pt x="1897" y="1120"/>
                    </a:lnTo>
                    <a:lnTo>
                      <a:pt x="1830" y="1131"/>
                    </a:lnTo>
                    <a:lnTo>
                      <a:pt x="1758" y="1139"/>
                    </a:lnTo>
                    <a:lnTo>
                      <a:pt x="1679" y="1146"/>
                    </a:lnTo>
                    <a:lnTo>
                      <a:pt x="1667" y="1171"/>
                    </a:lnTo>
                    <a:lnTo>
                      <a:pt x="1650" y="1195"/>
                    </a:lnTo>
                    <a:lnTo>
                      <a:pt x="1630" y="1215"/>
                    </a:lnTo>
                    <a:lnTo>
                      <a:pt x="1607" y="1232"/>
                    </a:lnTo>
                    <a:lnTo>
                      <a:pt x="1582" y="1244"/>
                    </a:lnTo>
                    <a:lnTo>
                      <a:pt x="1554" y="1251"/>
                    </a:lnTo>
                    <a:lnTo>
                      <a:pt x="1525" y="1253"/>
                    </a:lnTo>
                    <a:lnTo>
                      <a:pt x="1502" y="1252"/>
                    </a:lnTo>
                    <a:lnTo>
                      <a:pt x="1411" y="1238"/>
                    </a:lnTo>
                    <a:lnTo>
                      <a:pt x="1327" y="1223"/>
                    </a:lnTo>
                    <a:lnTo>
                      <a:pt x="1250" y="1205"/>
                    </a:lnTo>
                    <a:lnTo>
                      <a:pt x="1179" y="1187"/>
                    </a:lnTo>
                    <a:lnTo>
                      <a:pt x="1115" y="1165"/>
                    </a:lnTo>
                    <a:lnTo>
                      <a:pt x="1057" y="1142"/>
                    </a:lnTo>
                    <a:lnTo>
                      <a:pt x="1004" y="1116"/>
                    </a:lnTo>
                    <a:lnTo>
                      <a:pt x="956" y="1087"/>
                    </a:lnTo>
                    <a:lnTo>
                      <a:pt x="914" y="1057"/>
                    </a:lnTo>
                    <a:lnTo>
                      <a:pt x="875" y="1024"/>
                    </a:lnTo>
                    <a:lnTo>
                      <a:pt x="841" y="988"/>
                    </a:lnTo>
                    <a:lnTo>
                      <a:pt x="767" y="1333"/>
                    </a:lnTo>
                    <a:lnTo>
                      <a:pt x="755" y="1373"/>
                    </a:lnTo>
                    <a:lnTo>
                      <a:pt x="739" y="1410"/>
                    </a:lnTo>
                    <a:lnTo>
                      <a:pt x="719" y="1442"/>
                    </a:lnTo>
                    <a:lnTo>
                      <a:pt x="696" y="1472"/>
                    </a:lnTo>
                    <a:lnTo>
                      <a:pt x="668" y="1497"/>
                    </a:lnTo>
                    <a:lnTo>
                      <a:pt x="639" y="1520"/>
                    </a:lnTo>
                    <a:lnTo>
                      <a:pt x="606" y="1538"/>
                    </a:lnTo>
                    <a:lnTo>
                      <a:pt x="572" y="1554"/>
                    </a:lnTo>
                    <a:lnTo>
                      <a:pt x="571" y="2890"/>
                    </a:lnTo>
                    <a:lnTo>
                      <a:pt x="567" y="2930"/>
                    </a:lnTo>
                    <a:lnTo>
                      <a:pt x="558" y="2967"/>
                    </a:lnTo>
                    <a:lnTo>
                      <a:pt x="541" y="3002"/>
                    </a:lnTo>
                    <a:lnTo>
                      <a:pt x="519" y="3034"/>
                    </a:lnTo>
                    <a:lnTo>
                      <a:pt x="491" y="3061"/>
                    </a:lnTo>
                    <a:lnTo>
                      <a:pt x="461" y="3084"/>
                    </a:lnTo>
                    <a:lnTo>
                      <a:pt x="425" y="3099"/>
                    </a:lnTo>
                    <a:lnTo>
                      <a:pt x="387" y="3110"/>
                    </a:lnTo>
                    <a:lnTo>
                      <a:pt x="347" y="3114"/>
                    </a:lnTo>
                    <a:lnTo>
                      <a:pt x="307" y="3110"/>
                    </a:lnTo>
                    <a:lnTo>
                      <a:pt x="269" y="3099"/>
                    </a:lnTo>
                    <a:lnTo>
                      <a:pt x="234" y="3084"/>
                    </a:lnTo>
                    <a:lnTo>
                      <a:pt x="202" y="3061"/>
                    </a:lnTo>
                    <a:lnTo>
                      <a:pt x="176" y="3034"/>
                    </a:lnTo>
                    <a:lnTo>
                      <a:pt x="153" y="3002"/>
                    </a:lnTo>
                    <a:lnTo>
                      <a:pt x="137" y="2967"/>
                    </a:lnTo>
                    <a:lnTo>
                      <a:pt x="126" y="2930"/>
                    </a:lnTo>
                    <a:lnTo>
                      <a:pt x="122" y="2890"/>
                    </a:lnTo>
                    <a:lnTo>
                      <a:pt x="124" y="1478"/>
                    </a:lnTo>
                    <a:lnTo>
                      <a:pt x="92" y="1447"/>
                    </a:lnTo>
                    <a:lnTo>
                      <a:pt x="64" y="1415"/>
                    </a:lnTo>
                    <a:lnTo>
                      <a:pt x="41" y="1379"/>
                    </a:lnTo>
                    <a:lnTo>
                      <a:pt x="22" y="1342"/>
                    </a:lnTo>
                    <a:lnTo>
                      <a:pt x="8" y="1302"/>
                    </a:lnTo>
                    <a:lnTo>
                      <a:pt x="1" y="1259"/>
                    </a:lnTo>
                    <a:lnTo>
                      <a:pt x="0" y="1216"/>
                    </a:lnTo>
                    <a:lnTo>
                      <a:pt x="6" y="1171"/>
                    </a:lnTo>
                    <a:lnTo>
                      <a:pt x="202" y="256"/>
                    </a:lnTo>
                    <a:lnTo>
                      <a:pt x="215" y="216"/>
                    </a:lnTo>
                    <a:lnTo>
                      <a:pt x="232" y="178"/>
                    </a:lnTo>
                    <a:lnTo>
                      <a:pt x="253" y="144"/>
                    </a:lnTo>
                    <a:lnTo>
                      <a:pt x="279" y="115"/>
                    </a:lnTo>
                    <a:lnTo>
                      <a:pt x="308" y="89"/>
                    </a:lnTo>
                    <a:lnTo>
                      <a:pt x="339" y="66"/>
                    </a:lnTo>
                    <a:lnTo>
                      <a:pt x="373" y="46"/>
                    </a:lnTo>
                    <a:lnTo>
                      <a:pt x="410" y="30"/>
                    </a:lnTo>
                    <a:lnTo>
                      <a:pt x="446" y="18"/>
                    </a:lnTo>
                    <a:lnTo>
                      <a:pt x="484" y="9"/>
                    </a:lnTo>
                    <a:lnTo>
                      <a:pt x="521" y="2"/>
                    </a:lnTo>
                    <a:lnTo>
                      <a:pt x="55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0" name="Rectangle 12"/>
            <p:cNvSpPr/>
            <p:nvPr/>
          </p:nvSpPr>
          <p:spPr bwMode="auto">
            <a:xfrm>
              <a:off x="3334845" y="2117290"/>
              <a:ext cx="1075989" cy="755271"/>
            </a:xfrm>
            <a:custGeom>
              <a:avLst/>
              <a:gdLst/>
              <a:ahLst/>
              <a:cxnLst/>
              <a:rect l="l" t="t" r="r" b="b"/>
              <a:pathLst>
                <a:path w="915549" h="740572">
                  <a:moveTo>
                    <a:pt x="557286" y="428626"/>
                  </a:moveTo>
                  <a:cubicBezTo>
                    <a:pt x="545726" y="428626"/>
                    <a:pt x="536354" y="437998"/>
                    <a:pt x="536354" y="449558"/>
                  </a:cubicBezTo>
                  <a:lnTo>
                    <a:pt x="536354" y="614865"/>
                  </a:lnTo>
                  <a:cubicBezTo>
                    <a:pt x="536354" y="626425"/>
                    <a:pt x="545726" y="635797"/>
                    <a:pt x="557286" y="635797"/>
                  </a:cubicBezTo>
                  <a:lnTo>
                    <a:pt x="698779" y="635797"/>
                  </a:lnTo>
                  <a:cubicBezTo>
                    <a:pt x="710339" y="635797"/>
                    <a:pt x="719711" y="626425"/>
                    <a:pt x="719711" y="614865"/>
                  </a:cubicBezTo>
                  <a:lnTo>
                    <a:pt x="719711" y="449558"/>
                  </a:lnTo>
                  <a:cubicBezTo>
                    <a:pt x="719711" y="437998"/>
                    <a:pt x="710339" y="428626"/>
                    <a:pt x="698779" y="428626"/>
                  </a:cubicBezTo>
                  <a:close/>
                  <a:moveTo>
                    <a:pt x="462538" y="116681"/>
                  </a:moveTo>
                  <a:lnTo>
                    <a:pt x="838775" y="354425"/>
                  </a:lnTo>
                  <a:lnTo>
                    <a:pt x="838125" y="354425"/>
                  </a:lnTo>
                  <a:lnTo>
                    <a:pt x="838775" y="354809"/>
                  </a:lnTo>
                  <a:lnTo>
                    <a:pt x="838447" y="364334"/>
                  </a:lnTo>
                  <a:lnTo>
                    <a:pt x="838775" y="364334"/>
                  </a:lnTo>
                  <a:lnTo>
                    <a:pt x="838775" y="740572"/>
                  </a:lnTo>
                  <a:lnTo>
                    <a:pt x="407768" y="740572"/>
                  </a:lnTo>
                  <a:lnTo>
                    <a:pt x="407768" y="444105"/>
                  </a:lnTo>
                  <a:cubicBezTo>
                    <a:pt x="407768" y="435556"/>
                    <a:pt x="400838" y="428626"/>
                    <a:pt x="392289" y="428626"/>
                  </a:cubicBezTo>
                  <a:lnTo>
                    <a:pt x="258941" y="428626"/>
                  </a:lnTo>
                  <a:cubicBezTo>
                    <a:pt x="250392" y="428626"/>
                    <a:pt x="243462" y="435556"/>
                    <a:pt x="243462" y="444105"/>
                  </a:cubicBezTo>
                  <a:lnTo>
                    <a:pt x="243462" y="740572"/>
                  </a:lnTo>
                  <a:lnTo>
                    <a:pt x="86300" y="740572"/>
                  </a:lnTo>
                  <a:lnTo>
                    <a:pt x="86300" y="445297"/>
                  </a:lnTo>
                  <a:lnTo>
                    <a:pt x="86300" y="364334"/>
                  </a:lnTo>
                  <a:lnTo>
                    <a:pt x="86300" y="354425"/>
                  </a:lnTo>
                  <a:lnTo>
                    <a:pt x="86300" y="352428"/>
                  </a:lnTo>
                  <a:lnTo>
                    <a:pt x="89461" y="352428"/>
                  </a:lnTo>
                  <a:close/>
                  <a:moveTo>
                    <a:pt x="457774" y="0"/>
                  </a:moveTo>
                  <a:lnTo>
                    <a:pt x="639944" y="114397"/>
                  </a:lnTo>
                  <a:lnTo>
                    <a:pt x="639944" y="37335"/>
                  </a:lnTo>
                  <a:cubicBezTo>
                    <a:pt x="639944" y="31180"/>
                    <a:pt x="644933" y="26191"/>
                    <a:pt x="651088" y="26191"/>
                  </a:cubicBezTo>
                  <a:lnTo>
                    <a:pt x="738528" y="26191"/>
                  </a:lnTo>
                  <a:cubicBezTo>
                    <a:pt x="744683" y="26191"/>
                    <a:pt x="749672" y="31180"/>
                    <a:pt x="749672" y="37335"/>
                  </a:cubicBezTo>
                  <a:lnTo>
                    <a:pt x="749672" y="183303"/>
                  </a:lnTo>
                  <a:lnTo>
                    <a:pt x="915549" y="287468"/>
                  </a:lnTo>
                  <a:lnTo>
                    <a:pt x="877483" y="337518"/>
                  </a:lnTo>
                  <a:lnTo>
                    <a:pt x="461348" y="76199"/>
                  </a:lnTo>
                  <a:lnTo>
                    <a:pt x="40377" y="340555"/>
                  </a:lnTo>
                  <a:lnTo>
                    <a:pt x="0" y="287467"/>
                  </a:lnTo>
                  <a:close/>
                </a:path>
              </a:pathLst>
            </a:custGeom>
            <a:solidFill>
              <a:srgbClr val="FFFFFF"/>
            </a:solidFill>
            <a:ln w="127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105400" y="1371600"/>
              <a:ext cx="3810000" cy="453970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1969C8"/>
                </a:buClr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lang="en-US" sz="1700" b="1" dirty="0">
                  <a:latin typeface="Arial" panose="020B0604020202020204" pitchFamily="34" charset="0"/>
                  <a:cs typeface="Arial" panose="020B0604020202020204" pitchFamily="34" charset="0"/>
                </a:rPr>
                <a:t>Partnership with communities </a:t>
              </a:r>
              <a:r>
                <a:rPr lang="en-US" sz="1700" dirty="0">
                  <a:latin typeface="Arial" panose="020B0604020202020204" pitchFamily="34" charset="0"/>
                  <a:cs typeface="Arial" panose="020B0604020202020204" pitchFamily="34" charset="0"/>
                </a:rPr>
                <a:t>to drive priorities and execute initiatives </a:t>
              </a:r>
            </a:p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1969C8"/>
                </a:buClr>
                <a:buSzTx/>
                <a:buFont typeface="Wingdings" panose="05000000000000000000" pitchFamily="2" charset="2"/>
                <a:buChar char="§"/>
                <a:tabLst/>
                <a:defRPr/>
              </a:pPr>
              <a:endParaRPr lang="en-US" sz="17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71450" indent="-171450">
                <a:buClr>
                  <a:schemeClr val="accent1"/>
                </a:buClr>
                <a:buFont typeface="Wingdings" panose="05000000000000000000" pitchFamily="2" charset="2"/>
                <a:buChar char="§"/>
              </a:pPr>
              <a:r>
                <a:rPr lang="en-US" sz="1700" b="1" dirty="0">
                  <a:latin typeface="Arial" panose="020B0604020202020204" pitchFamily="34" charset="0"/>
                  <a:cs typeface="Arial" panose="020B0604020202020204" pitchFamily="34" charset="0"/>
                </a:rPr>
                <a:t>Increase visibility and scale existing programs </a:t>
              </a:r>
              <a:r>
                <a:rPr lang="en-US" sz="1700" dirty="0">
                  <a:latin typeface="Arial" panose="020B0604020202020204" pitchFamily="34" charset="0"/>
                  <a:cs typeface="Arial" panose="020B0604020202020204" pitchFamily="34" charset="0"/>
                </a:rPr>
                <a:t>that work at the community level</a:t>
              </a:r>
            </a:p>
            <a:p>
              <a:pPr marL="171450" indent="-171450">
                <a:buClr>
                  <a:schemeClr val="accent1"/>
                </a:buClr>
                <a:buFont typeface="Wingdings" panose="05000000000000000000" pitchFamily="2" charset="2"/>
                <a:buChar char="§"/>
              </a:pPr>
              <a:endParaRPr lang="en-US" sz="17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71450" indent="-171450">
                <a:buClr>
                  <a:srgbClr val="1969C8"/>
                </a:buClr>
                <a:buFont typeface="Wingdings" panose="05000000000000000000" pitchFamily="2" charset="2"/>
                <a:buChar char="§"/>
                <a:defRPr/>
              </a:pPr>
              <a:r>
                <a:rPr lang="en-US" sz="1700" dirty="0">
                  <a:latin typeface="Arial" panose="020B0604020202020204" pitchFamily="34" charset="0"/>
                  <a:cs typeface="Arial" panose="020B0604020202020204" pitchFamily="34" charset="0"/>
                </a:rPr>
                <a:t>Together, health institutions are able to magnify their impact through </a:t>
              </a:r>
              <a:r>
                <a:rPr lang="en-US" sz="1700" b="1" dirty="0">
                  <a:latin typeface="Arial" panose="020B0604020202020204" pitchFamily="34" charset="0"/>
                  <a:cs typeface="Arial" panose="020B0604020202020204" pitchFamily="34" charset="0"/>
                </a:rPr>
                <a:t>collaboration and distributed leadership</a:t>
              </a:r>
            </a:p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1969C8"/>
                </a:buClr>
                <a:buSzTx/>
                <a:buFont typeface="Wingdings" panose="05000000000000000000" pitchFamily="2" charset="2"/>
                <a:buChar char="§"/>
                <a:tabLst/>
                <a:defRPr/>
              </a:pPr>
              <a:endParaRPr kumimoji="0" lang="en-US" sz="17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1969C8"/>
                </a:buClr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en-US" sz="17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Leverage private sector </a:t>
              </a:r>
              <a:r>
                <a:rPr lang="en-US" sz="1700" b="1" dirty="0">
                  <a:latin typeface="Arial" panose="020B0604020202020204" pitchFamily="34" charset="0"/>
                  <a:cs typeface="Arial" panose="020B0604020202020204" pitchFamily="34" charset="0"/>
                </a:rPr>
                <a:t>resources and expertise </a:t>
              </a:r>
              <a:r>
                <a:rPr lang="en-US" sz="1700" dirty="0">
                  <a:latin typeface="Arial" panose="020B0604020202020204" pitchFamily="34" charset="0"/>
                  <a:cs typeface="Arial" panose="020B0604020202020204" pitchFamily="34" charset="0"/>
                </a:rPr>
                <a:t>to ensure meaningful progress to life-expectancy goal</a:t>
              </a:r>
              <a:endPara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239673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142" name="think-cell Slide" r:id="rId4" imgW="530" imgH="531" progId="TCLayout.ActiveDocument.1">
                  <p:embed/>
                </p:oleObj>
              </mc:Choice>
              <mc:Fallback>
                <p:oleObj name="think-cell Slide" r:id="rId4" imgW="530" imgH="531" progId="TCLayout.ActiveDocument.1">
                  <p:embed/>
                  <p:pic>
                    <p:nvPicPr>
                      <p:cNvPr id="6" name="Object 5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7772400" cy="1143000"/>
          </a:xfrm>
        </p:spPr>
        <p:txBody>
          <a:bodyPr/>
          <a:lstStyle/>
          <a:p>
            <a:r>
              <a:rPr lang="en-US" dirty="0"/>
              <a:t>Update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DEBD23-1D2E-41B8-9151-3B1BA29C8618}" type="slidenum">
              <a:rPr lang="en-US" altLang="en-US" smtClean="0"/>
              <a:pPr>
                <a:defRPr/>
              </a:pPr>
              <a:t>6</a:t>
            </a:fld>
            <a:endParaRPr lang="en-US" altLang="en-US" sz="1400">
              <a:latin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457200" y="1828800"/>
            <a:ext cx="8077200" cy="381000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381000" y="1295400"/>
            <a:ext cx="7571678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85750" marR="0" indent="-285750" algn="l" defTabSz="914400" rtl="0" eaLnBrk="1" fontAlgn="base" latinLnBrk="0" hangingPunct="1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§"/>
              <a:tabLst/>
              <a:defRPr sz="1400">
                <a:solidFill>
                  <a:schemeClr val="tx1"/>
                </a:solidFill>
                <a:latin typeface="+mn-lt"/>
                <a:ea typeface="MS PGothic" pitchFamily="34" charset="-128"/>
                <a:cs typeface="MS PGothic" pitchFamily="34" charset="-128"/>
              </a:defRPr>
            </a:lvl1pPr>
            <a:lvl2pPr marL="566738" marR="0" indent="-285750" algn="l" defTabSz="914400" rtl="0" eaLnBrk="1" fontAlgn="base" latinLnBrk="0" hangingPunct="1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SzTx/>
              <a:buFont typeface="Courier New" panose="02070309020205020404" pitchFamily="49" charset="0"/>
              <a:buChar char="-"/>
              <a:tabLst/>
              <a:defRPr sz="1400">
                <a:solidFill>
                  <a:schemeClr val="tx1"/>
                </a:solidFill>
                <a:latin typeface="+mn-lt"/>
                <a:ea typeface="MS PGothic" pitchFamily="34" charset="-128"/>
              </a:defRPr>
            </a:lvl2pPr>
            <a:lvl3pPr marL="801688" marR="0" indent="-228600" algn="l" defTabSz="914400" rtl="0" eaLnBrk="1" fontAlgn="base" latinLnBrk="0" hangingPunct="1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 sz="1400">
                <a:solidFill>
                  <a:schemeClr val="tx1"/>
                </a:solidFill>
                <a:latin typeface="+mn-lt"/>
                <a:ea typeface="Geneva" charset="-128"/>
                <a:cs typeface="Geneva" charset="-128"/>
              </a:defRPr>
            </a:lvl3pPr>
            <a:lvl4pPr marL="1600200" marR="0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666666"/>
              </a:buClr>
              <a:buSzTx/>
              <a:buFont typeface="Lucida Grande"/>
              <a:buChar char="−"/>
              <a:tabLst/>
              <a:defRPr sz="1400">
                <a:solidFill>
                  <a:schemeClr val="tx1"/>
                </a:solidFill>
                <a:latin typeface="+mn-lt"/>
                <a:ea typeface="Geneva" charset="-128"/>
              </a:defRPr>
            </a:lvl4pPr>
            <a:lvl5pPr marL="2057400" marR="0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666666"/>
              </a:buClr>
              <a:buSzTx/>
              <a:buFont typeface="Lucida Grande"/>
              <a:buChar char="−"/>
              <a:tabLst/>
              <a:defRPr sz="1400">
                <a:solidFill>
                  <a:schemeClr val="tx1"/>
                </a:solidFill>
                <a:latin typeface="+mn-lt"/>
                <a:ea typeface="Geneva" charset="-128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charset="2"/>
              <a:buChar char="§"/>
              <a:defRPr sz="24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charset="2"/>
              <a:buChar char="§"/>
              <a:defRPr sz="24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charset="2"/>
              <a:buChar char="§"/>
              <a:defRPr sz="24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charset="2"/>
              <a:buChar char="§"/>
              <a:defRPr sz="24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spcAft>
                <a:spcPts val="1200"/>
              </a:spcAft>
            </a:pPr>
            <a:r>
              <a:rPr lang="en-US" sz="2000" kern="0" dirty="0"/>
              <a:t>Challenge</a:t>
            </a:r>
          </a:p>
          <a:p>
            <a:pPr>
              <a:spcAft>
                <a:spcPts val="1200"/>
              </a:spcAft>
            </a:pPr>
            <a:r>
              <a:rPr lang="en-US" sz="2000" kern="0" dirty="0"/>
              <a:t>History</a:t>
            </a:r>
          </a:p>
          <a:p>
            <a:pPr>
              <a:spcAft>
                <a:spcPts val="1200"/>
              </a:spcAft>
            </a:pPr>
            <a:r>
              <a:rPr lang="en-US" sz="2000" kern="0" dirty="0"/>
              <a:t>Progress</a:t>
            </a:r>
          </a:p>
          <a:p>
            <a:pPr>
              <a:spcAft>
                <a:spcPts val="1200"/>
              </a:spcAft>
            </a:pPr>
            <a:r>
              <a:rPr lang="en-US" sz="2000" kern="0" dirty="0"/>
              <a:t>Governance</a:t>
            </a:r>
          </a:p>
        </p:txBody>
      </p:sp>
    </p:spTree>
    <p:extLst>
      <p:ext uri="{BB962C8B-B14F-4D97-AF65-F5344CB8AC3E}">
        <p14:creationId xmlns:p14="http://schemas.microsoft.com/office/powerpoint/2010/main" val="2135041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Right Arrow 55"/>
          <p:cNvSpPr/>
          <p:nvPr/>
        </p:nvSpPr>
        <p:spPr>
          <a:xfrm>
            <a:off x="929529" y="2950705"/>
            <a:ext cx="7607656" cy="1071845"/>
          </a:xfrm>
          <a:prstGeom prst="rightArrow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91">
              <a:defRPr/>
            </a:pPr>
            <a:endParaRPr lang="en-US" sz="105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751284" y="1745646"/>
            <a:ext cx="1119356" cy="9457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 defTabSz="342991">
              <a:defRPr/>
            </a:pPr>
            <a:r>
              <a:rPr lang="en-US" sz="10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Convening at Malcolm X College</a:t>
            </a:r>
          </a:p>
          <a:p>
            <a:pPr algn="ctr" defTabSz="342991">
              <a:defRPr/>
            </a:pPr>
            <a:r>
              <a:rPr lang="en-US" sz="105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Jan 2017</a:t>
            </a:r>
          </a:p>
        </p:txBody>
      </p:sp>
      <p:sp>
        <p:nvSpPr>
          <p:cNvPr id="32" name="Rectangle 31"/>
          <p:cNvSpPr/>
          <p:nvPr/>
        </p:nvSpPr>
        <p:spPr>
          <a:xfrm>
            <a:off x="974773" y="4390833"/>
            <a:ext cx="844314" cy="9457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 defTabSz="342991">
              <a:defRPr/>
            </a:pPr>
            <a:r>
              <a:rPr lang="en-US" sz="105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Feb 2017</a:t>
            </a:r>
          </a:p>
          <a:p>
            <a:pPr algn="ctr" defTabSz="342991">
              <a:defRPr/>
            </a:pPr>
            <a:r>
              <a:rPr lang="en-US" sz="10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West Side Anchor Committee formed</a:t>
            </a:r>
          </a:p>
        </p:txBody>
      </p:sp>
      <p:sp>
        <p:nvSpPr>
          <p:cNvPr id="33" name="Rectangle 32"/>
          <p:cNvSpPr/>
          <p:nvPr/>
        </p:nvSpPr>
        <p:spPr>
          <a:xfrm>
            <a:off x="1819087" y="4390833"/>
            <a:ext cx="1181267" cy="9457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 defTabSz="342991">
              <a:defRPr/>
            </a:pPr>
            <a:r>
              <a:rPr lang="en-US" sz="105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Mar-Jul 2017</a:t>
            </a:r>
          </a:p>
          <a:p>
            <a:pPr algn="ctr" defTabSz="342991">
              <a:defRPr/>
            </a:pPr>
            <a:r>
              <a:rPr lang="en-US" sz="10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Listening Tours held, “What We Heard” Report published</a:t>
            </a:r>
          </a:p>
        </p:txBody>
      </p:sp>
      <p:sp>
        <p:nvSpPr>
          <p:cNvPr id="34" name="Rectangle 33"/>
          <p:cNvSpPr/>
          <p:nvPr/>
        </p:nvSpPr>
        <p:spPr>
          <a:xfrm>
            <a:off x="2215631" y="1763916"/>
            <a:ext cx="1225961" cy="9457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 defTabSz="342991">
              <a:defRPr/>
            </a:pPr>
            <a:r>
              <a:rPr lang="en-US" sz="10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Planning Committee formed </a:t>
            </a:r>
          </a:p>
          <a:p>
            <a:pPr algn="ctr" defTabSz="342991">
              <a:defRPr/>
            </a:pPr>
            <a:r>
              <a:rPr lang="en-US" sz="105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Aug 2017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376955" y="4390834"/>
            <a:ext cx="1115092" cy="69579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 defTabSz="342991">
              <a:defRPr/>
            </a:pPr>
            <a:r>
              <a:rPr lang="en-US" sz="105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Feb 2018</a:t>
            </a:r>
          </a:p>
          <a:p>
            <a:pPr algn="ctr" defTabSz="342991">
              <a:defRPr/>
            </a:pPr>
            <a:r>
              <a:rPr lang="en-US" sz="10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Official WSU launch event</a:t>
            </a:r>
          </a:p>
        </p:txBody>
      </p:sp>
      <p:sp>
        <p:nvSpPr>
          <p:cNvPr id="36" name="Right Brace 35"/>
          <p:cNvSpPr/>
          <p:nvPr/>
        </p:nvSpPr>
        <p:spPr bwMode="auto">
          <a:xfrm rot="5400000">
            <a:off x="1998396" y="3542981"/>
            <a:ext cx="427014" cy="866775"/>
          </a:xfrm>
          <a:prstGeom prst="rightBrace">
            <a:avLst>
              <a:gd name="adj1" fmla="val 23501"/>
              <a:gd name="adj2" fmla="val 50000"/>
            </a:avLst>
          </a:prstGeom>
          <a:noFill/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98" tIns="34299" rIns="68598" bIns="34299" numCol="1" rtlCol="0" anchor="t" anchorCtr="0" compatLnSpc="1">
            <a:prstTxWarp prst="textNoShape">
              <a:avLst/>
            </a:prstTxWarp>
          </a:bodyPr>
          <a:lstStyle/>
          <a:p>
            <a:pPr defTabSz="685983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37" name="Oval 36"/>
          <p:cNvSpPr/>
          <p:nvPr/>
        </p:nvSpPr>
        <p:spPr>
          <a:xfrm>
            <a:off x="1231007" y="3421330"/>
            <a:ext cx="137196" cy="137196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91">
              <a:defRPr/>
            </a:pPr>
            <a:endParaRPr lang="en-US" sz="105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Oval 37"/>
          <p:cNvSpPr/>
          <p:nvPr/>
        </p:nvSpPr>
        <p:spPr>
          <a:xfrm>
            <a:off x="2763849" y="3421330"/>
            <a:ext cx="137196" cy="137196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91">
              <a:defRPr/>
            </a:pPr>
            <a:endParaRPr lang="en-US" sz="105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Oval 38"/>
          <p:cNvSpPr/>
          <p:nvPr/>
        </p:nvSpPr>
        <p:spPr>
          <a:xfrm>
            <a:off x="3909981" y="3421330"/>
            <a:ext cx="137196" cy="137196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91">
              <a:defRPr/>
            </a:pPr>
            <a:endParaRPr lang="en-US" sz="105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Oval 39"/>
          <p:cNvSpPr/>
          <p:nvPr/>
        </p:nvSpPr>
        <p:spPr>
          <a:xfrm>
            <a:off x="7689293" y="3413802"/>
            <a:ext cx="137196" cy="137196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91">
              <a:defRPr/>
            </a:pPr>
            <a:endParaRPr lang="en-US" sz="105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Oval 40"/>
          <p:cNvSpPr/>
          <p:nvPr/>
        </p:nvSpPr>
        <p:spPr>
          <a:xfrm>
            <a:off x="1497323" y="3421330"/>
            <a:ext cx="137196" cy="137196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91">
              <a:defRPr/>
            </a:pPr>
            <a:endParaRPr lang="en-US" sz="105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2" name="Straight Arrow Connector 41"/>
          <p:cNvCxnSpPr/>
          <p:nvPr/>
        </p:nvCxnSpPr>
        <p:spPr>
          <a:xfrm>
            <a:off x="1284311" y="2754441"/>
            <a:ext cx="0" cy="630497"/>
          </a:xfrm>
          <a:prstGeom prst="straightConnector1">
            <a:avLst/>
          </a:prstGeom>
          <a:ln w="4762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V="1">
            <a:off x="1561102" y="3585897"/>
            <a:ext cx="0" cy="630497"/>
          </a:xfrm>
          <a:prstGeom prst="straightConnector1">
            <a:avLst/>
          </a:prstGeom>
          <a:ln w="4762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>
            <a:off x="2826680" y="2709663"/>
            <a:ext cx="0" cy="679676"/>
          </a:xfrm>
          <a:prstGeom prst="straightConnector1">
            <a:avLst/>
          </a:prstGeom>
          <a:ln w="4762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 flipV="1">
            <a:off x="3963285" y="3585897"/>
            <a:ext cx="0" cy="630497"/>
          </a:xfrm>
          <a:prstGeom prst="straightConnector1">
            <a:avLst/>
          </a:prstGeom>
          <a:ln w="4762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ectangle 46"/>
          <p:cNvSpPr/>
          <p:nvPr/>
        </p:nvSpPr>
        <p:spPr>
          <a:xfrm>
            <a:off x="1632527" y="3336631"/>
            <a:ext cx="1225961" cy="30659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 defTabSz="342991">
              <a:defRPr/>
            </a:pPr>
            <a:r>
              <a:rPr lang="en-US" sz="105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2017</a:t>
            </a:r>
          </a:p>
        </p:txBody>
      </p:sp>
      <p:sp>
        <p:nvSpPr>
          <p:cNvPr id="48" name="Rectangle 47"/>
          <p:cNvSpPr/>
          <p:nvPr/>
        </p:nvSpPr>
        <p:spPr>
          <a:xfrm>
            <a:off x="4285851" y="3336631"/>
            <a:ext cx="1225961" cy="30659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 defTabSz="342991">
              <a:defRPr/>
            </a:pPr>
            <a:r>
              <a:rPr lang="en-US" sz="105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2018</a:t>
            </a:r>
          </a:p>
        </p:txBody>
      </p:sp>
      <p:cxnSp>
        <p:nvCxnSpPr>
          <p:cNvPr id="49" name="Straight Connector 48"/>
          <p:cNvCxnSpPr/>
          <p:nvPr/>
        </p:nvCxnSpPr>
        <p:spPr bwMode="auto">
          <a:xfrm>
            <a:off x="6024586" y="3191141"/>
            <a:ext cx="0" cy="58251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0" name="Straight Connector 49"/>
          <p:cNvCxnSpPr/>
          <p:nvPr/>
        </p:nvCxnSpPr>
        <p:spPr bwMode="auto">
          <a:xfrm>
            <a:off x="3617639" y="3209085"/>
            <a:ext cx="0" cy="58251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1" name="Rectangle 50"/>
          <p:cNvSpPr/>
          <p:nvPr/>
        </p:nvSpPr>
        <p:spPr>
          <a:xfrm>
            <a:off x="5115691" y="4390834"/>
            <a:ext cx="1115092" cy="69579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 defTabSz="342991">
              <a:defRPr/>
            </a:pPr>
            <a:r>
              <a:rPr lang="en-US" sz="105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 2018</a:t>
            </a:r>
          </a:p>
          <a:p>
            <a:pPr algn="ctr" defTabSz="342991">
              <a:defRPr/>
            </a:pPr>
            <a:r>
              <a:rPr lang="en-US" sz="10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Leadership Council formed</a:t>
            </a:r>
          </a:p>
        </p:txBody>
      </p:sp>
      <p:sp>
        <p:nvSpPr>
          <p:cNvPr id="52" name="Oval 51"/>
          <p:cNvSpPr/>
          <p:nvPr/>
        </p:nvSpPr>
        <p:spPr>
          <a:xfrm>
            <a:off x="5648716" y="3421330"/>
            <a:ext cx="137196" cy="137196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91">
              <a:defRPr/>
            </a:pPr>
            <a:endParaRPr lang="en-US" sz="105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3" name="Straight Arrow Connector 52"/>
          <p:cNvCxnSpPr/>
          <p:nvPr/>
        </p:nvCxnSpPr>
        <p:spPr>
          <a:xfrm flipV="1">
            <a:off x="5702020" y="3585897"/>
            <a:ext cx="0" cy="630497"/>
          </a:xfrm>
          <a:prstGeom prst="straightConnector1">
            <a:avLst/>
          </a:prstGeom>
          <a:ln w="4762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ight Brace 53"/>
          <p:cNvSpPr/>
          <p:nvPr/>
        </p:nvSpPr>
        <p:spPr bwMode="auto">
          <a:xfrm rot="16200000">
            <a:off x="4455235" y="1209039"/>
            <a:ext cx="427014" cy="3535391"/>
          </a:xfrm>
          <a:prstGeom prst="rightBrace">
            <a:avLst>
              <a:gd name="adj1" fmla="val 23501"/>
              <a:gd name="adj2" fmla="val 50000"/>
            </a:avLst>
          </a:prstGeom>
          <a:noFill/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98" tIns="34299" rIns="68598" bIns="34299" numCol="1" rtlCol="0" anchor="t" anchorCtr="0" compatLnSpc="1">
            <a:prstTxWarp prst="textNoShape">
              <a:avLst/>
            </a:prstTxWarp>
          </a:bodyPr>
          <a:lstStyle/>
          <a:p>
            <a:pPr defTabSz="685983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3982256" y="1745646"/>
            <a:ext cx="1502202" cy="9457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 defTabSz="342991">
              <a:defRPr/>
            </a:pPr>
            <a:r>
              <a:rPr lang="en-US" sz="10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Focus area Working Groups formed, initiatives launched </a:t>
            </a:r>
          </a:p>
          <a:p>
            <a:pPr algn="ctr" defTabSz="342991">
              <a:defRPr/>
            </a:pPr>
            <a:r>
              <a:rPr lang="en-US" sz="105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2017-2019</a:t>
            </a:r>
          </a:p>
        </p:txBody>
      </p:sp>
      <p:sp>
        <p:nvSpPr>
          <p:cNvPr id="57" name="Rectangle 56"/>
          <p:cNvSpPr/>
          <p:nvPr/>
        </p:nvSpPr>
        <p:spPr>
          <a:xfrm>
            <a:off x="7404294" y="4389113"/>
            <a:ext cx="963132" cy="30659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 defTabSz="342991">
              <a:defRPr/>
            </a:pPr>
            <a:r>
              <a:rPr lang="en-US" sz="15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TODAY!</a:t>
            </a:r>
          </a:p>
        </p:txBody>
      </p:sp>
      <p:sp>
        <p:nvSpPr>
          <p:cNvPr id="3" name="Rectangle 2"/>
          <p:cNvSpPr/>
          <p:nvPr/>
        </p:nvSpPr>
        <p:spPr>
          <a:xfrm>
            <a:off x="7885860" y="3336632"/>
            <a:ext cx="569387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5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2019</a:t>
            </a:r>
            <a:endParaRPr lang="en-US" sz="1350" dirty="0"/>
          </a:p>
        </p:txBody>
      </p:sp>
      <p:cxnSp>
        <p:nvCxnSpPr>
          <p:cNvPr id="61" name="Straight Arrow Connector 60"/>
          <p:cNvCxnSpPr/>
          <p:nvPr/>
        </p:nvCxnSpPr>
        <p:spPr>
          <a:xfrm flipV="1">
            <a:off x="7757891" y="3613703"/>
            <a:ext cx="0" cy="630497"/>
          </a:xfrm>
          <a:prstGeom prst="straightConnector1">
            <a:avLst/>
          </a:prstGeom>
          <a:ln w="4762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3572794" y="5601525"/>
            <a:ext cx="3080103" cy="158394"/>
          </a:xfrm>
        </p:spPr>
        <p:txBody>
          <a:bodyPr/>
          <a:lstStyle/>
          <a:p>
            <a:r>
              <a:rPr lang="en-US" dirty="0"/>
              <a:t>A Case Study for Health Equity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5D7AD8-934E-47D2-9BC5-C226A90D2F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b="0" dirty="0">
                <a:solidFill>
                  <a:schemeClr val="tx2">
                    <a:lumMod val="50000"/>
                    <a:lumOff val="50000"/>
                  </a:schemeClr>
                </a:solidFill>
                <a:latin typeface="+mj-lt"/>
              </a:rPr>
              <a:t>Our Journey to Date</a:t>
            </a:r>
          </a:p>
        </p:txBody>
      </p:sp>
    </p:spTree>
    <p:extLst>
      <p:ext uri="{BB962C8B-B14F-4D97-AF65-F5344CB8AC3E}">
        <p14:creationId xmlns:p14="http://schemas.microsoft.com/office/powerpoint/2010/main" val="37164551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0166" name="think-cell Slide" r:id="rId4" imgW="530" imgH="531" progId="TCLayout.ActiveDocument.1">
                  <p:embed/>
                </p:oleObj>
              </mc:Choice>
              <mc:Fallback>
                <p:oleObj name="think-cell Slide" r:id="rId4" imgW="530" imgH="531" progId="TCLayout.ActiveDocument.1">
                  <p:embed/>
                  <p:pic>
                    <p:nvPicPr>
                      <p:cNvPr id="6" name="Object 5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7772400" cy="1143000"/>
          </a:xfrm>
        </p:spPr>
        <p:txBody>
          <a:bodyPr/>
          <a:lstStyle/>
          <a:p>
            <a:r>
              <a:rPr lang="en-US" dirty="0"/>
              <a:t>Update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DEBD23-1D2E-41B8-9151-3B1BA29C8618}" type="slidenum">
              <a:rPr lang="en-US" altLang="en-US" smtClean="0"/>
              <a:pPr>
                <a:defRPr/>
              </a:pPr>
              <a:t>8</a:t>
            </a:fld>
            <a:endParaRPr lang="en-US" altLang="en-US" sz="1400">
              <a:latin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457200" y="2362200"/>
            <a:ext cx="8077200" cy="381000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381000" y="1295400"/>
            <a:ext cx="7571678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85750" marR="0" indent="-285750" algn="l" defTabSz="914400" rtl="0" eaLnBrk="1" fontAlgn="base" latinLnBrk="0" hangingPunct="1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§"/>
              <a:tabLst/>
              <a:defRPr sz="1400">
                <a:solidFill>
                  <a:schemeClr val="tx1"/>
                </a:solidFill>
                <a:latin typeface="+mn-lt"/>
                <a:ea typeface="MS PGothic" pitchFamily="34" charset="-128"/>
                <a:cs typeface="MS PGothic" pitchFamily="34" charset="-128"/>
              </a:defRPr>
            </a:lvl1pPr>
            <a:lvl2pPr marL="566738" marR="0" indent="-285750" algn="l" defTabSz="914400" rtl="0" eaLnBrk="1" fontAlgn="base" latinLnBrk="0" hangingPunct="1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SzTx/>
              <a:buFont typeface="Courier New" panose="02070309020205020404" pitchFamily="49" charset="0"/>
              <a:buChar char="-"/>
              <a:tabLst/>
              <a:defRPr sz="1400">
                <a:solidFill>
                  <a:schemeClr val="tx1"/>
                </a:solidFill>
                <a:latin typeface="+mn-lt"/>
                <a:ea typeface="MS PGothic" pitchFamily="34" charset="-128"/>
              </a:defRPr>
            </a:lvl2pPr>
            <a:lvl3pPr marL="801688" marR="0" indent="-228600" algn="l" defTabSz="914400" rtl="0" eaLnBrk="1" fontAlgn="base" latinLnBrk="0" hangingPunct="1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 sz="1400">
                <a:solidFill>
                  <a:schemeClr val="tx1"/>
                </a:solidFill>
                <a:latin typeface="+mn-lt"/>
                <a:ea typeface="Geneva" charset="-128"/>
                <a:cs typeface="Geneva" charset="-128"/>
              </a:defRPr>
            </a:lvl3pPr>
            <a:lvl4pPr marL="1600200" marR="0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666666"/>
              </a:buClr>
              <a:buSzTx/>
              <a:buFont typeface="Lucida Grande"/>
              <a:buChar char="−"/>
              <a:tabLst/>
              <a:defRPr sz="1400">
                <a:solidFill>
                  <a:schemeClr val="tx1"/>
                </a:solidFill>
                <a:latin typeface="+mn-lt"/>
                <a:ea typeface="Geneva" charset="-128"/>
              </a:defRPr>
            </a:lvl4pPr>
            <a:lvl5pPr marL="2057400" marR="0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666666"/>
              </a:buClr>
              <a:buSzTx/>
              <a:buFont typeface="Lucida Grande"/>
              <a:buChar char="−"/>
              <a:tabLst/>
              <a:defRPr sz="1400">
                <a:solidFill>
                  <a:schemeClr val="tx1"/>
                </a:solidFill>
                <a:latin typeface="+mn-lt"/>
                <a:ea typeface="Geneva" charset="-128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charset="2"/>
              <a:buChar char="§"/>
              <a:defRPr sz="24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charset="2"/>
              <a:buChar char="§"/>
              <a:defRPr sz="24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charset="2"/>
              <a:buChar char="§"/>
              <a:defRPr sz="24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charset="2"/>
              <a:buChar char="§"/>
              <a:defRPr sz="24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spcAft>
                <a:spcPts val="1200"/>
              </a:spcAft>
            </a:pPr>
            <a:r>
              <a:rPr lang="en-US" sz="2000" kern="0" dirty="0"/>
              <a:t>Challenge</a:t>
            </a:r>
          </a:p>
          <a:p>
            <a:pPr>
              <a:spcAft>
                <a:spcPts val="1200"/>
              </a:spcAft>
            </a:pPr>
            <a:r>
              <a:rPr lang="en-US" sz="2000" kern="0" dirty="0"/>
              <a:t>History</a:t>
            </a:r>
          </a:p>
          <a:p>
            <a:pPr>
              <a:spcAft>
                <a:spcPts val="1200"/>
              </a:spcAft>
            </a:pPr>
            <a:r>
              <a:rPr lang="en-US" sz="2000" kern="0" dirty="0"/>
              <a:t>Progress</a:t>
            </a:r>
          </a:p>
          <a:p>
            <a:pPr>
              <a:spcAft>
                <a:spcPts val="1200"/>
              </a:spcAft>
            </a:pPr>
            <a:r>
              <a:rPr lang="en-US" sz="2000" kern="0" dirty="0"/>
              <a:t>Governance</a:t>
            </a:r>
          </a:p>
        </p:txBody>
      </p:sp>
    </p:spTree>
    <p:extLst>
      <p:ext uri="{BB962C8B-B14F-4D97-AF65-F5344CB8AC3E}">
        <p14:creationId xmlns:p14="http://schemas.microsoft.com/office/powerpoint/2010/main" val="24585515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14"/>
          <p:cNvSpPr txBox="1">
            <a:spLocks noGrp="1"/>
          </p:cNvSpPr>
          <p:nvPr>
            <p:ph type="title"/>
          </p:nvPr>
        </p:nvSpPr>
        <p:spPr>
          <a:xfrm>
            <a:off x="628650" y="322132"/>
            <a:ext cx="7886700" cy="180313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69" tIns="34275" rIns="68569" bIns="34275" numCol="1" anchor="t" anchorCtr="0" compatLnSpc="1">
            <a:prstTxWarp prst="textNoShape">
              <a:avLst/>
            </a:prstTxWarp>
            <a:normAutofit/>
          </a:bodyPr>
          <a:lstStyle/>
          <a:p>
            <a:pPr>
              <a:buSzPts val="4000"/>
            </a:pPr>
            <a:r>
              <a:rPr lang="en-US" sz="2400" dirty="0">
                <a:ea typeface="Calibri"/>
                <a:cs typeface="Calibri"/>
                <a:sym typeface="Calibri"/>
              </a:rPr>
              <a:t>2019 Priority Initiatives </a:t>
            </a:r>
            <a:endParaRPr sz="2400" dirty="0"/>
          </a:p>
        </p:txBody>
      </p:sp>
      <p:sp>
        <p:nvSpPr>
          <p:cNvPr id="395" name="Google Shape;395;p14"/>
          <p:cNvSpPr/>
          <p:nvPr/>
        </p:nvSpPr>
        <p:spPr>
          <a:xfrm>
            <a:off x="2273553" y="5054313"/>
            <a:ext cx="209660" cy="154342"/>
          </a:xfrm>
          <a:custGeom>
            <a:avLst/>
            <a:gdLst/>
            <a:ahLst/>
            <a:cxnLst/>
            <a:rect l="l" t="t" r="r" b="b"/>
            <a:pathLst>
              <a:path w="136" h="57" extrusionOk="0">
                <a:moveTo>
                  <a:pt x="68" y="20"/>
                </a:moveTo>
                <a:cubicBezTo>
                  <a:pt x="0" y="1"/>
                  <a:pt x="0" y="1"/>
                  <a:pt x="0" y="1"/>
                </a:cubicBezTo>
                <a:cubicBezTo>
                  <a:pt x="0" y="20"/>
                  <a:pt x="0" y="20"/>
                  <a:pt x="0" y="20"/>
                </a:cubicBezTo>
                <a:cubicBezTo>
                  <a:pt x="0" y="49"/>
                  <a:pt x="0" y="49"/>
                  <a:pt x="0" y="49"/>
                </a:cubicBezTo>
                <a:cubicBezTo>
                  <a:pt x="53" y="45"/>
                  <a:pt x="68" y="57"/>
                  <a:pt x="68" y="57"/>
                </a:cubicBezTo>
                <a:cubicBezTo>
                  <a:pt x="68" y="57"/>
                  <a:pt x="68" y="57"/>
                  <a:pt x="68" y="57"/>
                </a:cubicBezTo>
                <a:cubicBezTo>
                  <a:pt x="68" y="57"/>
                  <a:pt x="83" y="45"/>
                  <a:pt x="136" y="49"/>
                </a:cubicBezTo>
                <a:cubicBezTo>
                  <a:pt x="136" y="20"/>
                  <a:pt x="136" y="20"/>
                  <a:pt x="136" y="20"/>
                </a:cubicBezTo>
                <a:cubicBezTo>
                  <a:pt x="136" y="0"/>
                  <a:pt x="136" y="0"/>
                  <a:pt x="136" y="0"/>
                </a:cubicBezTo>
                <a:cubicBezTo>
                  <a:pt x="68" y="20"/>
                  <a:pt x="68" y="20"/>
                  <a:pt x="68" y="2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6" name="Google Shape;396;p14"/>
          <p:cNvSpPr/>
          <p:nvPr/>
        </p:nvSpPr>
        <p:spPr>
          <a:xfrm>
            <a:off x="2316009" y="5054312"/>
            <a:ext cx="340228" cy="277194"/>
          </a:xfrm>
          <a:custGeom>
            <a:avLst/>
            <a:gdLst/>
            <a:ahLst/>
            <a:cxnLst/>
            <a:rect l="l" t="t" r="r" b="b"/>
            <a:pathLst>
              <a:path w="236" h="139" extrusionOk="0">
                <a:moveTo>
                  <a:pt x="32" y="97"/>
                </a:moveTo>
                <a:cubicBezTo>
                  <a:pt x="34" y="97"/>
                  <a:pt x="36" y="95"/>
                  <a:pt x="36" y="93"/>
                </a:cubicBezTo>
                <a:cubicBezTo>
                  <a:pt x="36" y="91"/>
                  <a:pt x="35" y="90"/>
                  <a:pt x="33" y="89"/>
                </a:cubicBezTo>
                <a:cubicBezTo>
                  <a:pt x="33" y="44"/>
                  <a:pt x="33" y="44"/>
                  <a:pt x="33" y="44"/>
                </a:cubicBezTo>
                <a:cubicBezTo>
                  <a:pt x="118" y="68"/>
                  <a:pt x="118" y="68"/>
                  <a:pt x="118" y="68"/>
                </a:cubicBezTo>
                <a:cubicBezTo>
                  <a:pt x="236" y="33"/>
                  <a:pt x="236" y="33"/>
                  <a:pt x="236" y="33"/>
                </a:cubicBezTo>
                <a:cubicBezTo>
                  <a:pt x="118" y="0"/>
                  <a:pt x="118" y="0"/>
                  <a:pt x="118" y="0"/>
                </a:cubicBezTo>
                <a:cubicBezTo>
                  <a:pt x="0" y="35"/>
                  <a:pt x="0" y="35"/>
                  <a:pt x="0" y="35"/>
                </a:cubicBezTo>
                <a:cubicBezTo>
                  <a:pt x="29" y="43"/>
                  <a:pt x="29" y="43"/>
                  <a:pt x="29" y="43"/>
                </a:cubicBezTo>
                <a:cubicBezTo>
                  <a:pt x="29" y="89"/>
                  <a:pt x="29" y="89"/>
                  <a:pt x="29" y="89"/>
                </a:cubicBezTo>
                <a:cubicBezTo>
                  <a:pt x="28" y="90"/>
                  <a:pt x="27" y="91"/>
                  <a:pt x="27" y="93"/>
                </a:cubicBezTo>
                <a:cubicBezTo>
                  <a:pt x="27" y="95"/>
                  <a:pt x="28" y="97"/>
                  <a:pt x="30" y="97"/>
                </a:cubicBezTo>
                <a:cubicBezTo>
                  <a:pt x="23" y="131"/>
                  <a:pt x="23" y="131"/>
                  <a:pt x="23" y="131"/>
                </a:cubicBezTo>
                <a:cubicBezTo>
                  <a:pt x="22" y="134"/>
                  <a:pt x="23" y="137"/>
                  <a:pt x="25" y="137"/>
                </a:cubicBezTo>
                <a:cubicBezTo>
                  <a:pt x="36" y="139"/>
                  <a:pt x="36" y="139"/>
                  <a:pt x="36" y="139"/>
                </a:cubicBezTo>
                <a:cubicBezTo>
                  <a:pt x="38" y="139"/>
                  <a:pt x="39" y="137"/>
                  <a:pt x="38" y="134"/>
                </a:cubicBezTo>
                <a:lnTo>
                  <a:pt x="32" y="97"/>
                </a:lnTo>
                <a:close/>
                <a:moveTo>
                  <a:pt x="118" y="8"/>
                </a:moveTo>
                <a:cubicBezTo>
                  <a:pt x="207" y="33"/>
                  <a:pt x="207" y="33"/>
                  <a:pt x="207" y="33"/>
                </a:cubicBezTo>
                <a:cubicBezTo>
                  <a:pt x="118" y="60"/>
                  <a:pt x="118" y="60"/>
                  <a:pt x="118" y="60"/>
                </a:cubicBezTo>
                <a:cubicBezTo>
                  <a:pt x="29" y="34"/>
                  <a:pt x="29" y="34"/>
                  <a:pt x="29" y="34"/>
                </a:cubicBezTo>
                <a:lnTo>
                  <a:pt x="118" y="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8" name="Google Shape;398;p14"/>
          <p:cNvSpPr/>
          <p:nvPr/>
        </p:nvSpPr>
        <p:spPr>
          <a:xfrm>
            <a:off x="2220550" y="4251473"/>
            <a:ext cx="417179" cy="331253"/>
          </a:xfrm>
          <a:custGeom>
            <a:avLst/>
            <a:gdLst/>
            <a:ahLst/>
            <a:cxnLst/>
            <a:rect l="l" t="t" r="r" b="b"/>
            <a:pathLst>
              <a:path w="915549" h="740572" extrusionOk="0">
                <a:moveTo>
                  <a:pt x="557286" y="428626"/>
                </a:moveTo>
                <a:cubicBezTo>
                  <a:pt x="545726" y="428626"/>
                  <a:pt x="536354" y="437998"/>
                  <a:pt x="536354" y="449558"/>
                </a:cubicBezTo>
                <a:lnTo>
                  <a:pt x="536354" y="614865"/>
                </a:lnTo>
                <a:cubicBezTo>
                  <a:pt x="536354" y="626425"/>
                  <a:pt x="545726" y="635797"/>
                  <a:pt x="557286" y="635797"/>
                </a:cubicBezTo>
                <a:lnTo>
                  <a:pt x="698779" y="635797"/>
                </a:lnTo>
                <a:cubicBezTo>
                  <a:pt x="710339" y="635797"/>
                  <a:pt x="719711" y="626425"/>
                  <a:pt x="719711" y="614865"/>
                </a:cubicBezTo>
                <a:lnTo>
                  <a:pt x="719711" y="449558"/>
                </a:lnTo>
                <a:cubicBezTo>
                  <a:pt x="719711" y="437998"/>
                  <a:pt x="710339" y="428626"/>
                  <a:pt x="698779" y="428626"/>
                </a:cubicBezTo>
                <a:close/>
                <a:moveTo>
                  <a:pt x="462538" y="116681"/>
                </a:moveTo>
                <a:lnTo>
                  <a:pt x="838775" y="354425"/>
                </a:lnTo>
                <a:lnTo>
                  <a:pt x="838125" y="354425"/>
                </a:lnTo>
                <a:lnTo>
                  <a:pt x="838775" y="354809"/>
                </a:lnTo>
                <a:lnTo>
                  <a:pt x="838447" y="364334"/>
                </a:lnTo>
                <a:lnTo>
                  <a:pt x="838775" y="364334"/>
                </a:lnTo>
                <a:lnTo>
                  <a:pt x="838775" y="740572"/>
                </a:lnTo>
                <a:lnTo>
                  <a:pt x="407768" y="740572"/>
                </a:lnTo>
                <a:lnTo>
                  <a:pt x="407768" y="444105"/>
                </a:lnTo>
                <a:cubicBezTo>
                  <a:pt x="407768" y="435556"/>
                  <a:pt x="400838" y="428626"/>
                  <a:pt x="392289" y="428626"/>
                </a:cubicBezTo>
                <a:lnTo>
                  <a:pt x="258941" y="428626"/>
                </a:lnTo>
                <a:cubicBezTo>
                  <a:pt x="250392" y="428626"/>
                  <a:pt x="243462" y="435556"/>
                  <a:pt x="243462" y="444105"/>
                </a:cubicBezTo>
                <a:lnTo>
                  <a:pt x="243462" y="740572"/>
                </a:lnTo>
                <a:lnTo>
                  <a:pt x="86300" y="740572"/>
                </a:lnTo>
                <a:lnTo>
                  <a:pt x="86300" y="445297"/>
                </a:lnTo>
                <a:lnTo>
                  <a:pt x="86300" y="364334"/>
                </a:lnTo>
                <a:lnTo>
                  <a:pt x="86300" y="354425"/>
                </a:lnTo>
                <a:lnTo>
                  <a:pt x="86300" y="352428"/>
                </a:lnTo>
                <a:lnTo>
                  <a:pt x="89461" y="352428"/>
                </a:lnTo>
                <a:close/>
                <a:moveTo>
                  <a:pt x="457774" y="0"/>
                </a:moveTo>
                <a:lnTo>
                  <a:pt x="639944" y="114397"/>
                </a:lnTo>
                <a:lnTo>
                  <a:pt x="639944" y="37335"/>
                </a:lnTo>
                <a:cubicBezTo>
                  <a:pt x="639944" y="31180"/>
                  <a:pt x="644933" y="26191"/>
                  <a:pt x="651088" y="26191"/>
                </a:cubicBezTo>
                <a:lnTo>
                  <a:pt x="738528" y="26191"/>
                </a:lnTo>
                <a:cubicBezTo>
                  <a:pt x="744683" y="26191"/>
                  <a:pt x="749672" y="31180"/>
                  <a:pt x="749672" y="37335"/>
                </a:cubicBezTo>
                <a:lnTo>
                  <a:pt x="749672" y="183303"/>
                </a:lnTo>
                <a:lnTo>
                  <a:pt x="915549" y="287468"/>
                </a:lnTo>
                <a:lnTo>
                  <a:pt x="877483" y="337518"/>
                </a:lnTo>
                <a:lnTo>
                  <a:pt x="461348" y="76199"/>
                </a:lnTo>
                <a:lnTo>
                  <a:pt x="40377" y="340555"/>
                </a:lnTo>
                <a:lnTo>
                  <a:pt x="0" y="28746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04" name="Google Shape;404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43001" y="5763310"/>
            <a:ext cx="3210791" cy="237440"/>
          </a:xfrm>
          <a:prstGeom prst="rect">
            <a:avLst/>
          </a:prstGeom>
          <a:noFill/>
          <a:ln>
            <a:noFill/>
          </a:ln>
        </p:spPr>
      </p:pic>
      <p:sp>
        <p:nvSpPr>
          <p:cNvPr id="405" name="Google Shape;405;p14"/>
          <p:cNvSpPr txBox="1">
            <a:spLocks noGrp="1"/>
          </p:cNvSpPr>
          <p:nvPr>
            <p:ph type="sldNum" idx="12"/>
          </p:nvPr>
        </p:nvSpPr>
        <p:spPr>
          <a:xfrm>
            <a:off x="7239000" y="5657850"/>
            <a:ext cx="1905000" cy="3429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69" tIns="34275" rIns="68569" bIns="34275" numCol="1" anchor="ctr" anchorCtr="0" compatLnSpc="1">
            <a:prstTxWarp prst="textNoShape">
              <a:avLst/>
            </a:prstTxWarp>
            <a:noAutofit/>
          </a:bodyPr>
          <a:lstStyle/>
          <a:p>
            <a:fld id="{00000000-1234-1234-1234-123412341234}" type="slidenum">
              <a:rPr lang="en-US"/>
              <a:pPr/>
              <a:t>9</a:t>
            </a:fld>
            <a:endParaRPr/>
          </a:p>
        </p:txBody>
      </p:sp>
      <p:pic>
        <p:nvPicPr>
          <p:cNvPr id="16" name="Google Shape;540;p21" descr="https://cdn4.iconfinder.com/data/icons/money/512/21-512.png">
            <a:extLst>
              <a:ext uri="{FF2B5EF4-FFF2-40B4-BE49-F238E27FC236}">
                <a16:creationId xmlns:a16="http://schemas.microsoft.com/office/drawing/2014/main" id="{3BEB3DBA-88F7-4659-8DF3-F64EA7D06D8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168914" y="3272801"/>
            <a:ext cx="339083" cy="313086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36186266-2607-429B-8EC9-C14FDBABCE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8184860"/>
              </p:ext>
            </p:extLst>
          </p:nvPr>
        </p:nvGraphicFramePr>
        <p:xfrm>
          <a:off x="228600" y="1371600"/>
          <a:ext cx="8399176" cy="4800600"/>
        </p:xfrm>
        <a:graphic>
          <a:graphicData uri="http://schemas.openxmlformats.org/drawingml/2006/table">
            <a:tbl>
              <a:tblPr firstRow="1" bandRow="1"/>
              <a:tblGrid>
                <a:gridCol w="1447800">
                  <a:extLst>
                    <a:ext uri="{9D8B030D-6E8A-4147-A177-3AD203B41FA5}">
                      <a16:colId xmlns:a16="http://schemas.microsoft.com/office/drawing/2014/main" val="1580381504"/>
                    </a:ext>
                  </a:extLst>
                </a:gridCol>
                <a:gridCol w="6951376">
                  <a:extLst>
                    <a:ext uri="{9D8B030D-6E8A-4147-A177-3AD203B41FA5}">
                      <a16:colId xmlns:a16="http://schemas.microsoft.com/office/drawing/2014/main" val="4035604350"/>
                    </a:ext>
                  </a:extLst>
                </a:gridCol>
              </a:tblGrid>
              <a:tr h="1142449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Health &amp; Healthcare</a:t>
                      </a:r>
                    </a:p>
                  </a:txBody>
                  <a:tcPr marL="68580" marR="68580" marT="34290" marB="3429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Launch ‘Live Healthy West Side’ a community health framework that promotes health and well-being around 2 health conditions:</a:t>
                      </a:r>
                    </a:p>
                    <a:p>
                      <a:pPr marL="342900" lvl="8" indent="-342900" algn="just">
                        <a:buFont typeface="+mj-lt"/>
                        <a:buAutoNum type="arabicPeriod"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Hypertension Management</a:t>
                      </a:r>
                    </a:p>
                    <a:p>
                      <a:pPr marL="342900" lvl="8" indent="-342900" algn="just">
                        <a:buFont typeface="+mj-lt"/>
                        <a:buAutoNum type="arabicPeriod"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Maternal and Child Health </a:t>
                      </a:r>
                    </a:p>
                  </a:txBody>
                  <a:tcPr marL="68580" marR="68580" marT="34290" marB="3429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0123674"/>
                  </a:ext>
                </a:extLst>
              </a:tr>
              <a:tr h="1501632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Economic Vitality</a:t>
                      </a:r>
                    </a:p>
                  </a:txBody>
                  <a:tcPr marL="68580" marR="68580" marT="34290" marB="3429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200" dirty="0"/>
                        <a:t>Over the next 3 years: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200" dirty="0"/>
                        <a:t>Triple commitment to Impact Investing reaching $7.5 million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/>
                        <a:t>Increase WSU institutions’ local hiring by 15% (~3,500 new West Side hires by 2021)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/>
                        <a:t>Increase local spend dollars by 20% (~100 Million invested in West Side communities)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/>
                        <a:t>Expand Small Business Grant Pool to $500,000 per year leveraging new external funders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/>
                        <a:t>Expand Employee Professional Pathway Programs to include 3 more career paths</a:t>
                      </a:r>
                    </a:p>
                  </a:txBody>
                  <a:tcPr marL="68580" marR="68580" marT="34290" marB="3429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4946728"/>
                  </a:ext>
                </a:extLst>
              </a:tr>
              <a:tr h="139705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Neighborhood &amp; Physical Environment</a:t>
                      </a:r>
                    </a:p>
                  </a:txBody>
                  <a:tcPr marL="68580" marR="68580" marT="34290" marB="3429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/>
                        <a:t>Launch a Healthy Food Voucher program to provide fruits &amp; vegetables to 1,000 West Side residents by 2021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/>
                        <a:t>Support 3 CPS schools in complying with CPS Nutrition Education standards and policies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/>
                        <a:t>Strengthen direct support relationships with food pantries to provide wrap around services such as SNAP enrollment</a:t>
                      </a:r>
                    </a:p>
                  </a:txBody>
                  <a:tcPr marL="68580" marR="68580" marT="34290" marB="3429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018409"/>
                  </a:ext>
                </a:extLst>
              </a:tr>
              <a:tr h="759469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Education</a:t>
                      </a:r>
                    </a:p>
                  </a:txBody>
                  <a:tcPr marL="68580" marR="68580" marT="34290" marB="34290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/>
                        <a:t>Increase High School internships by 50% from 400 to 600 seats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/>
                        <a:t>Support the development of community hubs at up to 2 schools to expand wrap-around services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/>
                        <a:t>Establish career exposure programs at up to 4 elementary schools on the West Side</a:t>
                      </a:r>
                    </a:p>
                  </a:txBody>
                  <a:tcPr marL="68580" marR="68580" marT="34290" marB="3429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4141566"/>
                  </a:ext>
                </a:extLst>
              </a:tr>
            </a:tbl>
          </a:graphicData>
        </a:graphic>
      </p:graphicFrame>
      <p:sp>
        <p:nvSpPr>
          <p:cNvPr id="18" name="Google Shape;403;p14">
            <a:extLst>
              <a:ext uri="{FF2B5EF4-FFF2-40B4-BE49-F238E27FC236}">
                <a16:creationId xmlns:a16="http://schemas.microsoft.com/office/drawing/2014/main" id="{196766DF-4A8A-4A70-943F-8F7BCC90D7D0}"/>
              </a:ext>
            </a:extLst>
          </p:cNvPr>
          <p:cNvSpPr/>
          <p:nvPr/>
        </p:nvSpPr>
        <p:spPr>
          <a:xfrm>
            <a:off x="704212" y="3006879"/>
            <a:ext cx="414218" cy="315468"/>
          </a:xfrm>
          <a:custGeom>
            <a:avLst/>
            <a:gdLst/>
            <a:ahLst/>
            <a:cxnLst/>
            <a:rect l="l" t="t" r="r" b="b"/>
            <a:pathLst>
              <a:path w="177" h="144" extrusionOk="0">
                <a:moveTo>
                  <a:pt x="54" y="110"/>
                </a:moveTo>
                <a:cubicBezTo>
                  <a:pt x="50" y="101"/>
                  <a:pt x="43" y="97"/>
                  <a:pt x="35" y="97"/>
                </a:cubicBezTo>
                <a:cubicBezTo>
                  <a:pt x="28" y="97"/>
                  <a:pt x="22" y="99"/>
                  <a:pt x="18" y="104"/>
                </a:cubicBezTo>
                <a:cubicBezTo>
                  <a:pt x="13" y="109"/>
                  <a:pt x="11" y="115"/>
                  <a:pt x="11" y="122"/>
                </a:cubicBezTo>
                <a:cubicBezTo>
                  <a:pt x="11" y="131"/>
                  <a:pt x="11" y="131"/>
                  <a:pt x="11" y="131"/>
                </a:cubicBezTo>
                <a:cubicBezTo>
                  <a:pt x="0" y="131"/>
                  <a:pt x="0" y="131"/>
                  <a:pt x="0" y="131"/>
                </a:cubicBezTo>
                <a:cubicBezTo>
                  <a:pt x="0" y="76"/>
                  <a:pt x="0" y="76"/>
                  <a:pt x="0" y="76"/>
                </a:cubicBezTo>
                <a:cubicBezTo>
                  <a:pt x="0" y="70"/>
                  <a:pt x="4" y="67"/>
                  <a:pt x="11" y="67"/>
                </a:cubicBezTo>
                <a:cubicBezTo>
                  <a:pt x="15" y="67"/>
                  <a:pt x="15" y="67"/>
                  <a:pt x="15" y="67"/>
                </a:cubicBezTo>
                <a:cubicBezTo>
                  <a:pt x="26" y="41"/>
                  <a:pt x="26" y="41"/>
                  <a:pt x="26" y="41"/>
                </a:cubicBezTo>
                <a:cubicBezTo>
                  <a:pt x="27" y="38"/>
                  <a:pt x="30" y="36"/>
                  <a:pt x="34" y="36"/>
                </a:cubicBezTo>
                <a:cubicBezTo>
                  <a:pt x="54" y="36"/>
                  <a:pt x="54" y="36"/>
                  <a:pt x="54" y="36"/>
                </a:cubicBezTo>
                <a:lnTo>
                  <a:pt x="54" y="110"/>
                </a:lnTo>
                <a:close/>
                <a:moveTo>
                  <a:pt x="54" y="123"/>
                </a:moveTo>
                <a:cubicBezTo>
                  <a:pt x="54" y="129"/>
                  <a:pt x="53" y="134"/>
                  <a:pt x="49" y="138"/>
                </a:cubicBezTo>
                <a:cubicBezTo>
                  <a:pt x="45" y="142"/>
                  <a:pt x="40" y="144"/>
                  <a:pt x="35" y="144"/>
                </a:cubicBezTo>
                <a:cubicBezTo>
                  <a:pt x="29" y="144"/>
                  <a:pt x="24" y="142"/>
                  <a:pt x="21" y="138"/>
                </a:cubicBezTo>
                <a:cubicBezTo>
                  <a:pt x="17" y="134"/>
                  <a:pt x="15" y="129"/>
                  <a:pt x="15" y="123"/>
                </a:cubicBezTo>
                <a:cubicBezTo>
                  <a:pt x="15" y="118"/>
                  <a:pt x="17" y="113"/>
                  <a:pt x="21" y="109"/>
                </a:cubicBezTo>
                <a:cubicBezTo>
                  <a:pt x="24" y="104"/>
                  <a:pt x="29" y="102"/>
                  <a:pt x="35" y="102"/>
                </a:cubicBezTo>
                <a:cubicBezTo>
                  <a:pt x="40" y="102"/>
                  <a:pt x="45" y="104"/>
                  <a:pt x="49" y="109"/>
                </a:cubicBezTo>
                <a:cubicBezTo>
                  <a:pt x="53" y="113"/>
                  <a:pt x="54" y="118"/>
                  <a:pt x="54" y="123"/>
                </a:cubicBezTo>
                <a:close/>
                <a:moveTo>
                  <a:pt x="51" y="67"/>
                </a:moveTo>
                <a:cubicBezTo>
                  <a:pt x="51" y="41"/>
                  <a:pt x="51" y="41"/>
                  <a:pt x="51" y="41"/>
                </a:cubicBezTo>
                <a:cubicBezTo>
                  <a:pt x="29" y="41"/>
                  <a:pt x="29" y="41"/>
                  <a:pt x="29" y="41"/>
                </a:cubicBezTo>
                <a:cubicBezTo>
                  <a:pt x="20" y="67"/>
                  <a:pt x="20" y="67"/>
                  <a:pt x="20" y="67"/>
                </a:cubicBezTo>
                <a:lnTo>
                  <a:pt x="51" y="67"/>
                </a:lnTo>
                <a:close/>
                <a:moveTo>
                  <a:pt x="177" y="131"/>
                </a:moveTo>
                <a:cubicBezTo>
                  <a:pt x="172" y="131"/>
                  <a:pt x="172" y="131"/>
                  <a:pt x="172" y="131"/>
                </a:cubicBezTo>
                <a:cubicBezTo>
                  <a:pt x="172" y="122"/>
                  <a:pt x="172" y="122"/>
                  <a:pt x="172" y="122"/>
                </a:cubicBezTo>
                <a:cubicBezTo>
                  <a:pt x="172" y="115"/>
                  <a:pt x="169" y="109"/>
                  <a:pt x="165" y="104"/>
                </a:cubicBezTo>
                <a:cubicBezTo>
                  <a:pt x="160" y="99"/>
                  <a:pt x="154" y="97"/>
                  <a:pt x="148" y="97"/>
                </a:cubicBezTo>
                <a:cubicBezTo>
                  <a:pt x="141" y="97"/>
                  <a:pt x="135" y="99"/>
                  <a:pt x="131" y="104"/>
                </a:cubicBezTo>
                <a:cubicBezTo>
                  <a:pt x="126" y="109"/>
                  <a:pt x="124" y="115"/>
                  <a:pt x="124" y="122"/>
                </a:cubicBezTo>
                <a:cubicBezTo>
                  <a:pt x="124" y="131"/>
                  <a:pt x="124" y="131"/>
                  <a:pt x="124" y="131"/>
                </a:cubicBezTo>
                <a:cubicBezTo>
                  <a:pt x="58" y="131"/>
                  <a:pt x="58" y="131"/>
                  <a:pt x="58" y="131"/>
                </a:cubicBezTo>
                <a:cubicBezTo>
                  <a:pt x="58" y="15"/>
                  <a:pt x="58" y="15"/>
                  <a:pt x="58" y="15"/>
                </a:cubicBezTo>
                <a:cubicBezTo>
                  <a:pt x="177" y="15"/>
                  <a:pt x="177" y="15"/>
                  <a:pt x="177" y="15"/>
                </a:cubicBezTo>
                <a:lnTo>
                  <a:pt x="177" y="131"/>
                </a:lnTo>
                <a:close/>
                <a:moveTo>
                  <a:pt x="87" y="13"/>
                </a:moveTo>
                <a:cubicBezTo>
                  <a:pt x="72" y="13"/>
                  <a:pt x="72" y="13"/>
                  <a:pt x="72" y="13"/>
                </a:cubicBezTo>
                <a:cubicBezTo>
                  <a:pt x="75" y="0"/>
                  <a:pt x="75" y="0"/>
                  <a:pt x="75" y="0"/>
                </a:cubicBezTo>
                <a:cubicBezTo>
                  <a:pt x="85" y="0"/>
                  <a:pt x="85" y="0"/>
                  <a:pt x="85" y="0"/>
                </a:cubicBezTo>
                <a:lnTo>
                  <a:pt x="87" y="13"/>
                </a:lnTo>
                <a:close/>
                <a:moveTo>
                  <a:pt x="155" y="75"/>
                </a:moveTo>
                <a:cubicBezTo>
                  <a:pt x="155" y="45"/>
                  <a:pt x="155" y="45"/>
                  <a:pt x="155" y="45"/>
                </a:cubicBezTo>
                <a:cubicBezTo>
                  <a:pt x="134" y="45"/>
                  <a:pt x="134" y="45"/>
                  <a:pt x="134" y="45"/>
                </a:cubicBezTo>
                <a:cubicBezTo>
                  <a:pt x="134" y="24"/>
                  <a:pt x="134" y="24"/>
                  <a:pt x="134" y="24"/>
                </a:cubicBezTo>
                <a:cubicBezTo>
                  <a:pt x="103" y="24"/>
                  <a:pt x="103" y="24"/>
                  <a:pt x="103" y="24"/>
                </a:cubicBezTo>
                <a:cubicBezTo>
                  <a:pt x="103" y="45"/>
                  <a:pt x="103" y="45"/>
                  <a:pt x="103" y="45"/>
                </a:cubicBezTo>
                <a:cubicBezTo>
                  <a:pt x="82" y="45"/>
                  <a:pt x="82" y="45"/>
                  <a:pt x="82" y="45"/>
                </a:cubicBezTo>
                <a:cubicBezTo>
                  <a:pt x="82" y="75"/>
                  <a:pt x="82" y="75"/>
                  <a:pt x="82" y="75"/>
                </a:cubicBezTo>
                <a:cubicBezTo>
                  <a:pt x="103" y="75"/>
                  <a:pt x="103" y="75"/>
                  <a:pt x="103" y="75"/>
                </a:cubicBezTo>
                <a:cubicBezTo>
                  <a:pt x="103" y="97"/>
                  <a:pt x="103" y="97"/>
                  <a:pt x="103" y="97"/>
                </a:cubicBezTo>
                <a:cubicBezTo>
                  <a:pt x="134" y="97"/>
                  <a:pt x="134" y="97"/>
                  <a:pt x="134" y="97"/>
                </a:cubicBezTo>
                <a:cubicBezTo>
                  <a:pt x="134" y="75"/>
                  <a:pt x="134" y="75"/>
                  <a:pt x="134" y="75"/>
                </a:cubicBezTo>
                <a:lnTo>
                  <a:pt x="155" y="75"/>
                </a:lnTo>
                <a:close/>
                <a:moveTo>
                  <a:pt x="168" y="123"/>
                </a:moveTo>
                <a:cubicBezTo>
                  <a:pt x="168" y="129"/>
                  <a:pt x="166" y="134"/>
                  <a:pt x="162" y="138"/>
                </a:cubicBezTo>
                <a:cubicBezTo>
                  <a:pt x="158" y="142"/>
                  <a:pt x="153" y="144"/>
                  <a:pt x="148" y="144"/>
                </a:cubicBezTo>
                <a:cubicBezTo>
                  <a:pt x="143" y="144"/>
                  <a:pt x="138" y="142"/>
                  <a:pt x="134" y="138"/>
                </a:cubicBezTo>
                <a:cubicBezTo>
                  <a:pt x="130" y="134"/>
                  <a:pt x="128" y="129"/>
                  <a:pt x="128" y="123"/>
                </a:cubicBezTo>
                <a:cubicBezTo>
                  <a:pt x="128" y="118"/>
                  <a:pt x="130" y="113"/>
                  <a:pt x="134" y="109"/>
                </a:cubicBezTo>
                <a:cubicBezTo>
                  <a:pt x="138" y="104"/>
                  <a:pt x="143" y="102"/>
                  <a:pt x="148" y="102"/>
                </a:cubicBezTo>
                <a:cubicBezTo>
                  <a:pt x="153" y="102"/>
                  <a:pt x="158" y="104"/>
                  <a:pt x="162" y="109"/>
                </a:cubicBezTo>
                <a:cubicBezTo>
                  <a:pt x="166" y="113"/>
                  <a:pt x="168" y="118"/>
                  <a:pt x="168" y="12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" name="Google Shape;540;p21" descr="https://cdn4.iconfinder.com/data/icons/money/512/21-512.png">
            <a:extLst>
              <a:ext uri="{FF2B5EF4-FFF2-40B4-BE49-F238E27FC236}">
                <a16:creationId xmlns:a16="http://schemas.microsoft.com/office/drawing/2014/main" id="{73E81B98-A095-4F9B-B1A4-DB331E4AA00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34445" y="3369032"/>
            <a:ext cx="411480" cy="313086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398;p14">
            <a:extLst>
              <a:ext uri="{FF2B5EF4-FFF2-40B4-BE49-F238E27FC236}">
                <a16:creationId xmlns:a16="http://schemas.microsoft.com/office/drawing/2014/main" id="{014EE8F8-DA44-4A50-A11D-2AF5DEFA1F58}"/>
              </a:ext>
            </a:extLst>
          </p:cNvPr>
          <p:cNvSpPr/>
          <p:nvPr/>
        </p:nvSpPr>
        <p:spPr>
          <a:xfrm>
            <a:off x="744657" y="4862702"/>
            <a:ext cx="411480" cy="315468"/>
          </a:xfrm>
          <a:custGeom>
            <a:avLst/>
            <a:gdLst/>
            <a:ahLst/>
            <a:cxnLst/>
            <a:rect l="l" t="t" r="r" b="b"/>
            <a:pathLst>
              <a:path w="915549" h="740572" extrusionOk="0">
                <a:moveTo>
                  <a:pt x="557286" y="428626"/>
                </a:moveTo>
                <a:cubicBezTo>
                  <a:pt x="545726" y="428626"/>
                  <a:pt x="536354" y="437998"/>
                  <a:pt x="536354" y="449558"/>
                </a:cubicBezTo>
                <a:lnTo>
                  <a:pt x="536354" y="614865"/>
                </a:lnTo>
                <a:cubicBezTo>
                  <a:pt x="536354" y="626425"/>
                  <a:pt x="545726" y="635797"/>
                  <a:pt x="557286" y="635797"/>
                </a:cubicBezTo>
                <a:lnTo>
                  <a:pt x="698779" y="635797"/>
                </a:lnTo>
                <a:cubicBezTo>
                  <a:pt x="710339" y="635797"/>
                  <a:pt x="719711" y="626425"/>
                  <a:pt x="719711" y="614865"/>
                </a:cubicBezTo>
                <a:lnTo>
                  <a:pt x="719711" y="449558"/>
                </a:lnTo>
                <a:cubicBezTo>
                  <a:pt x="719711" y="437998"/>
                  <a:pt x="710339" y="428626"/>
                  <a:pt x="698779" y="428626"/>
                </a:cubicBezTo>
                <a:close/>
                <a:moveTo>
                  <a:pt x="462538" y="116681"/>
                </a:moveTo>
                <a:lnTo>
                  <a:pt x="838775" y="354425"/>
                </a:lnTo>
                <a:lnTo>
                  <a:pt x="838125" y="354425"/>
                </a:lnTo>
                <a:lnTo>
                  <a:pt x="838775" y="354809"/>
                </a:lnTo>
                <a:lnTo>
                  <a:pt x="838447" y="364334"/>
                </a:lnTo>
                <a:lnTo>
                  <a:pt x="838775" y="364334"/>
                </a:lnTo>
                <a:lnTo>
                  <a:pt x="838775" y="740572"/>
                </a:lnTo>
                <a:lnTo>
                  <a:pt x="407768" y="740572"/>
                </a:lnTo>
                <a:lnTo>
                  <a:pt x="407768" y="444105"/>
                </a:lnTo>
                <a:cubicBezTo>
                  <a:pt x="407768" y="435556"/>
                  <a:pt x="400838" y="428626"/>
                  <a:pt x="392289" y="428626"/>
                </a:cubicBezTo>
                <a:lnTo>
                  <a:pt x="258941" y="428626"/>
                </a:lnTo>
                <a:cubicBezTo>
                  <a:pt x="250392" y="428626"/>
                  <a:pt x="243462" y="435556"/>
                  <a:pt x="243462" y="444105"/>
                </a:cubicBezTo>
                <a:lnTo>
                  <a:pt x="243462" y="740572"/>
                </a:lnTo>
                <a:lnTo>
                  <a:pt x="86300" y="740572"/>
                </a:lnTo>
                <a:lnTo>
                  <a:pt x="86300" y="445297"/>
                </a:lnTo>
                <a:lnTo>
                  <a:pt x="86300" y="364334"/>
                </a:lnTo>
                <a:lnTo>
                  <a:pt x="86300" y="354425"/>
                </a:lnTo>
                <a:lnTo>
                  <a:pt x="86300" y="352428"/>
                </a:lnTo>
                <a:lnTo>
                  <a:pt x="89461" y="352428"/>
                </a:lnTo>
                <a:close/>
                <a:moveTo>
                  <a:pt x="457774" y="0"/>
                </a:moveTo>
                <a:lnTo>
                  <a:pt x="639944" y="114397"/>
                </a:lnTo>
                <a:lnTo>
                  <a:pt x="639944" y="37335"/>
                </a:lnTo>
                <a:cubicBezTo>
                  <a:pt x="639944" y="31180"/>
                  <a:pt x="644933" y="26191"/>
                  <a:pt x="651088" y="26191"/>
                </a:cubicBezTo>
                <a:lnTo>
                  <a:pt x="738528" y="26191"/>
                </a:lnTo>
                <a:cubicBezTo>
                  <a:pt x="744683" y="26191"/>
                  <a:pt x="749672" y="31180"/>
                  <a:pt x="749672" y="37335"/>
                </a:cubicBezTo>
                <a:lnTo>
                  <a:pt x="749672" y="183303"/>
                </a:lnTo>
                <a:lnTo>
                  <a:pt x="915549" y="287468"/>
                </a:lnTo>
                <a:lnTo>
                  <a:pt x="877483" y="337518"/>
                </a:lnTo>
                <a:lnTo>
                  <a:pt x="461348" y="76199"/>
                </a:lnTo>
                <a:lnTo>
                  <a:pt x="40377" y="340555"/>
                </a:lnTo>
                <a:lnTo>
                  <a:pt x="0" y="28746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A7CE1F2-0EB0-4CBD-9E2E-7B715BF63BB9}"/>
              </a:ext>
            </a:extLst>
          </p:cNvPr>
          <p:cNvGrpSpPr/>
          <p:nvPr/>
        </p:nvGrpSpPr>
        <p:grpSpPr>
          <a:xfrm>
            <a:off x="734445" y="5704836"/>
            <a:ext cx="411480" cy="315468"/>
            <a:chOff x="1116600" y="5568680"/>
            <a:chExt cx="453637" cy="369592"/>
          </a:xfrm>
        </p:grpSpPr>
        <p:sp>
          <p:nvSpPr>
            <p:cNvPr id="21" name="Google Shape;395;p14">
              <a:extLst>
                <a:ext uri="{FF2B5EF4-FFF2-40B4-BE49-F238E27FC236}">
                  <a16:creationId xmlns:a16="http://schemas.microsoft.com/office/drawing/2014/main" id="{51CBB432-7079-4661-BC81-8EFB1D556B23}"/>
                </a:ext>
              </a:extLst>
            </p:cNvPr>
            <p:cNvSpPr/>
            <p:nvPr/>
          </p:nvSpPr>
          <p:spPr>
            <a:xfrm>
              <a:off x="1210237" y="5698978"/>
              <a:ext cx="279546" cy="205789"/>
            </a:xfrm>
            <a:custGeom>
              <a:avLst/>
              <a:gdLst/>
              <a:ahLst/>
              <a:cxnLst/>
              <a:rect l="l" t="t" r="r" b="b"/>
              <a:pathLst>
                <a:path w="136" h="57" extrusionOk="0">
                  <a:moveTo>
                    <a:pt x="68" y="2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53" y="45"/>
                    <a:pt x="68" y="57"/>
                    <a:pt x="68" y="57"/>
                  </a:cubicBezTo>
                  <a:cubicBezTo>
                    <a:pt x="68" y="57"/>
                    <a:pt x="68" y="57"/>
                    <a:pt x="68" y="57"/>
                  </a:cubicBezTo>
                  <a:cubicBezTo>
                    <a:pt x="68" y="57"/>
                    <a:pt x="83" y="45"/>
                    <a:pt x="136" y="49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6" y="0"/>
                    <a:pt x="136" y="0"/>
                    <a:pt x="136" y="0"/>
                  </a:cubicBezTo>
                  <a:cubicBezTo>
                    <a:pt x="68" y="20"/>
                    <a:pt x="68" y="20"/>
                    <a:pt x="68" y="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8569" tIns="34275" rIns="68569" bIns="34275" anchor="t" anchorCtr="0">
              <a:noAutofit/>
            </a:bodyPr>
            <a:lstStyle/>
            <a:p>
              <a:endParaRPr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396;p14">
              <a:extLst>
                <a:ext uri="{FF2B5EF4-FFF2-40B4-BE49-F238E27FC236}">
                  <a16:creationId xmlns:a16="http://schemas.microsoft.com/office/drawing/2014/main" id="{98B747F9-A770-4EE0-BEE2-633968F4C4E4}"/>
                </a:ext>
              </a:extLst>
            </p:cNvPr>
            <p:cNvSpPr/>
            <p:nvPr/>
          </p:nvSpPr>
          <p:spPr>
            <a:xfrm>
              <a:off x="1116600" y="5568680"/>
              <a:ext cx="453637" cy="369592"/>
            </a:xfrm>
            <a:custGeom>
              <a:avLst/>
              <a:gdLst/>
              <a:ahLst/>
              <a:cxnLst/>
              <a:rect l="l" t="t" r="r" b="b"/>
              <a:pathLst>
                <a:path w="236" h="139" extrusionOk="0">
                  <a:moveTo>
                    <a:pt x="32" y="97"/>
                  </a:moveTo>
                  <a:cubicBezTo>
                    <a:pt x="34" y="97"/>
                    <a:pt x="36" y="95"/>
                    <a:pt x="36" y="93"/>
                  </a:cubicBezTo>
                  <a:cubicBezTo>
                    <a:pt x="36" y="91"/>
                    <a:pt x="35" y="90"/>
                    <a:pt x="33" y="89"/>
                  </a:cubicBezTo>
                  <a:cubicBezTo>
                    <a:pt x="33" y="44"/>
                    <a:pt x="33" y="44"/>
                    <a:pt x="33" y="44"/>
                  </a:cubicBezTo>
                  <a:cubicBezTo>
                    <a:pt x="118" y="68"/>
                    <a:pt x="118" y="68"/>
                    <a:pt x="118" y="68"/>
                  </a:cubicBezTo>
                  <a:cubicBezTo>
                    <a:pt x="236" y="33"/>
                    <a:pt x="236" y="33"/>
                    <a:pt x="236" y="33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29" y="43"/>
                    <a:pt x="29" y="43"/>
                    <a:pt x="29" y="43"/>
                  </a:cubicBezTo>
                  <a:cubicBezTo>
                    <a:pt x="29" y="89"/>
                    <a:pt x="29" y="89"/>
                    <a:pt x="29" y="89"/>
                  </a:cubicBezTo>
                  <a:cubicBezTo>
                    <a:pt x="28" y="90"/>
                    <a:pt x="27" y="91"/>
                    <a:pt x="27" y="93"/>
                  </a:cubicBezTo>
                  <a:cubicBezTo>
                    <a:pt x="27" y="95"/>
                    <a:pt x="28" y="97"/>
                    <a:pt x="30" y="97"/>
                  </a:cubicBezTo>
                  <a:cubicBezTo>
                    <a:pt x="23" y="131"/>
                    <a:pt x="23" y="131"/>
                    <a:pt x="23" y="131"/>
                  </a:cubicBezTo>
                  <a:cubicBezTo>
                    <a:pt x="22" y="134"/>
                    <a:pt x="23" y="137"/>
                    <a:pt x="25" y="137"/>
                  </a:cubicBezTo>
                  <a:cubicBezTo>
                    <a:pt x="36" y="139"/>
                    <a:pt x="36" y="139"/>
                    <a:pt x="36" y="139"/>
                  </a:cubicBezTo>
                  <a:cubicBezTo>
                    <a:pt x="38" y="139"/>
                    <a:pt x="39" y="137"/>
                    <a:pt x="38" y="134"/>
                  </a:cubicBezTo>
                  <a:lnTo>
                    <a:pt x="32" y="97"/>
                  </a:lnTo>
                  <a:close/>
                  <a:moveTo>
                    <a:pt x="118" y="8"/>
                  </a:moveTo>
                  <a:cubicBezTo>
                    <a:pt x="207" y="33"/>
                    <a:pt x="207" y="33"/>
                    <a:pt x="207" y="33"/>
                  </a:cubicBezTo>
                  <a:cubicBezTo>
                    <a:pt x="118" y="60"/>
                    <a:pt x="118" y="60"/>
                    <a:pt x="118" y="60"/>
                  </a:cubicBezTo>
                  <a:cubicBezTo>
                    <a:pt x="29" y="34"/>
                    <a:pt x="29" y="34"/>
                    <a:pt x="29" y="34"/>
                  </a:cubicBezTo>
                  <a:lnTo>
                    <a:pt x="118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8569" tIns="34275" rIns="68569" bIns="34275" anchor="t" anchorCtr="0">
              <a:noAutofit/>
            </a:bodyPr>
            <a:lstStyle/>
            <a:p>
              <a:endParaRPr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183470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0509" name="think-cell Slide" r:id="rId4" imgW="530" imgH="531" progId="TCLayout.ActiveDocument.1">
                  <p:embed/>
                </p:oleObj>
              </mc:Choice>
              <mc:Fallback>
                <p:oleObj name="think-cell Slide" r:id="rId4" imgW="530" imgH="531" progId="TCLayout.ActiveDocument.1">
                  <p:embed/>
                  <p:pic>
                    <p:nvPicPr>
                      <p:cNvPr id="8" name="Objec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DEBD23-1D2E-41B8-9151-3B1BA29C8618}" type="slidenum">
              <a:rPr lang="en-US" altLang="en-US" smtClean="0"/>
              <a:pPr>
                <a:defRPr/>
              </a:pPr>
              <a:t>10</a:t>
            </a:fld>
            <a:endParaRPr lang="en-US" altLang="en-US" sz="1400">
              <a:latin typeface="Arial" pitchFamily="34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1483171" y="281921"/>
            <a:ext cx="7813229" cy="772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z="2400" b="0">
                <a:solidFill>
                  <a:schemeClr val="accent1"/>
                </a:solidFill>
                <a:latin typeface="+mj-lt"/>
                <a:ea typeface="MS PGothic" pitchFamily="34" charset="-128"/>
                <a:cs typeface="MS PGothic" pitchFamily="34" charset="-128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006973"/>
                </a:solidFill>
                <a:latin typeface="Verdana" charset="0"/>
                <a:ea typeface="MS PGothic" pitchFamily="34" charset="-128"/>
                <a:cs typeface="MS PGothic" pitchFamily="34" charset="-128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006973"/>
                </a:solidFill>
                <a:latin typeface="Verdana" charset="0"/>
                <a:ea typeface="MS PGothic" pitchFamily="34" charset="-128"/>
                <a:cs typeface="MS PGothic" pitchFamily="34" charset="-128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006973"/>
                </a:solidFill>
                <a:latin typeface="Verdana" charset="0"/>
                <a:ea typeface="MS PGothic" pitchFamily="34" charset="-128"/>
                <a:cs typeface="MS PGothic" pitchFamily="34" charset="-128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006973"/>
                </a:solidFill>
                <a:latin typeface="Verdana" charset="0"/>
                <a:ea typeface="MS PGothic" pitchFamily="34" charset="-128"/>
                <a:cs typeface="MS PGothic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00605F"/>
                </a:solidFill>
                <a:latin typeface="Verdana" charset="0"/>
                <a:ea typeface="ＭＳ Ｐゴシック" charset="-128"/>
                <a:cs typeface="ＭＳ Ｐゴシック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00605F"/>
                </a:solidFill>
                <a:latin typeface="Verdana" charset="0"/>
                <a:ea typeface="ＭＳ Ｐゴシック" charset="-128"/>
                <a:cs typeface="ＭＳ Ｐゴシック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00605F"/>
                </a:solidFill>
                <a:latin typeface="Verdana" charset="0"/>
                <a:ea typeface="ＭＳ Ｐゴシック" charset="-128"/>
                <a:cs typeface="ＭＳ Ｐゴシック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00605F"/>
                </a:solidFill>
                <a:latin typeface="Verdana" charset="0"/>
                <a:ea typeface="ＭＳ Ｐゴシック" charset="-128"/>
                <a:cs typeface="ＭＳ Ｐゴシック" charset="-128"/>
              </a:defRPr>
            </a:lvl9pPr>
          </a:lstStyle>
          <a:p>
            <a:r>
              <a:rPr lang="en-US" dirty="0"/>
              <a:t>In 2019 WSU is developing a coordinated approach to healthcare interventions </a:t>
            </a:r>
          </a:p>
        </p:txBody>
      </p:sp>
      <p:sp>
        <p:nvSpPr>
          <p:cNvPr id="13" name="Freeform 13"/>
          <p:cNvSpPr>
            <a:spLocks noChangeAspect="1" noEditPoints="1"/>
          </p:cNvSpPr>
          <p:nvPr/>
        </p:nvSpPr>
        <p:spPr bwMode="auto">
          <a:xfrm>
            <a:off x="2782968" y="126703"/>
            <a:ext cx="416522" cy="267925"/>
          </a:xfrm>
          <a:custGeom>
            <a:avLst/>
            <a:gdLst>
              <a:gd name="T0" fmla="*/ 35 w 177"/>
              <a:gd name="T1" fmla="*/ 97 h 144"/>
              <a:gd name="T2" fmla="*/ 11 w 177"/>
              <a:gd name="T3" fmla="*/ 122 h 144"/>
              <a:gd name="T4" fmla="*/ 0 w 177"/>
              <a:gd name="T5" fmla="*/ 131 h 144"/>
              <a:gd name="T6" fmla="*/ 11 w 177"/>
              <a:gd name="T7" fmla="*/ 67 h 144"/>
              <a:gd name="T8" fmla="*/ 26 w 177"/>
              <a:gd name="T9" fmla="*/ 41 h 144"/>
              <a:gd name="T10" fmla="*/ 54 w 177"/>
              <a:gd name="T11" fmla="*/ 36 h 144"/>
              <a:gd name="T12" fmla="*/ 54 w 177"/>
              <a:gd name="T13" fmla="*/ 123 h 144"/>
              <a:gd name="T14" fmla="*/ 35 w 177"/>
              <a:gd name="T15" fmla="*/ 144 h 144"/>
              <a:gd name="T16" fmla="*/ 15 w 177"/>
              <a:gd name="T17" fmla="*/ 123 h 144"/>
              <a:gd name="T18" fmla="*/ 35 w 177"/>
              <a:gd name="T19" fmla="*/ 102 h 144"/>
              <a:gd name="T20" fmla="*/ 54 w 177"/>
              <a:gd name="T21" fmla="*/ 123 h 144"/>
              <a:gd name="T22" fmla="*/ 51 w 177"/>
              <a:gd name="T23" fmla="*/ 41 h 144"/>
              <a:gd name="T24" fmla="*/ 20 w 177"/>
              <a:gd name="T25" fmla="*/ 67 h 144"/>
              <a:gd name="T26" fmla="*/ 177 w 177"/>
              <a:gd name="T27" fmla="*/ 131 h 144"/>
              <a:gd name="T28" fmla="*/ 172 w 177"/>
              <a:gd name="T29" fmla="*/ 122 h 144"/>
              <a:gd name="T30" fmla="*/ 148 w 177"/>
              <a:gd name="T31" fmla="*/ 97 h 144"/>
              <a:gd name="T32" fmla="*/ 124 w 177"/>
              <a:gd name="T33" fmla="*/ 122 h 144"/>
              <a:gd name="T34" fmla="*/ 58 w 177"/>
              <a:gd name="T35" fmla="*/ 131 h 144"/>
              <a:gd name="T36" fmla="*/ 177 w 177"/>
              <a:gd name="T37" fmla="*/ 15 h 144"/>
              <a:gd name="T38" fmla="*/ 87 w 177"/>
              <a:gd name="T39" fmla="*/ 13 h 144"/>
              <a:gd name="T40" fmla="*/ 75 w 177"/>
              <a:gd name="T41" fmla="*/ 0 h 144"/>
              <a:gd name="T42" fmla="*/ 87 w 177"/>
              <a:gd name="T43" fmla="*/ 13 h 144"/>
              <a:gd name="T44" fmla="*/ 155 w 177"/>
              <a:gd name="T45" fmla="*/ 45 h 144"/>
              <a:gd name="T46" fmla="*/ 134 w 177"/>
              <a:gd name="T47" fmla="*/ 24 h 144"/>
              <a:gd name="T48" fmla="*/ 103 w 177"/>
              <a:gd name="T49" fmla="*/ 45 h 144"/>
              <a:gd name="T50" fmla="*/ 82 w 177"/>
              <a:gd name="T51" fmla="*/ 75 h 144"/>
              <a:gd name="T52" fmla="*/ 103 w 177"/>
              <a:gd name="T53" fmla="*/ 97 h 144"/>
              <a:gd name="T54" fmla="*/ 134 w 177"/>
              <a:gd name="T55" fmla="*/ 75 h 144"/>
              <a:gd name="T56" fmla="*/ 168 w 177"/>
              <a:gd name="T57" fmla="*/ 123 h 144"/>
              <a:gd name="T58" fmla="*/ 148 w 177"/>
              <a:gd name="T59" fmla="*/ 144 h 144"/>
              <a:gd name="T60" fmla="*/ 128 w 177"/>
              <a:gd name="T61" fmla="*/ 123 h 144"/>
              <a:gd name="T62" fmla="*/ 148 w 177"/>
              <a:gd name="T63" fmla="*/ 102 h 144"/>
              <a:gd name="T64" fmla="*/ 168 w 177"/>
              <a:gd name="T65" fmla="*/ 123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77" h="144">
                <a:moveTo>
                  <a:pt x="54" y="110"/>
                </a:moveTo>
                <a:cubicBezTo>
                  <a:pt x="50" y="101"/>
                  <a:pt x="43" y="97"/>
                  <a:pt x="35" y="97"/>
                </a:cubicBezTo>
                <a:cubicBezTo>
                  <a:pt x="28" y="97"/>
                  <a:pt x="22" y="99"/>
                  <a:pt x="18" y="104"/>
                </a:cubicBezTo>
                <a:cubicBezTo>
                  <a:pt x="13" y="109"/>
                  <a:pt x="11" y="115"/>
                  <a:pt x="11" y="122"/>
                </a:cubicBezTo>
                <a:cubicBezTo>
                  <a:pt x="11" y="131"/>
                  <a:pt x="11" y="131"/>
                  <a:pt x="11" y="131"/>
                </a:cubicBezTo>
                <a:cubicBezTo>
                  <a:pt x="0" y="131"/>
                  <a:pt x="0" y="131"/>
                  <a:pt x="0" y="131"/>
                </a:cubicBezTo>
                <a:cubicBezTo>
                  <a:pt x="0" y="76"/>
                  <a:pt x="0" y="76"/>
                  <a:pt x="0" y="76"/>
                </a:cubicBezTo>
                <a:cubicBezTo>
                  <a:pt x="0" y="70"/>
                  <a:pt x="4" y="67"/>
                  <a:pt x="11" y="67"/>
                </a:cubicBezTo>
                <a:cubicBezTo>
                  <a:pt x="15" y="67"/>
                  <a:pt x="15" y="67"/>
                  <a:pt x="15" y="67"/>
                </a:cubicBezTo>
                <a:cubicBezTo>
                  <a:pt x="26" y="41"/>
                  <a:pt x="26" y="41"/>
                  <a:pt x="26" y="41"/>
                </a:cubicBezTo>
                <a:cubicBezTo>
                  <a:pt x="27" y="38"/>
                  <a:pt x="30" y="36"/>
                  <a:pt x="34" y="36"/>
                </a:cubicBezTo>
                <a:cubicBezTo>
                  <a:pt x="54" y="36"/>
                  <a:pt x="54" y="36"/>
                  <a:pt x="54" y="36"/>
                </a:cubicBezTo>
                <a:lnTo>
                  <a:pt x="54" y="110"/>
                </a:lnTo>
                <a:close/>
                <a:moveTo>
                  <a:pt x="54" y="123"/>
                </a:moveTo>
                <a:cubicBezTo>
                  <a:pt x="54" y="129"/>
                  <a:pt x="53" y="134"/>
                  <a:pt x="49" y="138"/>
                </a:cubicBezTo>
                <a:cubicBezTo>
                  <a:pt x="45" y="142"/>
                  <a:pt x="40" y="144"/>
                  <a:pt x="35" y="144"/>
                </a:cubicBezTo>
                <a:cubicBezTo>
                  <a:pt x="29" y="144"/>
                  <a:pt x="24" y="142"/>
                  <a:pt x="21" y="138"/>
                </a:cubicBezTo>
                <a:cubicBezTo>
                  <a:pt x="17" y="134"/>
                  <a:pt x="15" y="129"/>
                  <a:pt x="15" y="123"/>
                </a:cubicBezTo>
                <a:cubicBezTo>
                  <a:pt x="15" y="118"/>
                  <a:pt x="17" y="113"/>
                  <a:pt x="21" y="109"/>
                </a:cubicBezTo>
                <a:cubicBezTo>
                  <a:pt x="24" y="104"/>
                  <a:pt x="29" y="102"/>
                  <a:pt x="35" y="102"/>
                </a:cubicBezTo>
                <a:cubicBezTo>
                  <a:pt x="40" y="102"/>
                  <a:pt x="45" y="104"/>
                  <a:pt x="49" y="109"/>
                </a:cubicBezTo>
                <a:cubicBezTo>
                  <a:pt x="53" y="113"/>
                  <a:pt x="54" y="118"/>
                  <a:pt x="54" y="123"/>
                </a:cubicBezTo>
                <a:close/>
                <a:moveTo>
                  <a:pt x="51" y="67"/>
                </a:moveTo>
                <a:cubicBezTo>
                  <a:pt x="51" y="41"/>
                  <a:pt x="51" y="41"/>
                  <a:pt x="51" y="41"/>
                </a:cubicBezTo>
                <a:cubicBezTo>
                  <a:pt x="29" y="41"/>
                  <a:pt x="29" y="41"/>
                  <a:pt x="29" y="41"/>
                </a:cubicBezTo>
                <a:cubicBezTo>
                  <a:pt x="20" y="67"/>
                  <a:pt x="20" y="67"/>
                  <a:pt x="20" y="67"/>
                </a:cubicBezTo>
                <a:lnTo>
                  <a:pt x="51" y="67"/>
                </a:lnTo>
                <a:close/>
                <a:moveTo>
                  <a:pt x="177" y="131"/>
                </a:moveTo>
                <a:cubicBezTo>
                  <a:pt x="172" y="131"/>
                  <a:pt x="172" y="131"/>
                  <a:pt x="172" y="131"/>
                </a:cubicBezTo>
                <a:cubicBezTo>
                  <a:pt x="172" y="122"/>
                  <a:pt x="172" y="122"/>
                  <a:pt x="172" y="122"/>
                </a:cubicBezTo>
                <a:cubicBezTo>
                  <a:pt x="172" y="115"/>
                  <a:pt x="169" y="109"/>
                  <a:pt x="165" y="104"/>
                </a:cubicBezTo>
                <a:cubicBezTo>
                  <a:pt x="160" y="99"/>
                  <a:pt x="154" y="97"/>
                  <a:pt x="148" y="97"/>
                </a:cubicBezTo>
                <a:cubicBezTo>
                  <a:pt x="141" y="97"/>
                  <a:pt x="135" y="99"/>
                  <a:pt x="131" y="104"/>
                </a:cubicBezTo>
                <a:cubicBezTo>
                  <a:pt x="126" y="109"/>
                  <a:pt x="124" y="115"/>
                  <a:pt x="124" y="122"/>
                </a:cubicBezTo>
                <a:cubicBezTo>
                  <a:pt x="124" y="131"/>
                  <a:pt x="124" y="131"/>
                  <a:pt x="124" y="131"/>
                </a:cubicBezTo>
                <a:cubicBezTo>
                  <a:pt x="58" y="131"/>
                  <a:pt x="58" y="131"/>
                  <a:pt x="58" y="131"/>
                </a:cubicBezTo>
                <a:cubicBezTo>
                  <a:pt x="58" y="15"/>
                  <a:pt x="58" y="15"/>
                  <a:pt x="58" y="15"/>
                </a:cubicBezTo>
                <a:cubicBezTo>
                  <a:pt x="177" y="15"/>
                  <a:pt x="177" y="15"/>
                  <a:pt x="177" y="15"/>
                </a:cubicBezTo>
                <a:lnTo>
                  <a:pt x="177" y="131"/>
                </a:lnTo>
                <a:close/>
                <a:moveTo>
                  <a:pt x="87" y="13"/>
                </a:moveTo>
                <a:cubicBezTo>
                  <a:pt x="72" y="13"/>
                  <a:pt x="72" y="13"/>
                  <a:pt x="72" y="13"/>
                </a:cubicBezTo>
                <a:cubicBezTo>
                  <a:pt x="75" y="0"/>
                  <a:pt x="75" y="0"/>
                  <a:pt x="75" y="0"/>
                </a:cubicBezTo>
                <a:cubicBezTo>
                  <a:pt x="85" y="0"/>
                  <a:pt x="85" y="0"/>
                  <a:pt x="85" y="0"/>
                </a:cubicBezTo>
                <a:lnTo>
                  <a:pt x="87" y="13"/>
                </a:lnTo>
                <a:close/>
                <a:moveTo>
                  <a:pt x="155" y="75"/>
                </a:moveTo>
                <a:cubicBezTo>
                  <a:pt x="155" y="45"/>
                  <a:pt x="155" y="45"/>
                  <a:pt x="155" y="45"/>
                </a:cubicBezTo>
                <a:cubicBezTo>
                  <a:pt x="134" y="45"/>
                  <a:pt x="134" y="45"/>
                  <a:pt x="134" y="45"/>
                </a:cubicBezTo>
                <a:cubicBezTo>
                  <a:pt x="134" y="24"/>
                  <a:pt x="134" y="24"/>
                  <a:pt x="134" y="24"/>
                </a:cubicBezTo>
                <a:cubicBezTo>
                  <a:pt x="103" y="24"/>
                  <a:pt x="103" y="24"/>
                  <a:pt x="103" y="24"/>
                </a:cubicBezTo>
                <a:cubicBezTo>
                  <a:pt x="103" y="45"/>
                  <a:pt x="103" y="45"/>
                  <a:pt x="103" y="45"/>
                </a:cubicBezTo>
                <a:cubicBezTo>
                  <a:pt x="82" y="45"/>
                  <a:pt x="82" y="45"/>
                  <a:pt x="82" y="45"/>
                </a:cubicBezTo>
                <a:cubicBezTo>
                  <a:pt x="82" y="75"/>
                  <a:pt x="82" y="75"/>
                  <a:pt x="82" y="75"/>
                </a:cubicBezTo>
                <a:cubicBezTo>
                  <a:pt x="103" y="75"/>
                  <a:pt x="103" y="75"/>
                  <a:pt x="103" y="75"/>
                </a:cubicBezTo>
                <a:cubicBezTo>
                  <a:pt x="103" y="97"/>
                  <a:pt x="103" y="97"/>
                  <a:pt x="103" y="97"/>
                </a:cubicBezTo>
                <a:cubicBezTo>
                  <a:pt x="134" y="97"/>
                  <a:pt x="134" y="97"/>
                  <a:pt x="134" y="97"/>
                </a:cubicBezTo>
                <a:cubicBezTo>
                  <a:pt x="134" y="75"/>
                  <a:pt x="134" y="75"/>
                  <a:pt x="134" y="75"/>
                </a:cubicBezTo>
                <a:lnTo>
                  <a:pt x="155" y="75"/>
                </a:lnTo>
                <a:close/>
                <a:moveTo>
                  <a:pt x="168" y="123"/>
                </a:moveTo>
                <a:cubicBezTo>
                  <a:pt x="168" y="129"/>
                  <a:pt x="166" y="134"/>
                  <a:pt x="162" y="138"/>
                </a:cubicBezTo>
                <a:cubicBezTo>
                  <a:pt x="158" y="142"/>
                  <a:pt x="153" y="144"/>
                  <a:pt x="148" y="144"/>
                </a:cubicBezTo>
                <a:cubicBezTo>
                  <a:pt x="143" y="144"/>
                  <a:pt x="138" y="142"/>
                  <a:pt x="134" y="138"/>
                </a:cubicBezTo>
                <a:cubicBezTo>
                  <a:pt x="130" y="134"/>
                  <a:pt x="128" y="129"/>
                  <a:pt x="128" y="123"/>
                </a:cubicBezTo>
                <a:cubicBezTo>
                  <a:pt x="128" y="118"/>
                  <a:pt x="130" y="113"/>
                  <a:pt x="134" y="109"/>
                </a:cubicBezTo>
                <a:cubicBezTo>
                  <a:pt x="138" y="104"/>
                  <a:pt x="143" y="102"/>
                  <a:pt x="148" y="102"/>
                </a:cubicBezTo>
                <a:cubicBezTo>
                  <a:pt x="153" y="102"/>
                  <a:pt x="158" y="104"/>
                  <a:pt x="162" y="109"/>
                </a:cubicBezTo>
                <a:cubicBezTo>
                  <a:pt x="166" y="113"/>
                  <a:pt x="168" y="118"/>
                  <a:pt x="168" y="12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MS PGothic" pitchFamily="34" charset="-128"/>
              <a:cs typeface="+mn-cs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1983328"/>
              </p:ext>
            </p:extLst>
          </p:nvPr>
        </p:nvGraphicFramePr>
        <p:xfrm>
          <a:off x="455988" y="2286000"/>
          <a:ext cx="5106612" cy="9906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647128">
                  <a:extLst>
                    <a:ext uri="{9D8B030D-6E8A-4147-A177-3AD203B41FA5}">
                      <a16:colId xmlns:a16="http://schemas.microsoft.com/office/drawing/2014/main" val="2942403205"/>
                    </a:ext>
                  </a:extLst>
                </a:gridCol>
                <a:gridCol w="3459484">
                  <a:extLst>
                    <a:ext uri="{9D8B030D-6E8A-4147-A177-3AD203B41FA5}">
                      <a16:colId xmlns:a16="http://schemas.microsoft.com/office/drawing/2014/main" val="646497419"/>
                    </a:ext>
                  </a:extLst>
                </a:gridCol>
              </a:tblGrid>
              <a:tr h="99060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b="1" dirty="0">
                          <a:solidFill>
                            <a:schemeClr val="accent1"/>
                          </a:solidFill>
                          <a:latin typeface="+mn-lt"/>
                        </a:rPr>
                        <a:t>Community Health Action Plan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 working group led by Rush, Sinai and UIH developed a detailed fact base and prioritization framework to support future WSU strategic decision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2816178"/>
                  </a:ext>
                </a:extLst>
              </a:tr>
            </a:tbl>
          </a:graphicData>
        </a:graphic>
      </p:graphicFrame>
      <p:sp>
        <p:nvSpPr>
          <p:cNvPr id="12" name="Rectangle 11"/>
          <p:cNvSpPr/>
          <p:nvPr/>
        </p:nvSpPr>
        <p:spPr>
          <a:xfrm>
            <a:off x="-1573959" y="2078008"/>
            <a:ext cx="7970730" cy="2872833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4" name="Down Arrow 3"/>
          <p:cNvSpPr/>
          <p:nvPr/>
        </p:nvSpPr>
        <p:spPr bwMode="auto">
          <a:xfrm rot="16200000">
            <a:off x="6660174" y="254512"/>
            <a:ext cx="929054" cy="3124202"/>
          </a:xfrm>
          <a:prstGeom prst="downArrow">
            <a:avLst/>
          </a:prstGeom>
          <a:solidFill>
            <a:srgbClr val="00206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Rectangle 6"/>
          <p:cNvSpPr/>
          <p:nvPr/>
        </p:nvSpPr>
        <p:spPr bwMode="auto">
          <a:xfrm rot="16200000">
            <a:off x="2767038" y="-738164"/>
            <a:ext cx="465844" cy="5125284"/>
          </a:xfrm>
          <a:prstGeom prst="rect">
            <a:avLst/>
          </a:prstGeom>
          <a:solidFill>
            <a:srgbClr val="5D93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457200" y="304800"/>
            <a:ext cx="1025971" cy="708679"/>
          </a:xfrm>
          <a:prstGeom prst="rect">
            <a:avLst/>
          </a:prstGeom>
          <a:solidFill>
            <a:srgbClr val="00206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1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100" b="1" dirty="0">
              <a:solidFill>
                <a:schemeClr val="bg1"/>
              </a:solidFill>
              <a:latin typeface="Arial" charset="0"/>
              <a:ea typeface="ＭＳ Ｐゴシック" charset="-128"/>
              <a:cs typeface="ＭＳ Ｐゴシック" charset="-128"/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ＭＳ Ｐゴシック" charset="-128"/>
                <a:cs typeface="ＭＳ Ｐゴシック" charset="-128"/>
              </a:rPr>
              <a:t>Health and </a:t>
            </a:r>
            <a:r>
              <a:rPr kumimoji="0" lang="en-US" sz="1100" b="1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ＭＳ Ｐゴシック" charset="-128"/>
                <a:cs typeface="ＭＳ Ｐゴシック" charset="-128"/>
              </a:rPr>
              <a:t>Heathcare</a:t>
            </a:r>
            <a:endParaRPr kumimoji="0" lang="en-US" sz="11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6" name="Freeform 13"/>
          <p:cNvSpPr>
            <a:spLocks noChangeAspect="1" noEditPoints="1"/>
          </p:cNvSpPr>
          <p:nvPr/>
        </p:nvSpPr>
        <p:spPr bwMode="auto">
          <a:xfrm>
            <a:off x="751982" y="341675"/>
            <a:ext cx="416522" cy="267925"/>
          </a:xfrm>
          <a:custGeom>
            <a:avLst/>
            <a:gdLst>
              <a:gd name="T0" fmla="*/ 35 w 177"/>
              <a:gd name="T1" fmla="*/ 97 h 144"/>
              <a:gd name="T2" fmla="*/ 11 w 177"/>
              <a:gd name="T3" fmla="*/ 122 h 144"/>
              <a:gd name="T4" fmla="*/ 0 w 177"/>
              <a:gd name="T5" fmla="*/ 131 h 144"/>
              <a:gd name="T6" fmla="*/ 11 w 177"/>
              <a:gd name="T7" fmla="*/ 67 h 144"/>
              <a:gd name="T8" fmla="*/ 26 w 177"/>
              <a:gd name="T9" fmla="*/ 41 h 144"/>
              <a:gd name="T10" fmla="*/ 54 w 177"/>
              <a:gd name="T11" fmla="*/ 36 h 144"/>
              <a:gd name="T12" fmla="*/ 54 w 177"/>
              <a:gd name="T13" fmla="*/ 123 h 144"/>
              <a:gd name="T14" fmla="*/ 35 w 177"/>
              <a:gd name="T15" fmla="*/ 144 h 144"/>
              <a:gd name="T16" fmla="*/ 15 w 177"/>
              <a:gd name="T17" fmla="*/ 123 h 144"/>
              <a:gd name="T18" fmla="*/ 35 w 177"/>
              <a:gd name="T19" fmla="*/ 102 h 144"/>
              <a:gd name="T20" fmla="*/ 54 w 177"/>
              <a:gd name="T21" fmla="*/ 123 h 144"/>
              <a:gd name="T22" fmla="*/ 51 w 177"/>
              <a:gd name="T23" fmla="*/ 41 h 144"/>
              <a:gd name="T24" fmla="*/ 20 w 177"/>
              <a:gd name="T25" fmla="*/ 67 h 144"/>
              <a:gd name="T26" fmla="*/ 177 w 177"/>
              <a:gd name="T27" fmla="*/ 131 h 144"/>
              <a:gd name="T28" fmla="*/ 172 w 177"/>
              <a:gd name="T29" fmla="*/ 122 h 144"/>
              <a:gd name="T30" fmla="*/ 148 w 177"/>
              <a:gd name="T31" fmla="*/ 97 h 144"/>
              <a:gd name="T32" fmla="*/ 124 w 177"/>
              <a:gd name="T33" fmla="*/ 122 h 144"/>
              <a:gd name="T34" fmla="*/ 58 w 177"/>
              <a:gd name="T35" fmla="*/ 131 h 144"/>
              <a:gd name="T36" fmla="*/ 177 w 177"/>
              <a:gd name="T37" fmla="*/ 15 h 144"/>
              <a:gd name="T38" fmla="*/ 87 w 177"/>
              <a:gd name="T39" fmla="*/ 13 h 144"/>
              <a:gd name="T40" fmla="*/ 75 w 177"/>
              <a:gd name="T41" fmla="*/ 0 h 144"/>
              <a:gd name="T42" fmla="*/ 87 w 177"/>
              <a:gd name="T43" fmla="*/ 13 h 144"/>
              <a:gd name="T44" fmla="*/ 155 w 177"/>
              <a:gd name="T45" fmla="*/ 45 h 144"/>
              <a:gd name="T46" fmla="*/ 134 w 177"/>
              <a:gd name="T47" fmla="*/ 24 h 144"/>
              <a:gd name="T48" fmla="*/ 103 w 177"/>
              <a:gd name="T49" fmla="*/ 45 h 144"/>
              <a:gd name="T50" fmla="*/ 82 w 177"/>
              <a:gd name="T51" fmla="*/ 75 h 144"/>
              <a:gd name="T52" fmla="*/ 103 w 177"/>
              <a:gd name="T53" fmla="*/ 97 h 144"/>
              <a:gd name="T54" fmla="*/ 134 w 177"/>
              <a:gd name="T55" fmla="*/ 75 h 144"/>
              <a:gd name="T56" fmla="*/ 168 w 177"/>
              <a:gd name="T57" fmla="*/ 123 h 144"/>
              <a:gd name="T58" fmla="*/ 148 w 177"/>
              <a:gd name="T59" fmla="*/ 144 h 144"/>
              <a:gd name="T60" fmla="*/ 128 w 177"/>
              <a:gd name="T61" fmla="*/ 123 h 144"/>
              <a:gd name="T62" fmla="*/ 148 w 177"/>
              <a:gd name="T63" fmla="*/ 102 h 144"/>
              <a:gd name="T64" fmla="*/ 168 w 177"/>
              <a:gd name="T65" fmla="*/ 123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77" h="144">
                <a:moveTo>
                  <a:pt x="54" y="110"/>
                </a:moveTo>
                <a:cubicBezTo>
                  <a:pt x="50" y="101"/>
                  <a:pt x="43" y="97"/>
                  <a:pt x="35" y="97"/>
                </a:cubicBezTo>
                <a:cubicBezTo>
                  <a:pt x="28" y="97"/>
                  <a:pt x="22" y="99"/>
                  <a:pt x="18" y="104"/>
                </a:cubicBezTo>
                <a:cubicBezTo>
                  <a:pt x="13" y="109"/>
                  <a:pt x="11" y="115"/>
                  <a:pt x="11" y="122"/>
                </a:cubicBezTo>
                <a:cubicBezTo>
                  <a:pt x="11" y="131"/>
                  <a:pt x="11" y="131"/>
                  <a:pt x="11" y="131"/>
                </a:cubicBezTo>
                <a:cubicBezTo>
                  <a:pt x="0" y="131"/>
                  <a:pt x="0" y="131"/>
                  <a:pt x="0" y="131"/>
                </a:cubicBezTo>
                <a:cubicBezTo>
                  <a:pt x="0" y="76"/>
                  <a:pt x="0" y="76"/>
                  <a:pt x="0" y="76"/>
                </a:cubicBezTo>
                <a:cubicBezTo>
                  <a:pt x="0" y="70"/>
                  <a:pt x="4" y="67"/>
                  <a:pt x="11" y="67"/>
                </a:cubicBezTo>
                <a:cubicBezTo>
                  <a:pt x="15" y="67"/>
                  <a:pt x="15" y="67"/>
                  <a:pt x="15" y="67"/>
                </a:cubicBezTo>
                <a:cubicBezTo>
                  <a:pt x="26" y="41"/>
                  <a:pt x="26" y="41"/>
                  <a:pt x="26" y="41"/>
                </a:cubicBezTo>
                <a:cubicBezTo>
                  <a:pt x="27" y="38"/>
                  <a:pt x="30" y="36"/>
                  <a:pt x="34" y="36"/>
                </a:cubicBezTo>
                <a:cubicBezTo>
                  <a:pt x="54" y="36"/>
                  <a:pt x="54" y="36"/>
                  <a:pt x="54" y="36"/>
                </a:cubicBezTo>
                <a:lnTo>
                  <a:pt x="54" y="110"/>
                </a:lnTo>
                <a:close/>
                <a:moveTo>
                  <a:pt x="54" y="123"/>
                </a:moveTo>
                <a:cubicBezTo>
                  <a:pt x="54" y="129"/>
                  <a:pt x="53" y="134"/>
                  <a:pt x="49" y="138"/>
                </a:cubicBezTo>
                <a:cubicBezTo>
                  <a:pt x="45" y="142"/>
                  <a:pt x="40" y="144"/>
                  <a:pt x="35" y="144"/>
                </a:cubicBezTo>
                <a:cubicBezTo>
                  <a:pt x="29" y="144"/>
                  <a:pt x="24" y="142"/>
                  <a:pt x="21" y="138"/>
                </a:cubicBezTo>
                <a:cubicBezTo>
                  <a:pt x="17" y="134"/>
                  <a:pt x="15" y="129"/>
                  <a:pt x="15" y="123"/>
                </a:cubicBezTo>
                <a:cubicBezTo>
                  <a:pt x="15" y="118"/>
                  <a:pt x="17" y="113"/>
                  <a:pt x="21" y="109"/>
                </a:cubicBezTo>
                <a:cubicBezTo>
                  <a:pt x="24" y="104"/>
                  <a:pt x="29" y="102"/>
                  <a:pt x="35" y="102"/>
                </a:cubicBezTo>
                <a:cubicBezTo>
                  <a:pt x="40" y="102"/>
                  <a:pt x="45" y="104"/>
                  <a:pt x="49" y="109"/>
                </a:cubicBezTo>
                <a:cubicBezTo>
                  <a:pt x="53" y="113"/>
                  <a:pt x="54" y="118"/>
                  <a:pt x="54" y="123"/>
                </a:cubicBezTo>
                <a:close/>
                <a:moveTo>
                  <a:pt x="51" y="67"/>
                </a:moveTo>
                <a:cubicBezTo>
                  <a:pt x="51" y="41"/>
                  <a:pt x="51" y="41"/>
                  <a:pt x="51" y="41"/>
                </a:cubicBezTo>
                <a:cubicBezTo>
                  <a:pt x="29" y="41"/>
                  <a:pt x="29" y="41"/>
                  <a:pt x="29" y="41"/>
                </a:cubicBezTo>
                <a:cubicBezTo>
                  <a:pt x="20" y="67"/>
                  <a:pt x="20" y="67"/>
                  <a:pt x="20" y="67"/>
                </a:cubicBezTo>
                <a:lnTo>
                  <a:pt x="51" y="67"/>
                </a:lnTo>
                <a:close/>
                <a:moveTo>
                  <a:pt x="177" y="131"/>
                </a:moveTo>
                <a:cubicBezTo>
                  <a:pt x="172" y="131"/>
                  <a:pt x="172" y="131"/>
                  <a:pt x="172" y="131"/>
                </a:cubicBezTo>
                <a:cubicBezTo>
                  <a:pt x="172" y="122"/>
                  <a:pt x="172" y="122"/>
                  <a:pt x="172" y="122"/>
                </a:cubicBezTo>
                <a:cubicBezTo>
                  <a:pt x="172" y="115"/>
                  <a:pt x="169" y="109"/>
                  <a:pt x="165" y="104"/>
                </a:cubicBezTo>
                <a:cubicBezTo>
                  <a:pt x="160" y="99"/>
                  <a:pt x="154" y="97"/>
                  <a:pt x="148" y="97"/>
                </a:cubicBezTo>
                <a:cubicBezTo>
                  <a:pt x="141" y="97"/>
                  <a:pt x="135" y="99"/>
                  <a:pt x="131" y="104"/>
                </a:cubicBezTo>
                <a:cubicBezTo>
                  <a:pt x="126" y="109"/>
                  <a:pt x="124" y="115"/>
                  <a:pt x="124" y="122"/>
                </a:cubicBezTo>
                <a:cubicBezTo>
                  <a:pt x="124" y="131"/>
                  <a:pt x="124" y="131"/>
                  <a:pt x="124" y="131"/>
                </a:cubicBezTo>
                <a:cubicBezTo>
                  <a:pt x="58" y="131"/>
                  <a:pt x="58" y="131"/>
                  <a:pt x="58" y="131"/>
                </a:cubicBezTo>
                <a:cubicBezTo>
                  <a:pt x="58" y="15"/>
                  <a:pt x="58" y="15"/>
                  <a:pt x="58" y="15"/>
                </a:cubicBezTo>
                <a:cubicBezTo>
                  <a:pt x="177" y="15"/>
                  <a:pt x="177" y="15"/>
                  <a:pt x="177" y="15"/>
                </a:cubicBezTo>
                <a:lnTo>
                  <a:pt x="177" y="131"/>
                </a:lnTo>
                <a:close/>
                <a:moveTo>
                  <a:pt x="87" y="13"/>
                </a:moveTo>
                <a:cubicBezTo>
                  <a:pt x="72" y="13"/>
                  <a:pt x="72" y="13"/>
                  <a:pt x="72" y="13"/>
                </a:cubicBezTo>
                <a:cubicBezTo>
                  <a:pt x="75" y="0"/>
                  <a:pt x="75" y="0"/>
                  <a:pt x="75" y="0"/>
                </a:cubicBezTo>
                <a:cubicBezTo>
                  <a:pt x="85" y="0"/>
                  <a:pt x="85" y="0"/>
                  <a:pt x="85" y="0"/>
                </a:cubicBezTo>
                <a:lnTo>
                  <a:pt x="87" y="13"/>
                </a:lnTo>
                <a:close/>
                <a:moveTo>
                  <a:pt x="155" y="75"/>
                </a:moveTo>
                <a:cubicBezTo>
                  <a:pt x="155" y="45"/>
                  <a:pt x="155" y="45"/>
                  <a:pt x="155" y="45"/>
                </a:cubicBezTo>
                <a:cubicBezTo>
                  <a:pt x="134" y="45"/>
                  <a:pt x="134" y="45"/>
                  <a:pt x="134" y="45"/>
                </a:cubicBezTo>
                <a:cubicBezTo>
                  <a:pt x="134" y="24"/>
                  <a:pt x="134" y="24"/>
                  <a:pt x="134" y="24"/>
                </a:cubicBezTo>
                <a:cubicBezTo>
                  <a:pt x="103" y="24"/>
                  <a:pt x="103" y="24"/>
                  <a:pt x="103" y="24"/>
                </a:cubicBezTo>
                <a:cubicBezTo>
                  <a:pt x="103" y="45"/>
                  <a:pt x="103" y="45"/>
                  <a:pt x="103" y="45"/>
                </a:cubicBezTo>
                <a:cubicBezTo>
                  <a:pt x="82" y="45"/>
                  <a:pt x="82" y="45"/>
                  <a:pt x="82" y="45"/>
                </a:cubicBezTo>
                <a:cubicBezTo>
                  <a:pt x="82" y="75"/>
                  <a:pt x="82" y="75"/>
                  <a:pt x="82" y="75"/>
                </a:cubicBezTo>
                <a:cubicBezTo>
                  <a:pt x="103" y="75"/>
                  <a:pt x="103" y="75"/>
                  <a:pt x="103" y="75"/>
                </a:cubicBezTo>
                <a:cubicBezTo>
                  <a:pt x="103" y="97"/>
                  <a:pt x="103" y="97"/>
                  <a:pt x="103" y="97"/>
                </a:cubicBezTo>
                <a:cubicBezTo>
                  <a:pt x="134" y="97"/>
                  <a:pt x="134" y="97"/>
                  <a:pt x="134" y="97"/>
                </a:cubicBezTo>
                <a:cubicBezTo>
                  <a:pt x="134" y="75"/>
                  <a:pt x="134" y="75"/>
                  <a:pt x="134" y="75"/>
                </a:cubicBezTo>
                <a:lnTo>
                  <a:pt x="155" y="75"/>
                </a:lnTo>
                <a:close/>
                <a:moveTo>
                  <a:pt x="168" y="123"/>
                </a:moveTo>
                <a:cubicBezTo>
                  <a:pt x="168" y="129"/>
                  <a:pt x="166" y="134"/>
                  <a:pt x="162" y="138"/>
                </a:cubicBezTo>
                <a:cubicBezTo>
                  <a:pt x="158" y="142"/>
                  <a:pt x="153" y="144"/>
                  <a:pt x="148" y="144"/>
                </a:cubicBezTo>
                <a:cubicBezTo>
                  <a:pt x="143" y="144"/>
                  <a:pt x="138" y="142"/>
                  <a:pt x="134" y="138"/>
                </a:cubicBezTo>
                <a:cubicBezTo>
                  <a:pt x="130" y="134"/>
                  <a:pt x="128" y="129"/>
                  <a:pt x="128" y="123"/>
                </a:cubicBezTo>
                <a:cubicBezTo>
                  <a:pt x="128" y="118"/>
                  <a:pt x="130" y="113"/>
                  <a:pt x="134" y="109"/>
                </a:cubicBezTo>
                <a:cubicBezTo>
                  <a:pt x="138" y="104"/>
                  <a:pt x="143" y="102"/>
                  <a:pt x="148" y="102"/>
                </a:cubicBezTo>
                <a:cubicBezTo>
                  <a:pt x="153" y="102"/>
                  <a:pt x="158" y="104"/>
                  <a:pt x="162" y="109"/>
                </a:cubicBezTo>
                <a:cubicBezTo>
                  <a:pt x="166" y="113"/>
                  <a:pt x="168" y="118"/>
                  <a:pt x="168" y="12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MS PGothic" pitchFamily="34" charset="-128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2293944" y="1600200"/>
            <a:ext cx="1287456" cy="3810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ＭＳ Ｐゴシック" charset="-128"/>
                <a:cs typeface="ＭＳ Ｐゴシック" charset="-128"/>
              </a:rPr>
              <a:t>2018</a:t>
            </a:r>
          </a:p>
        </p:txBody>
      </p:sp>
      <p:sp>
        <p:nvSpPr>
          <p:cNvPr id="17" name="Rectangle 16"/>
          <p:cNvSpPr/>
          <p:nvPr/>
        </p:nvSpPr>
        <p:spPr bwMode="auto">
          <a:xfrm>
            <a:off x="6410353" y="1626113"/>
            <a:ext cx="1362047" cy="3810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ＭＳ Ｐゴシック" charset="-128"/>
                <a:cs typeface="ＭＳ Ｐゴシック" charset="-128"/>
              </a:rPr>
              <a:t>2019</a:t>
            </a:r>
          </a:p>
        </p:txBody>
      </p:sp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2284221"/>
              </p:ext>
            </p:extLst>
          </p:nvPr>
        </p:nvGraphicFramePr>
        <p:xfrm>
          <a:off x="455988" y="3352800"/>
          <a:ext cx="5050296" cy="14020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752780">
                  <a:extLst>
                    <a:ext uri="{9D8B030D-6E8A-4147-A177-3AD203B41FA5}">
                      <a16:colId xmlns:a16="http://schemas.microsoft.com/office/drawing/2014/main" val="2942403205"/>
                    </a:ext>
                  </a:extLst>
                </a:gridCol>
                <a:gridCol w="3297516">
                  <a:extLst>
                    <a:ext uri="{9D8B030D-6E8A-4147-A177-3AD203B41FA5}">
                      <a16:colId xmlns:a16="http://schemas.microsoft.com/office/drawing/2014/main" val="646497419"/>
                    </a:ext>
                  </a:extLst>
                </a:gridCol>
              </a:tblGrid>
              <a:tr h="910247"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accent1"/>
                        </a:solidFill>
                        <a:latin typeface="+mn-lt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b="1" dirty="0">
                          <a:solidFill>
                            <a:schemeClr val="accent1"/>
                          </a:solidFill>
                          <a:latin typeface="+mn-lt"/>
                        </a:rPr>
                        <a:t>Community Health Workers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68275" marR="0" lvl="0" indent="-1682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Awarded $125,000 community health worker grant to Enlace for the 2018-2019 fiscal year, which will help over 1,500 community members access health resources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086848"/>
                  </a:ext>
                </a:extLst>
              </a:tr>
            </a:tbl>
          </a:graphicData>
        </a:graphic>
      </p:graphicFrame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467636"/>
              </p:ext>
            </p:extLst>
          </p:nvPr>
        </p:nvGraphicFramePr>
        <p:xfrm>
          <a:off x="457200" y="4904900"/>
          <a:ext cx="4876800" cy="11582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743664">
                  <a:extLst>
                    <a:ext uri="{9D8B030D-6E8A-4147-A177-3AD203B41FA5}">
                      <a16:colId xmlns:a16="http://schemas.microsoft.com/office/drawing/2014/main" val="2942403205"/>
                    </a:ext>
                  </a:extLst>
                </a:gridCol>
                <a:gridCol w="3133136">
                  <a:extLst>
                    <a:ext uri="{9D8B030D-6E8A-4147-A177-3AD203B41FA5}">
                      <a16:colId xmlns:a16="http://schemas.microsoft.com/office/drawing/2014/main" val="646497419"/>
                    </a:ext>
                  </a:extLst>
                </a:gridCol>
              </a:tblGrid>
              <a:tr h="115824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b="1" dirty="0">
                          <a:solidFill>
                            <a:schemeClr val="accent1"/>
                          </a:solidFill>
                          <a:latin typeface="+mn-lt"/>
                        </a:rPr>
                        <a:t>Co-location of Health</a:t>
                      </a:r>
                      <a:r>
                        <a:rPr lang="en-US" sz="1600" b="1" baseline="0" dirty="0">
                          <a:solidFill>
                            <a:schemeClr val="accent1"/>
                          </a:solidFill>
                          <a:latin typeface="+mn-lt"/>
                        </a:rPr>
                        <a:t> Services </a:t>
                      </a:r>
                      <a:endParaRPr lang="en-US" sz="1600" b="1" dirty="0">
                        <a:solidFill>
                          <a:schemeClr val="accent1"/>
                        </a:solidFill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Awarded $125,000 in grants to help 3 community-based organization expand access to </a:t>
                      </a:r>
                      <a:r>
                        <a:rPr kumimoji="0" lang="en-US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mental and behavioral </a:t>
                      </a: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health services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2816178"/>
                  </a:ext>
                </a:extLst>
              </a:tr>
            </a:tbl>
          </a:graphicData>
        </a:graphic>
      </p:graphicFrame>
      <p:graphicFrame>
        <p:nvGraphicFramePr>
          <p:cNvPr id="19" name="Table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5327197"/>
              </p:ext>
            </p:extLst>
          </p:nvPr>
        </p:nvGraphicFramePr>
        <p:xfrm>
          <a:off x="5634383" y="2286000"/>
          <a:ext cx="2773663" cy="3452939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773663">
                  <a:extLst>
                    <a:ext uri="{9D8B030D-6E8A-4147-A177-3AD203B41FA5}">
                      <a16:colId xmlns:a16="http://schemas.microsoft.com/office/drawing/2014/main" val="2942403205"/>
                    </a:ext>
                  </a:extLst>
                </a:gridCol>
              </a:tblGrid>
              <a:tr h="3452939">
                <a:tc>
                  <a:txBody>
                    <a:bodyPr/>
                    <a:lstStyle/>
                    <a:p>
                      <a:pPr marL="285750" indent="-285750">
                        <a:buClr>
                          <a:schemeClr val="accent1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sz="1600" b="1" dirty="0">
                          <a:solidFill>
                            <a:schemeClr val="accent1"/>
                          </a:solidFill>
                        </a:rPr>
                        <a:t>Launch “Live Healthy, West Side!” Initiative,</a:t>
                      </a:r>
                      <a:r>
                        <a:rPr lang="en-US" sz="1600" b="1" baseline="0" dirty="0">
                          <a:solidFill>
                            <a:schemeClr val="accent1"/>
                          </a:solidFill>
                        </a:rPr>
                        <a:t> an overarching strategy to align hospitals’ interventions on priorities that can move the needle on reducing the life expectancy gap:</a:t>
                      </a:r>
                    </a:p>
                    <a:p>
                      <a:pPr marL="285750" indent="-285750">
                        <a:buClr>
                          <a:schemeClr val="accent1"/>
                        </a:buClr>
                        <a:buFont typeface="Arial" panose="020B0604020202020204" pitchFamily="34" charset="0"/>
                        <a:buChar char="•"/>
                      </a:pPr>
                      <a:endParaRPr lang="en-US" sz="1600" b="1" dirty="0">
                        <a:solidFill>
                          <a:schemeClr val="accent1"/>
                        </a:solidFill>
                      </a:endParaRPr>
                    </a:p>
                    <a:p>
                      <a:pPr marL="571500" indent="-285750">
                        <a:buClr>
                          <a:schemeClr val="accent1"/>
                        </a:buClr>
                        <a:buFont typeface="Arial" panose="020B0604020202020204" pitchFamily="34" charset="0"/>
                        <a:buChar char="‾"/>
                      </a:pPr>
                      <a:r>
                        <a:rPr lang="en-US" sz="1600" b="0" dirty="0">
                          <a:solidFill>
                            <a:schemeClr val="accent1"/>
                          </a:solidFill>
                        </a:rPr>
                        <a:t>Hypertension</a:t>
                      </a:r>
                    </a:p>
                    <a:p>
                      <a:pPr marL="571500" indent="-285750">
                        <a:buClr>
                          <a:schemeClr val="accent1"/>
                        </a:buClr>
                        <a:buFont typeface="Arial" panose="020B0604020202020204" pitchFamily="34" charset="0"/>
                        <a:buChar char="‾"/>
                      </a:pPr>
                      <a:r>
                        <a:rPr lang="en-US" sz="1600" b="0" dirty="0">
                          <a:solidFill>
                            <a:schemeClr val="accent1"/>
                          </a:solidFill>
                        </a:rPr>
                        <a:t>Maternal Child Health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973110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979618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17523741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1530" name="think-cell Slide" r:id="rId4" imgW="530" imgH="531" progId="TCLayout.ActiveDocument.1">
                  <p:embed/>
                </p:oleObj>
              </mc:Choice>
              <mc:Fallback>
                <p:oleObj name="think-cell Slide" r:id="rId4" imgW="530" imgH="53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DEBD23-1D2E-41B8-9151-3B1BA29C8618}" type="slidenum">
              <a:rPr lang="en-US" altLang="en-US" smtClean="0"/>
              <a:pPr>
                <a:defRPr/>
              </a:pPr>
              <a:t>11</a:t>
            </a:fld>
            <a:endParaRPr lang="en-US" altLang="en-US" sz="1400">
              <a:latin typeface="Arial" pitchFamily="34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1625651" y="281921"/>
            <a:ext cx="7365949" cy="772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fontAlgn="base">
              <a:spcBef>
                <a:spcPct val="0"/>
              </a:spcBef>
              <a:spcAft>
                <a:spcPct val="0"/>
              </a:spcAft>
              <a:defRPr sz="2400" b="0">
                <a:solidFill>
                  <a:schemeClr val="accent1"/>
                </a:solidFill>
                <a:latin typeface="+mj-lt"/>
                <a:ea typeface="MS PGothic" pitchFamily="34" charset="-128"/>
                <a:cs typeface="MS PGothic" pitchFamily="34" charset="-128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006973"/>
                </a:solidFill>
                <a:latin typeface="Verdana" charset="0"/>
                <a:ea typeface="MS PGothic" pitchFamily="34" charset="-128"/>
                <a:cs typeface="MS PGothic" pitchFamily="34" charset="-128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006973"/>
                </a:solidFill>
                <a:latin typeface="Verdana" charset="0"/>
                <a:ea typeface="MS PGothic" pitchFamily="34" charset="-128"/>
                <a:cs typeface="MS PGothic" pitchFamily="34" charset="-128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006973"/>
                </a:solidFill>
                <a:latin typeface="Verdana" charset="0"/>
                <a:ea typeface="MS PGothic" pitchFamily="34" charset="-128"/>
                <a:cs typeface="MS PGothic" pitchFamily="34" charset="-128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006973"/>
                </a:solidFill>
                <a:latin typeface="Verdana" charset="0"/>
                <a:ea typeface="MS PGothic" pitchFamily="34" charset="-128"/>
                <a:cs typeface="MS PGothic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00605F"/>
                </a:solidFill>
                <a:latin typeface="Verdana" charset="0"/>
                <a:ea typeface="ＭＳ Ｐゴシック" charset="-128"/>
                <a:cs typeface="ＭＳ Ｐゴシック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00605F"/>
                </a:solidFill>
                <a:latin typeface="Verdana" charset="0"/>
                <a:ea typeface="ＭＳ Ｐゴシック" charset="-128"/>
                <a:cs typeface="ＭＳ Ｐゴシック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00605F"/>
                </a:solidFill>
                <a:latin typeface="Verdana" charset="0"/>
                <a:ea typeface="ＭＳ Ｐゴシック" charset="-128"/>
                <a:cs typeface="ＭＳ Ｐゴシック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00605F"/>
                </a:solidFill>
                <a:latin typeface="Verdana" charset="0"/>
                <a:ea typeface="ＭＳ Ｐゴシック" charset="-128"/>
                <a:cs typeface="ＭＳ Ｐゴシック" charset="-128"/>
              </a:defRPr>
            </a:lvl9pPr>
          </a:lstStyle>
          <a:p>
            <a:r>
              <a:rPr lang="en-US" dirty="0"/>
              <a:t>WSU is expanding job and career opportunities</a:t>
            </a:r>
          </a:p>
        </p:txBody>
      </p:sp>
      <p:sp>
        <p:nvSpPr>
          <p:cNvPr id="7" name="Rectangle 6"/>
          <p:cNvSpPr/>
          <p:nvPr/>
        </p:nvSpPr>
        <p:spPr>
          <a:xfrm>
            <a:off x="629700" y="1829793"/>
            <a:ext cx="8001442" cy="3451177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rtlCol="0" anchor="t"/>
          <a:lstStyle/>
          <a:p>
            <a:pPr marL="171450" lvl="0" indent="-171450" fontAlgn="t">
              <a:buClr>
                <a:srgbClr val="1969C8"/>
              </a:buClr>
              <a:buFont typeface="Wingdings" panose="05000000000000000000" pitchFamily="2" charset="2"/>
              <a:buChar char="§"/>
              <a:defRPr/>
            </a:pPr>
            <a:endParaRPr lang="en-US" sz="1400" b="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 anchor="t"/>
          <a:lstStyle/>
          <a:p>
            <a:r>
              <a:rPr lang="en-US" dirty="0"/>
              <a:t>*) UIC not included </a:t>
            </a:r>
          </a:p>
        </p:txBody>
      </p:sp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3795727"/>
              </p:ext>
            </p:extLst>
          </p:nvPr>
        </p:nvGraphicFramePr>
        <p:xfrm>
          <a:off x="457200" y="2335932"/>
          <a:ext cx="4646796" cy="33832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447800">
                  <a:extLst>
                    <a:ext uri="{9D8B030D-6E8A-4147-A177-3AD203B41FA5}">
                      <a16:colId xmlns:a16="http://schemas.microsoft.com/office/drawing/2014/main" val="2942403205"/>
                    </a:ext>
                  </a:extLst>
                </a:gridCol>
                <a:gridCol w="3198996">
                  <a:extLst>
                    <a:ext uri="{9D8B030D-6E8A-4147-A177-3AD203B41FA5}">
                      <a16:colId xmlns:a16="http://schemas.microsoft.com/office/drawing/2014/main" val="646497419"/>
                    </a:ext>
                  </a:extLst>
                </a:gridCol>
              </a:tblGrid>
              <a:tr h="1194234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accent1"/>
                          </a:solidFill>
                        </a:rPr>
                        <a:t>Local Hiring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68275" marR="0" lvl="0" indent="-1682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Developed multi-institution Local Hiring dashboard, showing that individual institutional efforts resulted in a combined 1,000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  West Side hires in 2017</a:t>
                      </a:r>
                    </a:p>
                    <a:p>
                      <a:pPr marL="168275" marR="0" lvl="0" indent="-1682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68275" marR="0" lvl="0" indent="-1682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68275" marR="0" lvl="0" indent="-1682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2816178"/>
                  </a:ext>
                </a:extLst>
              </a:tr>
              <a:tr h="1194234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accent1"/>
                          </a:solidFill>
                        </a:rPr>
                        <a:t>Employee Professional Growth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68275" marR="0" lvl="0" indent="-1682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Launched inaugural Medical Assistant Pathway Program (MAPP) cohort, a collaborative program bringing together employers, workforce agencies, educational providers, and public/private funders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086848"/>
                  </a:ext>
                </a:extLst>
              </a:tr>
            </a:tbl>
          </a:graphicData>
        </a:graphic>
      </p:graphicFrame>
      <p:sp>
        <p:nvSpPr>
          <p:cNvPr id="12" name="Down Arrow 11"/>
          <p:cNvSpPr/>
          <p:nvPr/>
        </p:nvSpPr>
        <p:spPr bwMode="auto">
          <a:xfrm rot="16200000">
            <a:off x="6430872" y="25210"/>
            <a:ext cx="929054" cy="3582806"/>
          </a:xfrm>
          <a:prstGeom prst="downArrow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4" name="Rectangle 13"/>
          <p:cNvSpPr/>
          <p:nvPr/>
        </p:nvSpPr>
        <p:spPr bwMode="auto">
          <a:xfrm rot="16200000">
            <a:off x="2537735" y="-508861"/>
            <a:ext cx="465844" cy="4666678"/>
          </a:xfrm>
          <a:prstGeom prst="rect">
            <a:avLst/>
          </a:prstGeom>
          <a:solidFill>
            <a:srgbClr val="37FF9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2293944" y="1600200"/>
            <a:ext cx="1287456" cy="3810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effectLst/>
                <a:latin typeface="Arial" charset="0"/>
                <a:ea typeface="ＭＳ Ｐゴシック" charset="-128"/>
                <a:cs typeface="ＭＳ Ｐゴシック" charset="-128"/>
              </a:rPr>
              <a:t>2018</a:t>
            </a:r>
          </a:p>
        </p:txBody>
      </p:sp>
      <p:sp>
        <p:nvSpPr>
          <p:cNvPr id="19" name="Rectangle 18"/>
          <p:cNvSpPr/>
          <p:nvPr/>
        </p:nvSpPr>
        <p:spPr bwMode="auto">
          <a:xfrm>
            <a:off x="6410353" y="1626113"/>
            <a:ext cx="1362047" cy="3810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ＭＳ Ｐゴシック" charset="-128"/>
                <a:cs typeface="ＭＳ Ｐゴシック" charset="-128"/>
              </a:rPr>
              <a:t>2019</a:t>
            </a:r>
          </a:p>
        </p:txBody>
      </p:sp>
      <p:graphicFrame>
        <p:nvGraphicFramePr>
          <p:cNvPr id="20" name="Table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1357713"/>
              </p:ext>
            </p:extLst>
          </p:nvPr>
        </p:nvGraphicFramePr>
        <p:xfrm>
          <a:off x="5276496" y="2362200"/>
          <a:ext cx="2953104" cy="18897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953104">
                  <a:extLst>
                    <a:ext uri="{9D8B030D-6E8A-4147-A177-3AD203B41FA5}">
                      <a16:colId xmlns:a16="http://schemas.microsoft.com/office/drawing/2014/main" val="2942403205"/>
                    </a:ext>
                  </a:extLst>
                </a:gridCol>
              </a:tblGrid>
              <a:tr h="1272672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en-US" sz="1600" b="1" dirty="0">
                          <a:solidFill>
                            <a:schemeClr val="accent1"/>
                          </a:solidFill>
                        </a:rPr>
                        <a:t>Launch activities to reach 1,150 West Side local hires</a:t>
                      </a:r>
                      <a:r>
                        <a:rPr lang="en-US" sz="1600" b="1" baseline="0" dirty="0">
                          <a:solidFill>
                            <a:schemeClr val="accent1"/>
                          </a:solidFill>
                        </a:rPr>
                        <a:t> across all institutions by 2021</a:t>
                      </a:r>
                      <a:r>
                        <a:rPr lang="en-US" sz="1600" b="1" dirty="0">
                          <a:solidFill>
                            <a:schemeClr val="accent1"/>
                          </a:solidFill>
                        </a:rPr>
                        <a:t> (15% over three years)</a:t>
                      </a:r>
                    </a:p>
                    <a:p>
                      <a:pPr marL="51435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Tx/>
                        <a:buFont typeface="Calibri" panose="020F0502020204030204" pitchFamily="34" charset="0"/>
                        <a:buChar char="⁻"/>
                        <a:tabLst/>
                        <a:defRPr/>
                      </a:pPr>
                      <a:r>
                        <a:rPr lang="en-US" sz="1600" b="0" dirty="0">
                          <a:solidFill>
                            <a:schemeClr val="accent1"/>
                          </a:solidFill>
                        </a:rPr>
                        <a:t>Hiring fair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79749412"/>
                  </a:ext>
                </a:extLst>
              </a:tr>
              <a:tr h="2744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sz="1600" b="1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9299598"/>
                  </a:ext>
                </a:extLst>
              </a:tr>
            </a:tbl>
          </a:graphicData>
        </a:graphic>
      </p:graphicFrame>
      <p:graphicFrame>
        <p:nvGraphicFramePr>
          <p:cNvPr id="22" name="Table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9016549"/>
              </p:ext>
            </p:extLst>
          </p:nvPr>
        </p:nvGraphicFramePr>
        <p:xfrm>
          <a:off x="5307162" y="4107048"/>
          <a:ext cx="2922438" cy="23774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922438">
                  <a:extLst>
                    <a:ext uri="{9D8B030D-6E8A-4147-A177-3AD203B41FA5}">
                      <a16:colId xmlns:a16="http://schemas.microsoft.com/office/drawing/2014/main" val="2942403205"/>
                    </a:ext>
                  </a:extLst>
                </a:gridCol>
              </a:tblGrid>
              <a:tr h="1272672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en-US" sz="1600" b="1" dirty="0">
                          <a:solidFill>
                            <a:schemeClr val="accent1"/>
                          </a:solidFill>
                        </a:rPr>
                        <a:t>Scale employee professional growth pathway program</a:t>
                      </a:r>
                    </a:p>
                    <a:p>
                      <a:pPr marL="5143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Tx/>
                        <a:buFont typeface="Calibri" panose="020F0502020204030204" pitchFamily="34" charset="0"/>
                        <a:buChar char="⁻"/>
                        <a:tabLst/>
                        <a:defRPr/>
                      </a:pPr>
                      <a:r>
                        <a:rPr lang="en-US" sz="1600" b="0" dirty="0">
                          <a:solidFill>
                            <a:schemeClr val="accent1"/>
                          </a:solidFill>
                        </a:rPr>
                        <a:t>MAPP</a:t>
                      </a:r>
                      <a:r>
                        <a:rPr lang="en-US" sz="1600" b="0" baseline="0" dirty="0">
                          <a:solidFill>
                            <a:schemeClr val="accent1"/>
                          </a:solidFill>
                        </a:rPr>
                        <a:t> cohort 2</a:t>
                      </a:r>
                    </a:p>
                    <a:p>
                      <a:pPr marL="5143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Tx/>
                        <a:buFont typeface="Calibri" panose="020F0502020204030204" pitchFamily="34" charset="0"/>
                        <a:buChar char="⁻"/>
                        <a:tabLst/>
                        <a:defRPr/>
                      </a:pPr>
                      <a:r>
                        <a:rPr lang="en-US" sz="1600" b="0" baseline="0" dirty="0">
                          <a:solidFill>
                            <a:schemeClr val="accent1"/>
                          </a:solidFill>
                        </a:rPr>
                        <a:t>Health IT</a:t>
                      </a:r>
                    </a:p>
                    <a:p>
                      <a:pPr marL="5143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Tx/>
                        <a:buFont typeface="Calibri" panose="020F0502020204030204" pitchFamily="34" charset="0"/>
                        <a:buChar char="⁻"/>
                        <a:tabLst/>
                        <a:defRPr/>
                      </a:pPr>
                      <a:r>
                        <a:rPr lang="en-US" sz="1600" b="0" baseline="0" dirty="0">
                          <a:solidFill>
                            <a:schemeClr val="accent1"/>
                          </a:solidFill>
                        </a:rPr>
                        <a:t>Nursing Assistant</a:t>
                      </a:r>
                    </a:p>
                    <a:p>
                      <a:pPr marL="5143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Tx/>
                        <a:buFont typeface="Calibri" panose="020F0502020204030204" pitchFamily="34" charset="0"/>
                        <a:buChar char="⁻"/>
                        <a:tabLst/>
                        <a:defRPr/>
                      </a:pPr>
                      <a:r>
                        <a:rPr lang="en-US" sz="1600" b="0" baseline="0" dirty="0">
                          <a:solidFill>
                            <a:schemeClr val="accent1"/>
                          </a:solidFill>
                        </a:rPr>
                        <a:t>Nursing</a:t>
                      </a:r>
                      <a:endParaRPr lang="en-US" sz="1600" b="0" dirty="0">
                        <a:solidFill>
                          <a:schemeClr val="accent1"/>
                        </a:solidFill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endParaRPr lang="en-US" sz="1600" b="1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79749412"/>
                  </a:ext>
                </a:extLst>
              </a:tr>
              <a:tr h="2744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sz="1600" b="1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9299598"/>
                  </a:ext>
                </a:extLst>
              </a:tr>
            </a:tbl>
          </a:graphicData>
        </a:graphic>
      </p:graphicFrame>
      <p:sp>
        <p:nvSpPr>
          <p:cNvPr id="23" name="Rectangle 22"/>
          <p:cNvSpPr/>
          <p:nvPr/>
        </p:nvSpPr>
        <p:spPr bwMode="auto">
          <a:xfrm>
            <a:off x="457200" y="260195"/>
            <a:ext cx="1143000" cy="812432"/>
          </a:xfrm>
          <a:prstGeom prst="rect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1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100" b="1" dirty="0">
              <a:solidFill>
                <a:schemeClr val="bg1"/>
              </a:solidFill>
              <a:latin typeface="Arial" charset="0"/>
              <a:ea typeface="ＭＳ Ｐゴシック" charset="-128"/>
              <a:cs typeface="ＭＳ Ｐゴシック" charset="-128"/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ＭＳ Ｐゴシック" charset="-128"/>
                <a:cs typeface="ＭＳ Ｐゴシック" charset="-128"/>
              </a:rPr>
              <a:t>Economic Vitality</a:t>
            </a:r>
          </a:p>
        </p:txBody>
      </p:sp>
      <p:pic>
        <p:nvPicPr>
          <p:cNvPr id="24" name="Picture 2" descr="https://cdn4.iconfinder.com/data/icons/money/512/21-512.png"/>
          <p:cNvPicPr>
            <a:picLocks noChangeAspect="1" noChangeArrowheads="1"/>
          </p:cNvPicPr>
          <p:nvPr/>
        </p:nvPicPr>
        <p:blipFill>
          <a:blip r:embed="rId6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832" y="335912"/>
            <a:ext cx="374368" cy="345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94729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24252211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5621" name="think-cell Slide" r:id="rId4" imgW="530" imgH="531" progId="TCLayout.ActiveDocument.1">
                  <p:embed/>
                </p:oleObj>
              </mc:Choice>
              <mc:Fallback>
                <p:oleObj name="think-cell Slide" r:id="rId4" imgW="530" imgH="53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Rectangle 21"/>
          <p:cNvSpPr/>
          <p:nvPr/>
        </p:nvSpPr>
        <p:spPr bwMode="auto">
          <a:xfrm>
            <a:off x="457200" y="260195"/>
            <a:ext cx="1143000" cy="812432"/>
          </a:xfrm>
          <a:prstGeom prst="rect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1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100" b="1" dirty="0">
              <a:solidFill>
                <a:schemeClr val="bg1"/>
              </a:solidFill>
              <a:latin typeface="Arial" charset="0"/>
              <a:ea typeface="ＭＳ Ｐゴシック" charset="-128"/>
              <a:cs typeface="ＭＳ Ｐゴシック" charset="-128"/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ＭＳ Ｐゴシック" charset="-128"/>
                <a:cs typeface="ＭＳ Ｐゴシック" charset="-128"/>
              </a:rPr>
              <a:t>Economic Vitality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DEBD23-1D2E-41B8-9151-3B1BA29C8618}" type="slidenum">
              <a:rPr lang="en-US" altLang="en-US" smtClean="0"/>
              <a:pPr>
                <a:defRPr/>
              </a:pPr>
              <a:t>12</a:t>
            </a:fld>
            <a:endParaRPr lang="en-US" altLang="en-US" sz="1400">
              <a:latin typeface="Arial" pitchFamily="34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1625651" y="281921"/>
            <a:ext cx="7365949" cy="772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fontAlgn="base">
              <a:spcBef>
                <a:spcPct val="0"/>
              </a:spcBef>
              <a:spcAft>
                <a:spcPct val="0"/>
              </a:spcAft>
              <a:defRPr sz="2400" b="0">
                <a:solidFill>
                  <a:schemeClr val="accent1"/>
                </a:solidFill>
                <a:latin typeface="+mj-lt"/>
                <a:ea typeface="MS PGothic" pitchFamily="34" charset="-128"/>
                <a:cs typeface="MS PGothic" pitchFamily="34" charset="-128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006973"/>
                </a:solidFill>
                <a:latin typeface="Verdana" charset="0"/>
                <a:ea typeface="MS PGothic" pitchFamily="34" charset="-128"/>
                <a:cs typeface="MS PGothic" pitchFamily="34" charset="-128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006973"/>
                </a:solidFill>
                <a:latin typeface="Verdana" charset="0"/>
                <a:ea typeface="MS PGothic" pitchFamily="34" charset="-128"/>
                <a:cs typeface="MS PGothic" pitchFamily="34" charset="-128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006973"/>
                </a:solidFill>
                <a:latin typeface="Verdana" charset="0"/>
                <a:ea typeface="MS PGothic" pitchFamily="34" charset="-128"/>
                <a:cs typeface="MS PGothic" pitchFamily="34" charset="-128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006973"/>
                </a:solidFill>
                <a:latin typeface="Verdana" charset="0"/>
                <a:ea typeface="MS PGothic" pitchFamily="34" charset="-128"/>
                <a:cs typeface="MS PGothic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00605F"/>
                </a:solidFill>
                <a:latin typeface="Verdana" charset="0"/>
                <a:ea typeface="ＭＳ Ｐゴシック" charset="-128"/>
                <a:cs typeface="ＭＳ Ｐゴシック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00605F"/>
                </a:solidFill>
                <a:latin typeface="Verdana" charset="0"/>
                <a:ea typeface="ＭＳ Ｐゴシック" charset="-128"/>
                <a:cs typeface="ＭＳ Ｐゴシック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00605F"/>
                </a:solidFill>
                <a:latin typeface="Verdana" charset="0"/>
                <a:ea typeface="ＭＳ Ｐゴシック" charset="-128"/>
                <a:cs typeface="ＭＳ Ｐゴシック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00605F"/>
                </a:solidFill>
                <a:latin typeface="Verdana" charset="0"/>
                <a:ea typeface="ＭＳ Ｐゴシック" charset="-128"/>
                <a:cs typeface="ＭＳ Ｐゴシック" charset="-128"/>
              </a:defRPr>
            </a:lvl9pPr>
          </a:lstStyle>
          <a:p>
            <a:r>
              <a:rPr lang="en-US" dirty="0"/>
              <a:t>WSU is committed to increase support for local business </a:t>
            </a:r>
          </a:p>
        </p:txBody>
      </p:sp>
      <p:sp>
        <p:nvSpPr>
          <p:cNvPr id="7" name="Rectangle 6"/>
          <p:cNvSpPr/>
          <p:nvPr/>
        </p:nvSpPr>
        <p:spPr>
          <a:xfrm>
            <a:off x="629700" y="1829793"/>
            <a:ext cx="8001442" cy="3451177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rtlCol="0" anchor="t"/>
          <a:lstStyle/>
          <a:p>
            <a:pPr marL="171450" lvl="0" indent="-171450" fontAlgn="t">
              <a:buClr>
                <a:srgbClr val="1969C8"/>
              </a:buClr>
              <a:buFont typeface="Wingdings" panose="05000000000000000000" pitchFamily="2" charset="2"/>
              <a:buChar char="§"/>
              <a:defRPr/>
            </a:pPr>
            <a:endParaRPr lang="en-US" sz="1400" b="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 anchor="t"/>
          <a:lstStyle/>
          <a:p>
            <a:r>
              <a:rPr lang="en-US" dirty="0"/>
              <a:t>*) UIC not included </a:t>
            </a:r>
          </a:p>
        </p:txBody>
      </p:sp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2083987"/>
              </p:ext>
            </p:extLst>
          </p:nvPr>
        </p:nvGraphicFramePr>
        <p:xfrm>
          <a:off x="437317" y="2362200"/>
          <a:ext cx="4744283" cy="33832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68449">
                  <a:extLst>
                    <a:ext uri="{9D8B030D-6E8A-4147-A177-3AD203B41FA5}">
                      <a16:colId xmlns:a16="http://schemas.microsoft.com/office/drawing/2014/main" val="2942403205"/>
                    </a:ext>
                  </a:extLst>
                </a:gridCol>
                <a:gridCol w="3175834">
                  <a:extLst>
                    <a:ext uri="{9D8B030D-6E8A-4147-A177-3AD203B41FA5}">
                      <a16:colId xmlns:a16="http://schemas.microsoft.com/office/drawing/2014/main" val="646497419"/>
                    </a:ext>
                  </a:extLst>
                </a:gridCol>
              </a:tblGrid>
              <a:tr h="132551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accent1"/>
                          </a:solidFill>
                        </a:rPr>
                        <a:t>Business Development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68275" marR="0" lvl="0" indent="-1682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multiple institutions in WBC laundry/linen effort</a:t>
                      </a:r>
                    </a:p>
                    <a:p>
                      <a:pPr marL="168275" marR="0" lvl="0" indent="-1682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Developed multi-institution Local Spend Dashboard, showing that hospitals</a:t>
                      </a:r>
                      <a:r>
                        <a:rPr kumimoji="0" lang="en-US" sz="1400" b="0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*)</a:t>
                      </a: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collectively spend approx. 30M/ year with West Side vendors</a:t>
                      </a:r>
                    </a:p>
                    <a:p>
                      <a:pPr marL="168275" marR="0" lvl="0" indent="-1682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2816178"/>
                  </a:ext>
                </a:extLst>
              </a:tr>
              <a:tr h="1166012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accent1"/>
                          </a:solidFill>
                        </a:rPr>
                        <a:t>Small Business Grant</a:t>
                      </a:r>
                      <a:r>
                        <a:rPr lang="en-US" sz="1600" b="1" baseline="0" dirty="0">
                          <a:solidFill>
                            <a:schemeClr val="accent1"/>
                          </a:solidFill>
                        </a:rPr>
                        <a:t> Pool</a:t>
                      </a:r>
                      <a:endParaRPr lang="en-US" sz="1600" b="1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68275" marR="0" lvl="0" indent="-1682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Inaugural small business accelerator grant program, resulting in $85K awarded to 7 selected businesses from over 106 applicants. Funding provided by Rush, AMITA, Lurie and Northern Trust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086848"/>
                  </a:ext>
                </a:extLst>
              </a:tr>
            </a:tbl>
          </a:graphicData>
        </a:graphic>
      </p:graphicFrame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9869512"/>
              </p:ext>
            </p:extLst>
          </p:nvPr>
        </p:nvGraphicFramePr>
        <p:xfrm>
          <a:off x="5638799" y="2291210"/>
          <a:ext cx="2706029" cy="29897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706029">
                  <a:extLst>
                    <a:ext uri="{9D8B030D-6E8A-4147-A177-3AD203B41FA5}">
                      <a16:colId xmlns:a16="http://schemas.microsoft.com/office/drawing/2014/main" val="2942403205"/>
                    </a:ext>
                  </a:extLst>
                </a:gridCol>
              </a:tblGrid>
              <a:tr h="1876551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en-US" sz="1600" b="1" dirty="0">
                          <a:solidFill>
                            <a:schemeClr val="accent1"/>
                          </a:solidFill>
                        </a:rPr>
                        <a:t>Launch activities to</a:t>
                      </a:r>
                      <a:r>
                        <a:rPr lang="en-US" sz="1600" b="1" baseline="0" dirty="0">
                          <a:solidFill>
                            <a:schemeClr val="accent1"/>
                          </a:solidFill>
                        </a:rPr>
                        <a:t> increase local spend from $31M to $37M by 2021 </a:t>
                      </a:r>
                      <a:r>
                        <a:rPr lang="en-US" sz="1600" b="1" dirty="0">
                          <a:solidFill>
                            <a:schemeClr val="accent1"/>
                          </a:solidFill>
                        </a:rPr>
                        <a:t>(20% over three years)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endParaRPr lang="en-US" sz="1600" b="1" dirty="0">
                        <a:solidFill>
                          <a:schemeClr val="accent1"/>
                        </a:solidFill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endParaRPr lang="en-US" sz="1600" b="1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79749412"/>
                  </a:ext>
                </a:extLst>
              </a:tr>
              <a:tr h="1113209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Char char="§"/>
                        <a:tabLst>
                          <a:tab pos="171450" algn="l"/>
                        </a:tabLst>
                        <a:defRPr/>
                      </a:pPr>
                      <a:r>
                        <a:rPr lang="en-US" sz="1600" b="1" dirty="0">
                          <a:solidFill>
                            <a:schemeClr val="accent1"/>
                          </a:solidFill>
                        </a:rPr>
                        <a:t>Expand the Small Business Grant Pool program to $500K in grants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9299598"/>
                  </a:ext>
                </a:extLst>
              </a:tr>
            </a:tbl>
          </a:graphicData>
        </a:graphic>
      </p:graphicFrame>
      <p:sp>
        <p:nvSpPr>
          <p:cNvPr id="18" name="Down Arrow 17"/>
          <p:cNvSpPr/>
          <p:nvPr/>
        </p:nvSpPr>
        <p:spPr bwMode="auto">
          <a:xfrm rot="16200000">
            <a:off x="6660174" y="254512"/>
            <a:ext cx="929054" cy="3124202"/>
          </a:xfrm>
          <a:prstGeom prst="downArrow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9" name="Rectangle 18"/>
          <p:cNvSpPr/>
          <p:nvPr/>
        </p:nvSpPr>
        <p:spPr bwMode="auto">
          <a:xfrm rot="16200000">
            <a:off x="2767038" y="-738164"/>
            <a:ext cx="465844" cy="5125284"/>
          </a:xfrm>
          <a:prstGeom prst="rect">
            <a:avLst/>
          </a:prstGeom>
          <a:solidFill>
            <a:srgbClr val="A3FFC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20" name="Rectangle 19"/>
          <p:cNvSpPr/>
          <p:nvPr/>
        </p:nvSpPr>
        <p:spPr bwMode="auto">
          <a:xfrm>
            <a:off x="2293944" y="1600200"/>
            <a:ext cx="1287456" cy="3810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effectLst/>
                <a:latin typeface="Arial" charset="0"/>
                <a:ea typeface="ＭＳ Ｐゴシック" charset="-128"/>
                <a:cs typeface="ＭＳ Ｐゴシック" charset="-128"/>
              </a:rPr>
              <a:t>2018</a:t>
            </a:r>
          </a:p>
        </p:txBody>
      </p:sp>
      <p:sp>
        <p:nvSpPr>
          <p:cNvPr id="21" name="Rectangle 20"/>
          <p:cNvSpPr/>
          <p:nvPr/>
        </p:nvSpPr>
        <p:spPr bwMode="auto">
          <a:xfrm>
            <a:off x="6410353" y="1626113"/>
            <a:ext cx="1362047" cy="3810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ＭＳ Ｐゴシック" charset="-128"/>
                <a:cs typeface="ＭＳ Ｐゴシック" charset="-128"/>
              </a:rPr>
              <a:t>2019</a:t>
            </a:r>
          </a:p>
        </p:txBody>
      </p:sp>
      <p:pic>
        <p:nvPicPr>
          <p:cNvPr id="23" name="Picture 2" descr="https://cdn4.iconfinder.com/data/icons/money/512/21-512.png"/>
          <p:cNvPicPr>
            <a:picLocks noChangeAspect="1" noChangeArrowheads="1"/>
          </p:cNvPicPr>
          <p:nvPr/>
        </p:nvPicPr>
        <p:blipFill>
          <a:blip r:embed="rId6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832" y="335912"/>
            <a:ext cx="374368" cy="345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40749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97347482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7440" name="think-cell Slide" r:id="rId5" imgW="530" imgH="531" progId="TCLayout.ActiveDocument.1">
                  <p:embed/>
                </p:oleObj>
              </mc:Choice>
              <mc:Fallback>
                <p:oleObj name="think-cell Slide" r:id="rId5" imgW="530" imgH="53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itle 1"/>
          <p:cNvSpPr txBox="1">
            <a:spLocks/>
          </p:cNvSpPr>
          <p:nvPr/>
        </p:nvSpPr>
        <p:spPr bwMode="auto">
          <a:xfrm>
            <a:off x="1676400" y="228600"/>
            <a:ext cx="7060052" cy="772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fontAlgn="base">
              <a:spcBef>
                <a:spcPct val="0"/>
              </a:spcBef>
              <a:spcAft>
                <a:spcPct val="0"/>
              </a:spcAft>
              <a:defRPr sz="2400" b="0">
                <a:solidFill>
                  <a:schemeClr val="accent1"/>
                </a:solidFill>
                <a:latin typeface="+mj-lt"/>
                <a:ea typeface="MS PGothic" pitchFamily="34" charset="-128"/>
                <a:cs typeface="MS PGothic" pitchFamily="34" charset="-128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006973"/>
                </a:solidFill>
                <a:latin typeface="Verdana" charset="0"/>
                <a:ea typeface="MS PGothic" pitchFamily="34" charset="-128"/>
                <a:cs typeface="MS PGothic" pitchFamily="34" charset="-128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006973"/>
                </a:solidFill>
                <a:latin typeface="Verdana" charset="0"/>
                <a:ea typeface="MS PGothic" pitchFamily="34" charset="-128"/>
                <a:cs typeface="MS PGothic" pitchFamily="34" charset="-128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006973"/>
                </a:solidFill>
                <a:latin typeface="Verdana" charset="0"/>
                <a:ea typeface="MS PGothic" pitchFamily="34" charset="-128"/>
                <a:cs typeface="MS PGothic" pitchFamily="34" charset="-128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006973"/>
                </a:solidFill>
                <a:latin typeface="Verdana" charset="0"/>
                <a:ea typeface="MS PGothic" pitchFamily="34" charset="-128"/>
                <a:cs typeface="MS PGothic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00605F"/>
                </a:solidFill>
                <a:latin typeface="Verdana" charset="0"/>
                <a:ea typeface="ＭＳ Ｐゴシック" charset="-128"/>
                <a:cs typeface="ＭＳ Ｐゴシック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00605F"/>
                </a:solidFill>
                <a:latin typeface="Verdana" charset="0"/>
                <a:ea typeface="ＭＳ Ｐゴシック" charset="-128"/>
                <a:cs typeface="ＭＳ Ｐゴシック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00605F"/>
                </a:solidFill>
                <a:latin typeface="Verdana" charset="0"/>
                <a:ea typeface="ＭＳ Ｐゴシック" charset="-128"/>
                <a:cs typeface="ＭＳ Ｐゴシック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00605F"/>
                </a:solidFill>
                <a:latin typeface="Verdana" charset="0"/>
                <a:ea typeface="ＭＳ Ｐゴシック" charset="-128"/>
                <a:cs typeface="ＭＳ Ｐゴシック" charset="-128"/>
              </a:defRPr>
            </a:lvl9pPr>
          </a:lstStyle>
          <a:p>
            <a:r>
              <a:rPr lang="en-US" dirty="0"/>
              <a:t>In its first year, WSU piloted a mechanism to deploy investment resources </a:t>
            </a:r>
          </a:p>
        </p:txBody>
      </p:sp>
      <p:sp>
        <p:nvSpPr>
          <p:cNvPr id="3" name="Rectangle 2"/>
          <p:cNvSpPr/>
          <p:nvPr/>
        </p:nvSpPr>
        <p:spPr>
          <a:xfrm>
            <a:off x="9154886" y="7075186"/>
            <a:ext cx="81534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t">
              <a:buClr>
                <a:srgbClr val="1969C8"/>
              </a:buClr>
              <a:defRPr/>
            </a:pPr>
            <a:endParaRPr lang="en-US" sz="1400" dirty="0">
              <a:solidFill>
                <a:srgbClr val="1969C8"/>
              </a:solidFill>
            </a:endParaRPr>
          </a:p>
        </p:txBody>
      </p:sp>
      <p:graphicFrame>
        <p:nvGraphicFramePr>
          <p:cNvPr id="31" name="Table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0143538"/>
              </p:ext>
            </p:extLst>
          </p:nvPr>
        </p:nvGraphicFramePr>
        <p:xfrm>
          <a:off x="431246" y="2209800"/>
          <a:ext cx="4667704" cy="3753583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330552">
                  <a:extLst>
                    <a:ext uri="{9D8B030D-6E8A-4147-A177-3AD203B41FA5}">
                      <a16:colId xmlns:a16="http://schemas.microsoft.com/office/drawing/2014/main" val="2942403205"/>
                    </a:ext>
                  </a:extLst>
                </a:gridCol>
                <a:gridCol w="3337152">
                  <a:extLst>
                    <a:ext uri="{9D8B030D-6E8A-4147-A177-3AD203B41FA5}">
                      <a16:colId xmlns:a16="http://schemas.microsoft.com/office/drawing/2014/main" val="646497419"/>
                    </a:ext>
                  </a:extLst>
                </a:gridCol>
              </a:tblGrid>
              <a:tr h="3150137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accent1"/>
                          </a:solidFill>
                        </a:rPr>
                        <a:t>Impact Investing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68275" marR="0" lvl="0" indent="-1682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Allocated $2.6m to provide loan capital for business or</a:t>
                      </a:r>
                      <a:r>
                        <a:rPr lang="en-US" sz="1400" b="0" baseline="0" dirty="0">
                          <a:solidFill>
                            <a:schemeClr val="tx1"/>
                          </a:solidFill>
                        </a:rPr>
                        <a:t> community </a:t>
                      </a:r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initiatives on the West Side (Rush, Lurie</a:t>
                      </a:r>
                      <a:r>
                        <a:rPr lang="en-US" sz="1400" b="0" baseline="0" dirty="0">
                          <a:solidFill>
                            <a:schemeClr val="tx1"/>
                          </a:solidFill>
                        </a:rPr>
                        <a:t>, IMD)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  <a:p>
                      <a:pPr marL="168275" marR="0" lvl="0" indent="-1682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Tested new model of community-driven investing, resulting in initial $1.7M allocated to affordable housing and community organization capital improvement projects</a:t>
                      </a:r>
                    </a:p>
                    <a:p>
                      <a:pPr marL="168275" marR="0" lvl="0" indent="-1682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JPMC Service Corps completed </a:t>
                      </a:r>
                      <a:r>
                        <a:rPr kumimoji="0" lang="en-US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 bono</a:t>
                      </a: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study on future fund models</a:t>
                      </a:r>
                    </a:p>
                    <a:p>
                      <a:pPr marL="168275" marR="0" lvl="0" indent="-1682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68275" marR="0" lvl="0" indent="-1682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2816178"/>
                  </a:ext>
                </a:extLst>
              </a:tr>
              <a:tr h="583663">
                <a:tc gridSpan="2"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168275" marR="0" lvl="0" indent="-1682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628770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239000" y="6400800"/>
            <a:ext cx="1905000" cy="457200"/>
          </a:xfrm>
        </p:spPr>
        <p:txBody>
          <a:bodyPr/>
          <a:lstStyle/>
          <a:p>
            <a:pPr>
              <a:defRPr/>
            </a:pPr>
            <a:fld id="{00DEBD23-1D2E-41B8-9151-3B1BA29C8618}" type="slidenum">
              <a:rPr lang="en-US" altLang="en-US" smtClean="0"/>
              <a:pPr>
                <a:defRPr/>
              </a:pPr>
              <a:t>13</a:t>
            </a:fld>
            <a:endParaRPr lang="en-US" altLang="en-US" sz="1400" dirty="0">
              <a:latin typeface="Arial" pitchFamily="34" charset="0"/>
            </a:endParaRPr>
          </a:p>
        </p:txBody>
      </p:sp>
      <p:sp>
        <p:nvSpPr>
          <p:cNvPr id="15" name="Down Arrow 14"/>
          <p:cNvSpPr/>
          <p:nvPr/>
        </p:nvSpPr>
        <p:spPr bwMode="auto">
          <a:xfrm rot="16200000">
            <a:off x="6580750" y="175088"/>
            <a:ext cx="929054" cy="3283050"/>
          </a:xfrm>
          <a:prstGeom prst="downArrow">
            <a:avLst/>
          </a:prstGeom>
          <a:solidFill>
            <a:srgbClr val="008AB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6" name="Rectangle 15"/>
          <p:cNvSpPr/>
          <p:nvPr/>
        </p:nvSpPr>
        <p:spPr bwMode="auto">
          <a:xfrm rot="16200000">
            <a:off x="2687613" y="-658739"/>
            <a:ext cx="465844" cy="4966434"/>
          </a:xfrm>
          <a:prstGeom prst="rect">
            <a:avLst/>
          </a:prstGeom>
          <a:solidFill>
            <a:srgbClr val="B7EE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2293944" y="1600200"/>
            <a:ext cx="1287456" cy="3810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effectLst/>
                <a:latin typeface="Arial" charset="0"/>
                <a:ea typeface="ＭＳ Ｐゴシック" charset="-128"/>
                <a:cs typeface="ＭＳ Ｐゴシック" charset="-128"/>
              </a:rPr>
              <a:t>2018</a:t>
            </a:r>
          </a:p>
        </p:txBody>
      </p:sp>
      <p:sp>
        <p:nvSpPr>
          <p:cNvPr id="18" name="Rectangle 17"/>
          <p:cNvSpPr/>
          <p:nvPr/>
        </p:nvSpPr>
        <p:spPr bwMode="auto">
          <a:xfrm>
            <a:off x="6410353" y="1626113"/>
            <a:ext cx="1362047" cy="3810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ＭＳ Ｐゴシック" charset="-128"/>
                <a:cs typeface="ＭＳ Ｐゴシック" charset="-128"/>
              </a:rPr>
              <a:t>2019</a:t>
            </a:r>
          </a:p>
        </p:txBody>
      </p:sp>
      <p:graphicFrame>
        <p:nvGraphicFramePr>
          <p:cNvPr id="19" name="Table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1651577"/>
              </p:ext>
            </p:extLst>
          </p:nvPr>
        </p:nvGraphicFramePr>
        <p:xfrm>
          <a:off x="5403752" y="2224104"/>
          <a:ext cx="2978248" cy="22860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978248">
                  <a:extLst>
                    <a:ext uri="{9D8B030D-6E8A-4147-A177-3AD203B41FA5}">
                      <a16:colId xmlns:a16="http://schemas.microsoft.com/office/drawing/2014/main" val="2942403205"/>
                    </a:ext>
                  </a:extLst>
                </a:gridCol>
              </a:tblGrid>
              <a:tr h="693420">
                <a:tc>
                  <a:txBody>
                    <a:bodyPr/>
                    <a:lstStyle/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600" b="1" i="0" kern="1200" dirty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Triple direct impact investments from $2.5M to $7.5M* (total of $10M since WSU</a:t>
                      </a:r>
                      <a:r>
                        <a:rPr lang="en-US" sz="1600" b="1" i="0" kern="1200" baseline="0" dirty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’s launch</a:t>
                      </a:r>
                      <a:r>
                        <a:rPr lang="en-US" sz="1600" b="1" i="0" kern="1200" dirty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in community- supported West Side projects leveraging new non-WSU investors</a:t>
                      </a:r>
                      <a:endParaRPr lang="en-US" sz="1600" b="1" dirty="0">
                        <a:solidFill>
                          <a:schemeClr val="accent1"/>
                        </a:solidFill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1600" b="1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6287708"/>
                  </a:ext>
                </a:extLst>
              </a:tr>
            </a:tbl>
          </a:graphicData>
        </a:graphic>
      </p:graphicFrame>
      <p:sp>
        <p:nvSpPr>
          <p:cNvPr id="20" name="Rectangle 19"/>
          <p:cNvSpPr/>
          <p:nvPr/>
        </p:nvSpPr>
        <p:spPr bwMode="auto">
          <a:xfrm>
            <a:off x="437316" y="228600"/>
            <a:ext cx="1162884" cy="844027"/>
          </a:xfrm>
          <a:prstGeom prst="rect">
            <a:avLst/>
          </a:prstGeom>
          <a:solidFill>
            <a:srgbClr val="008AB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1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100" b="1" dirty="0">
              <a:solidFill>
                <a:schemeClr val="bg1"/>
              </a:solidFill>
              <a:latin typeface="Arial" charset="0"/>
              <a:ea typeface="ＭＳ Ｐゴシック" charset="-128"/>
              <a:cs typeface="ＭＳ Ｐゴシック" charset="-128"/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ＭＳ Ｐゴシック" charset="-128"/>
                <a:cs typeface="ＭＳ Ｐゴシック" charset="-128"/>
              </a:rPr>
              <a:t>Neighborhood</a:t>
            </a:r>
            <a:r>
              <a:rPr kumimoji="0" lang="en-US" sz="1100" b="1" i="0" u="none" strike="noStrike" cap="none" normalizeH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ＭＳ Ｐゴシック" charset="-128"/>
                <a:cs typeface="ＭＳ Ｐゴシック" charset="-128"/>
              </a:rPr>
              <a:t> &amp; Physical Environment</a:t>
            </a:r>
            <a:endParaRPr kumimoji="0" lang="en-US" sz="11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9" name="Rectangle 12"/>
          <p:cNvSpPr/>
          <p:nvPr/>
        </p:nvSpPr>
        <p:spPr bwMode="auto">
          <a:xfrm>
            <a:off x="789187" y="228600"/>
            <a:ext cx="430013" cy="286423"/>
          </a:xfrm>
          <a:custGeom>
            <a:avLst/>
            <a:gdLst/>
            <a:ahLst/>
            <a:cxnLst/>
            <a:rect l="l" t="t" r="r" b="b"/>
            <a:pathLst>
              <a:path w="915549" h="740572">
                <a:moveTo>
                  <a:pt x="557286" y="428626"/>
                </a:moveTo>
                <a:cubicBezTo>
                  <a:pt x="545726" y="428626"/>
                  <a:pt x="536354" y="437998"/>
                  <a:pt x="536354" y="449558"/>
                </a:cubicBezTo>
                <a:lnTo>
                  <a:pt x="536354" y="614865"/>
                </a:lnTo>
                <a:cubicBezTo>
                  <a:pt x="536354" y="626425"/>
                  <a:pt x="545726" y="635797"/>
                  <a:pt x="557286" y="635797"/>
                </a:cubicBezTo>
                <a:lnTo>
                  <a:pt x="698779" y="635797"/>
                </a:lnTo>
                <a:cubicBezTo>
                  <a:pt x="710339" y="635797"/>
                  <a:pt x="719711" y="626425"/>
                  <a:pt x="719711" y="614865"/>
                </a:cubicBezTo>
                <a:lnTo>
                  <a:pt x="719711" y="449558"/>
                </a:lnTo>
                <a:cubicBezTo>
                  <a:pt x="719711" y="437998"/>
                  <a:pt x="710339" y="428626"/>
                  <a:pt x="698779" y="428626"/>
                </a:cubicBezTo>
                <a:close/>
                <a:moveTo>
                  <a:pt x="462538" y="116681"/>
                </a:moveTo>
                <a:lnTo>
                  <a:pt x="838775" y="354425"/>
                </a:lnTo>
                <a:lnTo>
                  <a:pt x="838125" y="354425"/>
                </a:lnTo>
                <a:lnTo>
                  <a:pt x="838775" y="354809"/>
                </a:lnTo>
                <a:lnTo>
                  <a:pt x="838447" y="364334"/>
                </a:lnTo>
                <a:lnTo>
                  <a:pt x="838775" y="364334"/>
                </a:lnTo>
                <a:lnTo>
                  <a:pt x="838775" y="740572"/>
                </a:lnTo>
                <a:lnTo>
                  <a:pt x="407768" y="740572"/>
                </a:lnTo>
                <a:lnTo>
                  <a:pt x="407768" y="444105"/>
                </a:lnTo>
                <a:cubicBezTo>
                  <a:pt x="407768" y="435556"/>
                  <a:pt x="400838" y="428626"/>
                  <a:pt x="392289" y="428626"/>
                </a:cubicBezTo>
                <a:lnTo>
                  <a:pt x="258941" y="428626"/>
                </a:lnTo>
                <a:cubicBezTo>
                  <a:pt x="250392" y="428626"/>
                  <a:pt x="243462" y="435556"/>
                  <a:pt x="243462" y="444105"/>
                </a:cubicBezTo>
                <a:lnTo>
                  <a:pt x="243462" y="740572"/>
                </a:lnTo>
                <a:lnTo>
                  <a:pt x="86300" y="740572"/>
                </a:lnTo>
                <a:lnTo>
                  <a:pt x="86300" y="445297"/>
                </a:lnTo>
                <a:lnTo>
                  <a:pt x="86300" y="364334"/>
                </a:lnTo>
                <a:lnTo>
                  <a:pt x="86300" y="354425"/>
                </a:lnTo>
                <a:lnTo>
                  <a:pt x="86300" y="352428"/>
                </a:lnTo>
                <a:lnTo>
                  <a:pt x="89461" y="352428"/>
                </a:lnTo>
                <a:close/>
                <a:moveTo>
                  <a:pt x="457774" y="0"/>
                </a:moveTo>
                <a:lnTo>
                  <a:pt x="639944" y="114397"/>
                </a:lnTo>
                <a:lnTo>
                  <a:pt x="639944" y="37335"/>
                </a:lnTo>
                <a:cubicBezTo>
                  <a:pt x="639944" y="31180"/>
                  <a:pt x="644933" y="26191"/>
                  <a:pt x="651088" y="26191"/>
                </a:cubicBezTo>
                <a:lnTo>
                  <a:pt x="738528" y="26191"/>
                </a:lnTo>
                <a:cubicBezTo>
                  <a:pt x="744683" y="26191"/>
                  <a:pt x="749672" y="31180"/>
                  <a:pt x="749672" y="37335"/>
                </a:cubicBezTo>
                <a:lnTo>
                  <a:pt x="749672" y="183303"/>
                </a:lnTo>
                <a:lnTo>
                  <a:pt x="915549" y="287468"/>
                </a:lnTo>
                <a:lnTo>
                  <a:pt x="877483" y="337518"/>
                </a:lnTo>
                <a:lnTo>
                  <a:pt x="461348" y="76199"/>
                </a:lnTo>
                <a:lnTo>
                  <a:pt x="40377" y="340555"/>
                </a:lnTo>
                <a:lnTo>
                  <a:pt x="0" y="287467"/>
                </a:ln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MS PGothic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54003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2554" name="think-cell Slide" r:id="rId5" imgW="530" imgH="531" progId="TCLayout.ActiveDocument.1">
                  <p:embed/>
                </p:oleObj>
              </mc:Choice>
              <mc:Fallback>
                <p:oleObj name="think-cell Slide" r:id="rId5" imgW="530" imgH="531" progId="TCLayout.ActiveDocument.1">
                  <p:embed/>
                  <p:pic>
                    <p:nvPicPr>
                      <p:cNvPr id="10" name="Object 9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/>
          <p:cNvSpPr/>
          <p:nvPr/>
        </p:nvSpPr>
        <p:spPr>
          <a:xfrm>
            <a:off x="677180" y="4827912"/>
            <a:ext cx="8231772" cy="303139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rtlCol="0" anchor="t"/>
          <a:lstStyle/>
          <a:p>
            <a:pPr marL="285750" marR="0" lvl="0" indent="-285750" algn="l" defTabSz="914400" rtl="0" eaLnBrk="1" fontAlgn="t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1969C8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lang="en-US" sz="1300" b="0" dirty="0">
              <a:solidFill>
                <a:srgbClr val="000000"/>
              </a:solidFill>
              <a:latin typeface="Arial"/>
            </a:endParaRPr>
          </a:p>
          <a:p>
            <a:pPr marR="0" lvl="0" algn="l" defTabSz="914400" rtl="0" eaLnBrk="1" fontAlgn="t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1969C8"/>
              </a:buClr>
              <a:buSzTx/>
              <a:tabLst/>
              <a:defRPr/>
            </a:pPr>
            <a:endParaRPr lang="en-US" sz="1400" b="0" dirty="0">
              <a:solidFill>
                <a:srgbClr val="000000"/>
              </a:solidFill>
              <a:latin typeface="Arial"/>
            </a:endParaRPr>
          </a:p>
          <a:p>
            <a:pPr marR="0" lvl="0" algn="l" defTabSz="914400" rtl="0" eaLnBrk="1" fontAlgn="t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1969C8"/>
              </a:buClr>
              <a:buSzTx/>
              <a:tabLst/>
              <a:defRPr/>
            </a:pPr>
            <a:endParaRPr lang="en-US" sz="1400" dirty="0">
              <a:solidFill>
                <a:srgbClr val="000000"/>
              </a:solidFill>
              <a:latin typeface="Arial"/>
            </a:endParaRPr>
          </a:p>
          <a:p>
            <a:pPr marR="0" lvl="0" algn="l" defTabSz="914400" rtl="0" eaLnBrk="1" fontAlgn="t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1969C8"/>
              </a:buClr>
              <a:buSzTx/>
              <a:tabLst/>
              <a:defRPr/>
            </a:pPr>
            <a:endParaRPr lang="en-US" sz="1400" b="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1676400" y="228600"/>
            <a:ext cx="7060052" cy="772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fontAlgn="base">
              <a:spcBef>
                <a:spcPct val="0"/>
              </a:spcBef>
              <a:spcAft>
                <a:spcPct val="0"/>
              </a:spcAft>
              <a:defRPr sz="2400" b="0">
                <a:solidFill>
                  <a:schemeClr val="accent1"/>
                </a:solidFill>
                <a:latin typeface="+mj-lt"/>
                <a:ea typeface="MS PGothic" pitchFamily="34" charset="-128"/>
                <a:cs typeface="MS PGothic" pitchFamily="34" charset="-128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006973"/>
                </a:solidFill>
                <a:latin typeface="Verdana" charset="0"/>
                <a:ea typeface="MS PGothic" pitchFamily="34" charset="-128"/>
                <a:cs typeface="MS PGothic" pitchFamily="34" charset="-128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006973"/>
                </a:solidFill>
                <a:latin typeface="Verdana" charset="0"/>
                <a:ea typeface="MS PGothic" pitchFamily="34" charset="-128"/>
                <a:cs typeface="MS PGothic" pitchFamily="34" charset="-128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006973"/>
                </a:solidFill>
                <a:latin typeface="Verdana" charset="0"/>
                <a:ea typeface="MS PGothic" pitchFamily="34" charset="-128"/>
                <a:cs typeface="MS PGothic" pitchFamily="34" charset="-128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006973"/>
                </a:solidFill>
                <a:latin typeface="Verdana" charset="0"/>
                <a:ea typeface="MS PGothic" pitchFamily="34" charset="-128"/>
                <a:cs typeface="MS PGothic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00605F"/>
                </a:solidFill>
                <a:latin typeface="Verdana" charset="0"/>
                <a:ea typeface="ＭＳ Ｐゴシック" charset="-128"/>
                <a:cs typeface="ＭＳ Ｐゴシック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00605F"/>
                </a:solidFill>
                <a:latin typeface="Verdana" charset="0"/>
                <a:ea typeface="ＭＳ Ｐゴシック" charset="-128"/>
                <a:cs typeface="ＭＳ Ｐゴシック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00605F"/>
                </a:solidFill>
                <a:latin typeface="Verdana" charset="0"/>
                <a:ea typeface="ＭＳ Ｐゴシック" charset="-128"/>
                <a:cs typeface="ＭＳ Ｐゴシック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00605F"/>
                </a:solidFill>
                <a:latin typeface="Verdana" charset="0"/>
                <a:ea typeface="ＭＳ Ｐゴシック" charset="-128"/>
                <a:cs typeface="ＭＳ Ｐゴシック" charset="-128"/>
              </a:defRPr>
            </a:lvl9pPr>
          </a:lstStyle>
          <a:p>
            <a:r>
              <a:rPr lang="en-US" dirty="0"/>
              <a:t>In 2019 WSU is starting implementation of initiatives to increase access to healthy food </a:t>
            </a:r>
          </a:p>
        </p:txBody>
      </p:sp>
      <p:sp>
        <p:nvSpPr>
          <p:cNvPr id="3" name="Rectangle 2"/>
          <p:cNvSpPr/>
          <p:nvPr/>
        </p:nvSpPr>
        <p:spPr>
          <a:xfrm>
            <a:off x="9154886" y="7075186"/>
            <a:ext cx="81534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t">
              <a:buClr>
                <a:srgbClr val="1969C8"/>
              </a:buClr>
              <a:defRPr/>
            </a:pPr>
            <a:endParaRPr lang="en-US" sz="1400" dirty="0">
              <a:solidFill>
                <a:srgbClr val="1969C8"/>
              </a:solidFill>
            </a:endParaRPr>
          </a:p>
        </p:txBody>
      </p:sp>
      <p:graphicFrame>
        <p:nvGraphicFramePr>
          <p:cNvPr id="31" name="Table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9897645"/>
              </p:ext>
            </p:extLst>
          </p:nvPr>
        </p:nvGraphicFramePr>
        <p:xfrm>
          <a:off x="431246" y="2209800"/>
          <a:ext cx="4826552" cy="37338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242866">
                  <a:extLst>
                    <a:ext uri="{9D8B030D-6E8A-4147-A177-3AD203B41FA5}">
                      <a16:colId xmlns:a16="http://schemas.microsoft.com/office/drawing/2014/main" val="2942403205"/>
                    </a:ext>
                  </a:extLst>
                </a:gridCol>
                <a:gridCol w="3583686">
                  <a:extLst>
                    <a:ext uri="{9D8B030D-6E8A-4147-A177-3AD203B41FA5}">
                      <a16:colId xmlns:a16="http://schemas.microsoft.com/office/drawing/2014/main" val="646497419"/>
                    </a:ext>
                  </a:extLst>
                </a:gridCol>
              </a:tblGrid>
              <a:tr h="3150137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accent1"/>
                          </a:solidFill>
                        </a:rPr>
                        <a:t>Healthy Food Access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68275" marR="0" lvl="0" indent="-1682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Conducted analysis of food insecurity drivers and identified high-priority initiatives </a:t>
                      </a:r>
                    </a:p>
                    <a:p>
                      <a:pPr marL="168275" marR="0" lvl="0" indent="-1682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Established working group, and began planning and execution of implementation</a:t>
                      </a:r>
                    </a:p>
                    <a:p>
                      <a:pPr marL="168275" marR="0" lvl="0" indent="-1682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2816178"/>
                  </a:ext>
                </a:extLst>
              </a:tr>
              <a:tr h="583663">
                <a:tc gridSpan="2"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168275" marR="0" lvl="0" indent="-1682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628770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239000" y="6400800"/>
            <a:ext cx="1905000" cy="457200"/>
          </a:xfrm>
        </p:spPr>
        <p:txBody>
          <a:bodyPr/>
          <a:lstStyle/>
          <a:p>
            <a:pPr>
              <a:defRPr/>
            </a:pPr>
            <a:fld id="{00DEBD23-1D2E-41B8-9151-3B1BA29C8618}" type="slidenum">
              <a:rPr lang="en-US" altLang="en-US" smtClean="0"/>
              <a:pPr>
                <a:defRPr/>
              </a:pPr>
              <a:t>14</a:t>
            </a:fld>
            <a:endParaRPr lang="en-US" altLang="en-US" sz="1400" dirty="0">
              <a:latin typeface="Arial" pitchFamily="34" charset="0"/>
            </a:endParaRPr>
          </a:p>
        </p:txBody>
      </p:sp>
      <p:sp>
        <p:nvSpPr>
          <p:cNvPr id="15" name="Down Arrow 14"/>
          <p:cNvSpPr/>
          <p:nvPr/>
        </p:nvSpPr>
        <p:spPr bwMode="auto">
          <a:xfrm rot="16200000">
            <a:off x="6545874" y="140212"/>
            <a:ext cx="929054" cy="3352802"/>
          </a:xfrm>
          <a:prstGeom prst="downArrow">
            <a:avLst/>
          </a:prstGeom>
          <a:solidFill>
            <a:srgbClr val="008AB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6" name="Rectangle 15"/>
          <p:cNvSpPr/>
          <p:nvPr/>
        </p:nvSpPr>
        <p:spPr bwMode="auto">
          <a:xfrm rot="16200000">
            <a:off x="2652737" y="-623863"/>
            <a:ext cx="465844" cy="4896682"/>
          </a:xfrm>
          <a:prstGeom prst="rect">
            <a:avLst/>
          </a:prstGeom>
          <a:solidFill>
            <a:srgbClr val="B7EE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2293944" y="1600200"/>
            <a:ext cx="1287456" cy="3810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effectLst/>
                <a:latin typeface="Arial" charset="0"/>
                <a:ea typeface="ＭＳ Ｐゴシック" charset="-128"/>
                <a:cs typeface="ＭＳ Ｐゴシック" charset="-128"/>
              </a:rPr>
              <a:t>2018</a:t>
            </a:r>
          </a:p>
        </p:txBody>
      </p:sp>
      <p:sp>
        <p:nvSpPr>
          <p:cNvPr id="18" name="Rectangle 17"/>
          <p:cNvSpPr/>
          <p:nvPr/>
        </p:nvSpPr>
        <p:spPr bwMode="auto">
          <a:xfrm>
            <a:off x="6410353" y="1626113"/>
            <a:ext cx="1362047" cy="3810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ＭＳ Ｐゴシック" charset="-128"/>
                <a:cs typeface="ＭＳ Ｐゴシック" charset="-128"/>
              </a:rPr>
              <a:t>2019</a:t>
            </a:r>
          </a:p>
        </p:txBody>
      </p:sp>
      <p:graphicFrame>
        <p:nvGraphicFramePr>
          <p:cNvPr id="19" name="Table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3111770"/>
              </p:ext>
            </p:extLst>
          </p:nvPr>
        </p:nvGraphicFramePr>
        <p:xfrm>
          <a:off x="5410200" y="2224104"/>
          <a:ext cx="2895600" cy="35052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895600">
                  <a:extLst>
                    <a:ext uri="{9D8B030D-6E8A-4147-A177-3AD203B41FA5}">
                      <a16:colId xmlns:a16="http://schemas.microsoft.com/office/drawing/2014/main" val="2942403205"/>
                    </a:ext>
                  </a:extLst>
                </a:gridCol>
              </a:tblGrid>
              <a:tr h="693420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en-US" sz="1600" b="1" dirty="0">
                          <a:solidFill>
                            <a:schemeClr val="accent1"/>
                          </a:solidFill>
                        </a:rPr>
                        <a:t>Launch Adopt-A-Pantry program to strengthen</a:t>
                      </a:r>
                      <a:r>
                        <a:rPr lang="en-US" sz="1600" b="1" baseline="0" dirty="0">
                          <a:solidFill>
                            <a:schemeClr val="accent1"/>
                          </a:solidFill>
                        </a:rPr>
                        <a:t> emergency food network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endParaRPr lang="en-US" sz="1600" b="1" baseline="0" dirty="0">
                        <a:solidFill>
                          <a:schemeClr val="accent1"/>
                        </a:solidFill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en-US" sz="1600" b="1" baseline="0" dirty="0">
                          <a:solidFill>
                            <a:schemeClr val="accent1"/>
                          </a:solidFill>
                        </a:rPr>
                        <a:t>Launch nutrition education program in 6 West Side CPS schools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endParaRPr lang="en-US" sz="1600" b="1" dirty="0">
                        <a:solidFill>
                          <a:schemeClr val="accent1"/>
                        </a:solidFill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en-US" sz="1600" b="1" dirty="0">
                          <a:solidFill>
                            <a:schemeClr val="accent1"/>
                          </a:solidFill>
                        </a:rPr>
                        <a:t>Launch</a:t>
                      </a:r>
                      <a:r>
                        <a:rPr lang="en-US" sz="1600" b="1" baseline="0" dirty="0">
                          <a:solidFill>
                            <a:schemeClr val="accent1"/>
                          </a:solidFill>
                        </a:rPr>
                        <a:t> Fruits and Vegetables Voucher program for 1,000 West Side residents</a:t>
                      </a:r>
                      <a:endParaRPr lang="en-US" sz="1600" b="1" dirty="0">
                        <a:solidFill>
                          <a:schemeClr val="accent1"/>
                        </a:solidFill>
                      </a:endParaRPr>
                    </a:p>
                    <a:p>
                      <a:endParaRPr lang="en-US" sz="1600" b="1" dirty="0">
                        <a:solidFill>
                          <a:schemeClr val="accent1"/>
                        </a:solidFill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1600" b="1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6287708"/>
                  </a:ext>
                </a:extLst>
              </a:tr>
            </a:tbl>
          </a:graphicData>
        </a:graphic>
      </p:graphicFrame>
      <p:sp>
        <p:nvSpPr>
          <p:cNvPr id="20" name="Rectangle 19"/>
          <p:cNvSpPr/>
          <p:nvPr/>
        </p:nvSpPr>
        <p:spPr bwMode="auto">
          <a:xfrm>
            <a:off x="437316" y="228600"/>
            <a:ext cx="1162884" cy="844027"/>
          </a:xfrm>
          <a:prstGeom prst="rect">
            <a:avLst/>
          </a:prstGeom>
          <a:solidFill>
            <a:srgbClr val="008AB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1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100" b="1" dirty="0">
              <a:solidFill>
                <a:schemeClr val="bg1"/>
              </a:solidFill>
              <a:latin typeface="Arial" charset="0"/>
              <a:ea typeface="ＭＳ Ｐゴシック" charset="-128"/>
              <a:cs typeface="ＭＳ Ｐゴシック" charset="-128"/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ＭＳ Ｐゴシック" charset="-128"/>
                <a:cs typeface="ＭＳ Ｐゴシック" charset="-128"/>
              </a:rPr>
              <a:t>Neighborhood</a:t>
            </a:r>
            <a:r>
              <a:rPr kumimoji="0" lang="en-US" sz="1100" b="1" i="0" u="none" strike="noStrike" cap="none" normalizeH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ＭＳ Ｐゴシック" charset="-128"/>
                <a:cs typeface="ＭＳ Ｐゴシック" charset="-128"/>
              </a:rPr>
              <a:t> &amp; Physical Environment</a:t>
            </a:r>
            <a:endParaRPr kumimoji="0" lang="en-US" sz="11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9" name="Rectangle 12"/>
          <p:cNvSpPr/>
          <p:nvPr/>
        </p:nvSpPr>
        <p:spPr bwMode="auto">
          <a:xfrm>
            <a:off x="789187" y="228600"/>
            <a:ext cx="430013" cy="286423"/>
          </a:xfrm>
          <a:custGeom>
            <a:avLst/>
            <a:gdLst/>
            <a:ahLst/>
            <a:cxnLst/>
            <a:rect l="l" t="t" r="r" b="b"/>
            <a:pathLst>
              <a:path w="915549" h="740572">
                <a:moveTo>
                  <a:pt x="557286" y="428626"/>
                </a:moveTo>
                <a:cubicBezTo>
                  <a:pt x="545726" y="428626"/>
                  <a:pt x="536354" y="437998"/>
                  <a:pt x="536354" y="449558"/>
                </a:cubicBezTo>
                <a:lnTo>
                  <a:pt x="536354" y="614865"/>
                </a:lnTo>
                <a:cubicBezTo>
                  <a:pt x="536354" y="626425"/>
                  <a:pt x="545726" y="635797"/>
                  <a:pt x="557286" y="635797"/>
                </a:cubicBezTo>
                <a:lnTo>
                  <a:pt x="698779" y="635797"/>
                </a:lnTo>
                <a:cubicBezTo>
                  <a:pt x="710339" y="635797"/>
                  <a:pt x="719711" y="626425"/>
                  <a:pt x="719711" y="614865"/>
                </a:cubicBezTo>
                <a:lnTo>
                  <a:pt x="719711" y="449558"/>
                </a:lnTo>
                <a:cubicBezTo>
                  <a:pt x="719711" y="437998"/>
                  <a:pt x="710339" y="428626"/>
                  <a:pt x="698779" y="428626"/>
                </a:cubicBezTo>
                <a:close/>
                <a:moveTo>
                  <a:pt x="462538" y="116681"/>
                </a:moveTo>
                <a:lnTo>
                  <a:pt x="838775" y="354425"/>
                </a:lnTo>
                <a:lnTo>
                  <a:pt x="838125" y="354425"/>
                </a:lnTo>
                <a:lnTo>
                  <a:pt x="838775" y="354809"/>
                </a:lnTo>
                <a:lnTo>
                  <a:pt x="838447" y="364334"/>
                </a:lnTo>
                <a:lnTo>
                  <a:pt x="838775" y="364334"/>
                </a:lnTo>
                <a:lnTo>
                  <a:pt x="838775" y="740572"/>
                </a:lnTo>
                <a:lnTo>
                  <a:pt x="407768" y="740572"/>
                </a:lnTo>
                <a:lnTo>
                  <a:pt x="407768" y="444105"/>
                </a:lnTo>
                <a:cubicBezTo>
                  <a:pt x="407768" y="435556"/>
                  <a:pt x="400838" y="428626"/>
                  <a:pt x="392289" y="428626"/>
                </a:cubicBezTo>
                <a:lnTo>
                  <a:pt x="258941" y="428626"/>
                </a:lnTo>
                <a:cubicBezTo>
                  <a:pt x="250392" y="428626"/>
                  <a:pt x="243462" y="435556"/>
                  <a:pt x="243462" y="444105"/>
                </a:cubicBezTo>
                <a:lnTo>
                  <a:pt x="243462" y="740572"/>
                </a:lnTo>
                <a:lnTo>
                  <a:pt x="86300" y="740572"/>
                </a:lnTo>
                <a:lnTo>
                  <a:pt x="86300" y="445297"/>
                </a:lnTo>
                <a:lnTo>
                  <a:pt x="86300" y="364334"/>
                </a:lnTo>
                <a:lnTo>
                  <a:pt x="86300" y="354425"/>
                </a:lnTo>
                <a:lnTo>
                  <a:pt x="86300" y="352428"/>
                </a:lnTo>
                <a:lnTo>
                  <a:pt x="89461" y="352428"/>
                </a:lnTo>
                <a:close/>
                <a:moveTo>
                  <a:pt x="457774" y="0"/>
                </a:moveTo>
                <a:lnTo>
                  <a:pt x="639944" y="114397"/>
                </a:lnTo>
                <a:lnTo>
                  <a:pt x="639944" y="37335"/>
                </a:lnTo>
                <a:cubicBezTo>
                  <a:pt x="639944" y="31180"/>
                  <a:pt x="644933" y="26191"/>
                  <a:pt x="651088" y="26191"/>
                </a:cubicBezTo>
                <a:lnTo>
                  <a:pt x="738528" y="26191"/>
                </a:lnTo>
                <a:cubicBezTo>
                  <a:pt x="744683" y="26191"/>
                  <a:pt x="749672" y="31180"/>
                  <a:pt x="749672" y="37335"/>
                </a:cubicBezTo>
                <a:lnTo>
                  <a:pt x="749672" y="183303"/>
                </a:lnTo>
                <a:lnTo>
                  <a:pt x="915549" y="287468"/>
                </a:lnTo>
                <a:lnTo>
                  <a:pt x="877483" y="337518"/>
                </a:lnTo>
                <a:lnTo>
                  <a:pt x="461348" y="76199"/>
                </a:lnTo>
                <a:lnTo>
                  <a:pt x="40377" y="340555"/>
                </a:lnTo>
                <a:lnTo>
                  <a:pt x="0" y="287467"/>
                </a:ln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MS PGothic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67230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6658487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3577" name="think-cell Slide" r:id="rId4" imgW="530" imgH="531" progId="TCLayout.ActiveDocument.1">
                  <p:embed/>
                </p:oleObj>
              </mc:Choice>
              <mc:Fallback>
                <p:oleObj name="think-cell Slide" r:id="rId4" imgW="530" imgH="53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tle 1"/>
          <p:cNvSpPr txBox="1">
            <a:spLocks/>
          </p:cNvSpPr>
          <p:nvPr/>
        </p:nvSpPr>
        <p:spPr bwMode="auto">
          <a:xfrm>
            <a:off x="1657789" y="228600"/>
            <a:ext cx="7257611" cy="401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fontAlgn="base">
              <a:spcBef>
                <a:spcPct val="0"/>
              </a:spcBef>
              <a:spcAft>
                <a:spcPct val="0"/>
              </a:spcAft>
              <a:defRPr sz="2400" b="0">
                <a:solidFill>
                  <a:schemeClr val="accent1"/>
                </a:solidFill>
                <a:latin typeface="+mj-lt"/>
                <a:ea typeface="MS PGothic" pitchFamily="34" charset="-128"/>
                <a:cs typeface="MS PGothic" pitchFamily="34" charset="-128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006973"/>
                </a:solidFill>
                <a:latin typeface="Verdana" charset="0"/>
                <a:ea typeface="MS PGothic" pitchFamily="34" charset="-128"/>
                <a:cs typeface="MS PGothic" pitchFamily="34" charset="-128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006973"/>
                </a:solidFill>
                <a:latin typeface="Verdana" charset="0"/>
                <a:ea typeface="MS PGothic" pitchFamily="34" charset="-128"/>
                <a:cs typeface="MS PGothic" pitchFamily="34" charset="-128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006973"/>
                </a:solidFill>
                <a:latin typeface="Verdana" charset="0"/>
                <a:ea typeface="MS PGothic" pitchFamily="34" charset="-128"/>
                <a:cs typeface="MS PGothic" pitchFamily="34" charset="-128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006973"/>
                </a:solidFill>
                <a:latin typeface="Verdana" charset="0"/>
                <a:ea typeface="MS PGothic" pitchFamily="34" charset="-128"/>
                <a:cs typeface="MS PGothic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00605F"/>
                </a:solidFill>
                <a:latin typeface="Verdana" charset="0"/>
                <a:ea typeface="ＭＳ Ｐゴシック" charset="-128"/>
                <a:cs typeface="ＭＳ Ｐゴシック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00605F"/>
                </a:solidFill>
                <a:latin typeface="Verdana" charset="0"/>
                <a:ea typeface="ＭＳ Ｐゴシック" charset="-128"/>
                <a:cs typeface="ＭＳ Ｐゴシック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00605F"/>
                </a:solidFill>
                <a:latin typeface="Verdana" charset="0"/>
                <a:ea typeface="ＭＳ Ｐゴシック" charset="-128"/>
                <a:cs typeface="ＭＳ Ｐゴシック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00605F"/>
                </a:solidFill>
                <a:latin typeface="Verdana" charset="0"/>
                <a:ea typeface="ＭＳ Ｐゴシック" charset="-128"/>
                <a:cs typeface="ＭＳ Ｐゴシック" charset="-128"/>
              </a:defRPr>
            </a:lvl9pPr>
          </a:lstStyle>
          <a:p>
            <a:r>
              <a:rPr lang="en-US" dirty="0"/>
              <a:t>The collaborative is expanding its focus beyond apprenticeships and internships</a:t>
            </a:r>
          </a:p>
        </p:txBody>
      </p:sp>
      <p:pic>
        <p:nvPicPr>
          <p:cNvPr id="7" name="Picture 2" descr="https://cdn4.iconfinder.com/data/icons/money/512/21-512.png"/>
          <p:cNvPicPr>
            <a:picLocks noChangeAspect="1" noChangeArrowheads="1"/>
          </p:cNvPicPr>
          <p:nvPr/>
        </p:nvPicPr>
        <p:blipFill>
          <a:blip r:embed="rId6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691" y="356580"/>
            <a:ext cx="575135" cy="531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483326" y="1110343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2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239000" y="6400800"/>
            <a:ext cx="1905000" cy="457200"/>
          </a:xfrm>
        </p:spPr>
        <p:txBody>
          <a:bodyPr/>
          <a:lstStyle/>
          <a:p>
            <a:pPr>
              <a:defRPr/>
            </a:pPr>
            <a:fld id="{00DEBD23-1D2E-41B8-9151-3B1BA29C8618}" type="slidenum">
              <a:rPr lang="en-US" altLang="en-US" smtClean="0"/>
              <a:pPr>
                <a:defRPr/>
              </a:pPr>
              <a:t>15</a:t>
            </a:fld>
            <a:endParaRPr lang="en-US" altLang="en-US" sz="1400" dirty="0">
              <a:latin typeface="Arial" pitchFamily="34" charset="0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437316" y="228600"/>
            <a:ext cx="1162884" cy="844027"/>
          </a:xfrm>
          <a:prstGeom prst="rect">
            <a:avLst/>
          </a:prstGeom>
          <a:solidFill>
            <a:srgbClr val="E0A5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1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100" b="1" dirty="0">
              <a:solidFill>
                <a:schemeClr val="bg1"/>
              </a:solidFill>
              <a:latin typeface="Arial" charset="0"/>
              <a:ea typeface="ＭＳ Ｐゴシック" charset="-128"/>
              <a:cs typeface="ＭＳ Ｐゴシック" charset="-128"/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ＭＳ Ｐゴシック" charset="-128"/>
                <a:cs typeface="ＭＳ Ｐゴシック" charset="-128"/>
              </a:rPr>
              <a:t>Education</a:t>
            </a:r>
          </a:p>
        </p:txBody>
      </p:sp>
      <p:sp>
        <p:nvSpPr>
          <p:cNvPr id="20" name="Rectangle 12"/>
          <p:cNvSpPr/>
          <p:nvPr/>
        </p:nvSpPr>
        <p:spPr bwMode="auto">
          <a:xfrm>
            <a:off x="789187" y="228600"/>
            <a:ext cx="430013" cy="286423"/>
          </a:xfrm>
          <a:custGeom>
            <a:avLst/>
            <a:gdLst/>
            <a:ahLst/>
            <a:cxnLst/>
            <a:rect l="l" t="t" r="r" b="b"/>
            <a:pathLst>
              <a:path w="915549" h="740572">
                <a:moveTo>
                  <a:pt x="557286" y="428626"/>
                </a:moveTo>
                <a:cubicBezTo>
                  <a:pt x="545726" y="428626"/>
                  <a:pt x="536354" y="437998"/>
                  <a:pt x="536354" y="449558"/>
                </a:cubicBezTo>
                <a:lnTo>
                  <a:pt x="536354" y="614865"/>
                </a:lnTo>
                <a:cubicBezTo>
                  <a:pt x="536354" y="626425"/>
                  <a:pt x="545726" y="635797"/>
                  <a:pt x="557286" y="635797"/>
                </a:cubicBezTo>
                <a:lnTo>
                  <a:pt x="698779" y="635797"/>
                </a:lnTo>
                <a:cubicBezTo>
                  <a:pt x="710339" y="635797"/>
                  <a:pt x="719711" y="626425"/>
                  <a:pt x="719711" y="614865"/>
                </a:cubicBezTo>
                <a:lnTo>
                  <a:pt x="719711" y="449558"/>
                </a:lnTo>
                <a:cubicBezTo>
                  <a:pt x="719711" y="437998"/>
                  <a:pt x="710339" y="428626"/>
                  <a:pt x="698779" y="428626"/>
                </a:cubicBezTo>
                <a:close/>
                <a:moveTo>
                  <a:pt x="462538" y="116681"/>
                </a:moveTo>
                <a:lnTo>
                  <a:pt x="838775" y="354425"/>
                </a:lnTo>
                <a:lnTo>
                  <a:pt x="838125" y="354425"/>
                </a:lnTo>
                <a:lnTo>
                  <a:pt x="838775" y="354809"/>
                </a:lnTo>
                <a:lnTo>
                  <a:pt x="838447" y="364334"/>
                </a:lnTo>
                <a:lnTo>
                  <a:pt x="838775" y="364334"/>
                </a:lnTo>
                <a:lnTo>
                  <a:pt x="838775" y="740572"/>
                </a:lnTo>
                <a:lnTo>
                  <a:pt x="407768" y="740572"/>
                </a:lnTo>
                <a:lnTo>
                  <a:pt x="407768" y="444105"/>
                </a:lnTo>
                <a:cubicBezTo>
                  <a:pt x="407768" y="435556"/>
                  <a:pt x="400838" y="428626"/>
                  <a:pt x="392289" y="428626"/>
                </a:cubicBezTo>
                <a:lnTo>
                  <a:pt x="258941" y="428626"/>
                </a:lnTo>
                <a:cubicBezTo>
                  <a:pt x="250392" y="428626"/>
                  <a:pt x="243462" y="435556"/>
                  <a:pt x="243462" y="444105"/>
                </a:cubicBezTo>
                <a:lnTo>
                  <a:pt x="243462" y="740572"/>
                </a:lnTo>
                <a:lnTo>
                  <a:pt x="86300" y="740572"/>
                </a:lnTo>
                <a:lnTo>
                  <a:pt x="86300" y="445297"/>
                </a:lnTo>
                <a:lnTo>
                  <a:pt x="86300" y="364334"/>
                </a:lnTo>
                <a:lnTo>
                  <a:pt x="86300" y="354425"/>
                </a:lnTo>
                <a:lnTo>
                  <a:pt x="86300" y="352428"/>
                </a:lnTo>
                <a:lnTo>
                  <a:pt x="89461" y="352428"/>
                </a:lnTo>
                <a:close/>
                <a:moveTo>
                  <a:pt x="457774" y="0"/>
                </a:moveTo>
                <a:lnTo>
                  <a:pt x="639944" y="114397"/>
                </a:lnTo>
                <a:lnTo>
                  <a:pt x="639944" y="37335"/>
                </a:lnTo>
                <a:cubicBezTo>
                  <a:pt x="639944" y="31180"/>
                  <a:pt x="644933" y="26191"/>
                  <a:pt x="651088" y="26191"/>
                </a:cubicBezTo>
                <a:lnTo>
                  <a:pt x="738528" y="26191"/>
                </a:lnTo>
                <a:cubicBezTo>
                  <a:pt x="744683" y="26191"/>
                  <a:pt x="749672" y="31180"/>
                  <a:pt x="749672" y="37335"/>
                </a:cubicBezTo>
                <a:lnTo>
                  <a:pt x="749672" y="183303"/>
                </a:lnTo>
                <a:lnTo>
                  <a:pt x="915549" y="287468"/>
                </a:lnTo>
                <a:lnTo>
                  <a:pt x="877483" y="337518"/>
                </a:lnTo>
                <a:lnTo>
                  <a:pt x="461348" y="76199"/>
                </a:lnTo>
                <a:lnTo>
                  <a:pt x="40377" y="340555"/>
                </a:lnTo>
                <a:lnTo>
                  <a:pt x="0" y="287467"/>
                </a:lnTo>
                <a:close/>
              </a:path>
            </a:pathLst>
          </a:custGeom>
          <a:solidFill>
            <a:srgbClr val="E0A500"/>
          </a:solidFill>
          <a:ln w="12700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MS PGothic" pitchFamily="34" charset="-128"/>
              <a:cs typeface="+mn-cs"/>
            </a:endParaRPr>
          </a:p>
        </p:txBody>
      </p:sp>
      <p:sp>
        <p:nvSpPr>
          <p:cNvPr id="14" name="Freeform 35">
            <a:extLst>
              <a:ext uri="{FF2B5EF4-FFF2-40B4-BE49-F238E27FC236}">
                <a16:creationId xmlns:a16="http://schemas.microsoft.com/office/drawing/2014/main" id="{1CB7D1D4-C580-44B6-BCD8-45FC33134B13}"/>
              </a:ext>
            </a:extLst>
          </p:cNvPr>
          <p:cNvSpPr>
            <a:spLocks noEditPoints="1"/>
          </p:cNvSpPr>
          <p:nvPr/>
        </p:nvSpPr>
        <p:spPr bwMode="auto">
          <a:xfrm>
            <a:off x="701898" y="228600"/>
            <a:ext cx="587303" cy="512019"/>
          </a:xfrm>
          <a:custGeom>
            <a:avLst/>
            <a:gdLst>
              <a:gd name="T0" fmla="*/ 32 w 236"/>
              <a:gd name="T1" fmla="*/ 97 h 139"/>
              <a:gd name="T2" fmla="*/ 36 w 236"/>
              <a:gd name="T3" fmla="*/ 93 h 139"/>
              <a:gd name="T4" fmla="*/ 33 w 236"/>
              <a:gd name="T5" fmla="*/ 89 h 139"/>
              <a:gd name="T6" fmla="*/ 33 w 236"/>
              <a:gd name="T7" fmla="*/ 44 h 139"/>
              <a:gd name="T8" fmla="*/ 118 w 236"/>
              <a:gd name="T9" fmla="*/ 68 h 139"/>
              <a:gd name="T10" fmla="*/ 236 w 236"/>
              <a:gd name="T11" fmla="*/ 33 h 139"/>
              <a:gd name="T12" fmla="*/ 118 w 236"/>
              <a:gd name="T13" fmla="*/ 0 h 139"/>
              <a:gd name="T14" fmla="*/ 0 w 236"/>
              <a:gd name="T15" fmla="*/ 35 h 139"/>
              <a:gd name="T16" fmla="*/ 29 w 236"/>
              <a:gd name="T17" fmla="*/ 43 h 139"/>
              <a:gd name="T18" fmla="*/ 29 w 236"/>
              <a:gd name="T19" fmla="*/ 89 h 139"/>
              <a:gd name="T20" fmla="*/ 27 w 236"/>
              <a:gd name="T21" fmla="*/ 93 h 139"/>
              <a:gd name="T22" fmla="*/ 30 w 236"/>
              <a:gd name="T23" fmla="*/ 97 h 139"/>
              <a:gd name="T24" fmla="*/ 23 w 236"/>
              <a:gd name="T25" fmla="*/ 131 h 139"/>
              <a:gd name="T26" fmla="*/ 25 w 236"/>
              <a:gd name="T27" fmla="*/ 137 h 139"/>
              <a:gd name="T28" fmla="*/ 36 w 236"/>
              <a:gd name="T29" fmla="*/ 139 h 139"/>
              <a:gd name="T30" fmla="*/ 38 w 236"/>
              <a:gd name="T31" fmla="*/ 134 h 139"/>
              <a:gd name="T32" fmla="*/ 32 w 236"/>
              <a:gd name="T33" fmla="*/ 97 h 139"/>
              <a:gd name="T34" fmla="*/ 118 w 236"/>
              <a:gd name="T35" fmla="*/ 8 h 139"/>
              <a:gd name="T36" fmla="*/ 207 w 236"/>
              <a:gd name="T37" fmla="*/ 33 h 139"/>
              <a:gd name="T38" fmla="*/ 118 w 236"/>
              <a:gd name="T39" fmla="*/ 60 h 139"/>
              <a:gd name="T40" fmla="*/ 29 w 236"/>
              <a:gd name="T41" fmla="*/ 34 h 139"/>
              <a:gd name="T42" fmla="*/ 118 w 236"/>
              <a:gd name="T43" fmla="*/ 8 h 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36" h="139">
                <a:moveTo>
                  <a:pt x="32" y="97"/>
                </a:moveTo>
                <a:cubicBezTo>
                  <a:pt x="34" y="97"/>
                  <a:pt x="36" y="95"/>
                  <a:pt x="36" y="93"/>
                </a:cubicBezTo>
                <a:cubicBezTo>
                  <a:pt x="36" y="91"/>
                  <a:pt x="35" y="90"/>
                  <a:pt x="33" y="89"/>
                </a:cubicBezTo>
                <a:cubicBezTo>
                  <a:pt x="33" y="44"/>
                  <a:pt x="33" y="44"/>
                  <a:pt x="33" y="44"/>
                </a:cubicBezTo>
                <a:cubicBezTo>
                  <a:pt x="118" y="68"/>
                  <a:pt x="118" y="68"/>
                  <a:pt x="118" y="68"/>
                </a:cubicBezTo>
                <a:cubicBezTo>
                  <a:pt x="236" y="33"/>
                  <a:pt x="236" y="33"/>
                  <a:pt x="236" y="33"/>
                </a:cubicBezTo>
                <a:cubicBezTo>
                  <a:pt x="118" y="0"/>
                  <a:pt x="118" y="0"/>
                  <a:pt x="118" y="0"/>
                </a:cubicBezTo>
                <a:cubicBezTo>
                  <a:pt x="0" y="35"/>
                  <a:pt x="0" y="35"/>
                  <a:pt x="0" y="35"/>
                </a:cubicBezTo>
                <a:cubicBezTo>
                  <a:pt x="29" y="43"/>
                  <a:pt x="29" y="43"/>
                  <a:pt x="29" y="43"/>
                </a:cubicBezTo>
                <a:cubicBezTo>
                  <a:pt x="29" y="89"/>
                  <a:pt x="29" y="89"/>
                  <a:pt x="29" y="89"/>
                </a:cubicBezTo>
                <a:cubicBezTo>
                  <a:pt x="28" y="90"/>
                  <a:pt x="27" y="91"/>
                  <a:pt x="27" y="93"/>
                </a:cubicBezTo>
                <a:cubicBezTo>
                  <a:pt x="27" y="95"/>
                  <a:pt x="28" y="97"/>
                  <a:pt x="30" y="97"/>
                </a:cubicBezTo>
                <a:cubicBezTo>
                  <a:pt x="23" y="131"/>
                  <a:pt x="23" y="131"/>
                  <a:pt x="23" y="131"/>
                </a:cubicBezTo>
                <a:cubicBezTo>
                  <a:pt x="22" y="134"/>
                  <a:pt x="23" y="137"/>
                  <a:pt x="25" y="137"/>
                </a:cubicBezTo>
                <a:cubicBezTo>
                  <a:pt x="36" y="139"/>
                  <a:pt x="36" y="139"/>
                  <a:pt x="36" y="139"/>
                </a:cubicBezTo>
                <a:cubicBezTo>
                  <a:pt x="38" y="139"/>
                  <a:pt x="39" y="137"/>
                  <a:pt x="38" y="134"/>
                </a:cubicBezTo>
                <a:lnTo>
                  <a:pt x="32" y="97"/>
                </a:lnTo>
                <a:close/>
                <a:moveTo>
                  <a:pt x="118" y="8"/>
                </a:moveTo>
                <a:cubicBezTo>
                  <a:pt x="207" y="33"/>
                  <a:pt x="207" y="33"/>
                  <a:pt x="207" y="33"/>
                </a:cubicBezTo>
                <a:cubicBezTo>
                  <a:pt x="118" y="60"/>
                  <a:pt x="118" y="60"/>
                  <a:pt x="118" y="60"/>
                </a:cubicBezTo>
                <a:cubicBezTo>
                  <a:pt x="29" y="34"/>
                  <a:pt x="29" y="34"/>
                  <a:pt x="29" y="34"/>
                </a:cubicBezTo>
                <a:lnTo>
                  <a:pt x="118" y="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Freeform 33">
            <a:extLst>
              <a:ext uri="{FF2B5EF4-FFF2-40B4-BE49-F238E27FC236}">
                <a16:creationId xmlns:a16="http://schemas.microsoft.com/office/drawing/2014/main" id="{1397A434-B9EE-4C10-BD97-2FD906713643}"/>
              </a:ext>
            </a:extLst>
          </p:cNvPr>
          <p:cNvSpPr>
            <a:spLocks/>
          </p:cNvSpPr>
          <p:nvPr/>
        </p:nvSpPr>
        <p:spPr bwMode="auto">
          <a:xfrm>
            <a:off x="812938" y="444923"/>
            <a:ext cx="382509" cy="236103"/>
          </a:xfrm>
          <a:custGeom>
            <a:avLst/>
            <a:gdLst>
              <a:gd name="T0" fmla="*/ 68 w 136"/>
              <a:gd name="T1" fmla="*/ 20 h 57"/>
              <a:gd name="T2" fmla="*/ 0 w 136"/>
              <a:gd name="T3" fmla="*/ 1 h 57"/>
              <a:gd name="T4" fmla="*/ 0 w 136"/>
              <a:gd name="T5" fmla="*/ 20 h 57"/>
              <a:gd name="T6" fmla="*/ 0 w 136"/>
              <a:gd name="T7" fmla="*/ 49 h 57"/>
              <a:gd name="T8" fmla="*/ 68 w 136"/>
              <a:gd name="T9" fmla="*/ 57 h 57"/>
              <a:gd name="T10" fmla="*/ 68 w 136"/>
              <a:gd name="T11" fmla="*/ 57 h 57"/>
              <a:gd name="T12" fmla="*/ 136 w 136"/>
              <a:gd name="T13" fmla="*/ 49 h 57"/>
              <a:gd name="T14" fmla="*/ 136 w 136"/>
              <a:gd name="T15" fmla="*/ 20 h 57"/>
              <a:gd name="T16" fmla="*/ 136 w 136"/>
              <a:gd name="T17" fmla="*/ 0 h 57"/>
              <a:gd name="T18" fmla="*/ 68 w 136"/>
              <a:gd name="T19" fmla="*/ 20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36" h="57">
                <a:moveTo>
                  <a:pt x="68" y="20"/>
                </a:moveTo>
                <a:cubicBezTo>
                  <a:pt x="0" y="1"/>
                  <a:pt x="0" y="1"/>
                  <a:pt x="0" y="1"/>
                </a:cubicBezTo>
                <a:cubicBezTo>
                  <a:pt x="0" y="20"/>
                  <a:pt x="0" y="20"/>
                  <a:pt x="0" y="20"/>
                </a:cubicBezTo>
                <a:cubicBezTo>
                  <a:pt x="0" y="49"/>
                  <a:pt x="0" y="49"/>
                  <a:pt x="0" y="49"/>
                </a:cubicBezTo>
                <a:cubicBezTo>
                  <a:pt x="53" y="45"/>
                  <a:pt x="68" y="57"/>
                  <a:pt x="68" y="57"/>
                </a:cubicBezTo>
                <a:cubicBezTo>
                  <a:pt x="68" y="57"/>
                  <a:pt x="68" y="57"/>
                  <a:pt x="68" y="57"/>
                </a:cubicBezTo>
                <a:cubicBezTo>
                  <a:pt x="68" y="57"/>
                  <a:pt x="83" y="45"/>
                  <a:pt x="136" y="49"/>
                </a:cubicBezTo>
                <a:cubicBezTo>
                  <a:pt x="136" y="20"/>
                  <a:pt x="136" y="20"/>
                  <a:pt x="136" y="20"/>
                </a:cubicBezTo>
                <a:cubicBezTo>
                  <a:pt x="136" y="0"/>
                  <a:pt x="136" y="0"/>
                  <a:pt x="136" y="0"/>
                </a:cubicBezTo>
                <a:cubicBezTo>
                  <a:pt x="68" y="20"/>
                  <a:pt x="68" y="20"/>
                  <a:pt x="68" y="2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aphicFrame>
        <p:nvGraphicFramePr>
          <p:cNvPr id="21" name="Table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0993554"/>
              </p:ext>
            </p:extLst>
          </p:nvPr>
        </p:nvGraphicFramePr>
        <p:xfrm>
          <a:off x="5543967" y="1569720"/>
          <a:ext cx="2685634" cy="50596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685634">
                  <a:extLst>
                    <a:ext uri="{9D8B030D-6E8A-4147-A177-3AD203B41FA5}">
                      <a16:colId xmlns:a16="http://schemas.microsoft.com/office/drawing/2014/main" val="2942403205"/>
                    </a:ext>
                  </a:extLst>
                </a:gridCol>
              </a:tblGrid>
              <a:tr h="753415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600" dirty="0"/>
                        <a:t>Increas</a:t>
                      </a:r>
                      <a:r>
                        <a:rPr lang="en-US" sz="1600" baseline="0" dirty="0"/>
                        <a:t>e the number of </a:t>
                      </a:r>
                      <a:r>
                        <a:rPr lang="en-US" sz="1600" dirty="0"/>
                        <a:t>High School Internships</a:t>
                      </a:r>
                      <a:r>
                        <a:rPr lang="en-US" sz="1600" baseline="0" dirty="0"/>
                        <a:t> </a:t>
                      </a:r>
                      <a:endParaRPr kumimoji="0" lang="en-US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1969C8"/>
                        </a:solidFill>
                        <a:effectLst/>
                        <a:uLnTx/>
                        <a:uFillTx/>
                        <a:latin typeface="+mj-lt"/>
                        <a:ea typeface="MS PGothic" panose="020B0600070205080204" pitchFamily="34" charset="-128"/>
                        <a:cs typeface="+mn-cs"/>
                      </a:endParaRPr>
                    </a:p>
                  </a:txBody>
                  <a:tcPr>
                    <a:lnT w="381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7606852"/>
                  </a:ext>
                </a:extLst>
              </a:tr>
              <a:tr h="1243025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en-US" sz="1600" b="1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600 Summer</a:t>
                      </a:r>
                      <a:r>
                        <a:rPr lang="en-US" sz="1600" b="1" kern="1200" baseline="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 Internships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endParaRPr lang="en-US" sz="1600" b="1" kern="1200" baseline="0" dirty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en-US" sz="1600" b="1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Create</a:t>
                      </a:r>
                      <a:r>
                        <a:rPr lang="en-US" sz="1600" b="1" kern="1200" baseline="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 unifying </a:t>
                      </a:r>
                      <a:r>
                        <a:rPr lang="en-US" sz="1600" b="1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Education Strategy </a:t>
                      </a:r>
                      <a:r>
                        <a:rPr lang="en-US" sz="1600" b="1" dirty="0">
                          <a:solidFill>
                            <a:schemeClr val="accent1"/>
                          </a:solidFill>
                        </a:rPr>
                        <a:t>to guide future WSU investments</a:t>
                      </a:r>
                      <a:r>
                        <a:rPr lang="en-US" sz="1600" b="1" baseline="0" dirty="0">
                          <a:solidFill>
                            <a:schemeClr val="accent1"/>
                          </a:solidFill>
                        </a:rPr>
                        <a:t> and support for community partners</a:t>
                      </a:r>
                    </a:p>
                    <a:p>
                      <a:pPr marL="51435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Tx/>
                        <a:buFont typeface="Calibri" panose="020F0502020204030204" pitchFamily="34" charset="0"/>
                        <a:buChar char="⁻"/>
                        <a:tabLst/>
                        <a:defRPr/>
                      </a:pPr>
                      <a:r>
                        <a:rPr lang="en-US" sz="1600" b="0" baseline="0" dirty="0">
                          <a:solidFill>
                            <a:schemeClr val="accent1"/>
                          </a:solidFill>
                        </a:rPr>
                        <a:t>Community Hubs and wrap-around services in schools</a:t>
                      </a:r>
                    </a:p>
                    <a:p>
                      <a:pPr marL="51435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Tx/>
                        <a:buFont typeface="Calibri" panose="020F0502020204030204" pitchFamily="34" charset="0"/>
                        <a:buChar char="⁻"/>
                        <a:tabLst/>
                        <a:defRPr/>
                      </a:pPr>
                      <a:r>
                        <a:rPr lang="en-US" sz="1600" b="0" baseline="0" dirty="0">
                          <a:solidFill>
                            <a:schemeClr val="accent1"/>
                          </a:solidFill>
                        </a:rPr>
                        <a:t>Career exposure program in elementary schools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sz="1600" b="1" kern="1200" dirty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uLnTx/>
                        <a:uFillTx/>
                        <a:latin typeface="+mj-lt"/>
                        <a:ea typeface="MS PGothic" panose="020B0600070205080204" pitchFamily="34" charset="-128"/>
                        <a:cs typeface="+mn-cs"/>
                      </a:endParaRPr>
                    </a:p>
                  </a:txBody>
                  <a:tcPr>
                    <a:lnT w="381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7703133"/>
                  </a:ext>
                </a:extLst>
              </a:tr>
            </a:tbl>
          </a:graphicData>
        </a:graphic>
      </p:graphicFrame>
      <p:sp>
        <p:nvSpPr>
          <p:cNvPr id="22" name="Down Arrow 21"/>
          <p:cNvSpPr/>
          <p:nvPr/>
        </p:nvSpPr>
        <p:spPr bwMode="auto">
          <a:xfrm rot="16200000">
            <a:off x="6660174" y="254512"/>
            <a:ext cx="929054" cy="3124202"/>
          </a:xfrm>
          <a:prstGeom prst="downArrow">
            <a:avLst/>
          </a:prstGeom>
          <a:solidFill>
            <a:srgbClr val="E0A5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23" name="Rectangle 22"/>
          <p:cNvSpPr/>
          <p:nvPr/>
        </p:nvSpPr>
        <p:spPr bwMode="auto">
          <a:xfrm rot="16200000">
            <a:off x="2767038" y="-738164"/>
            <a:ext cx="465844" cy="5125284"/>
          </a:xfrm>
          <a:prstGeom prst="rect">
            <a:avLst/>
          </a:prstGeom>
          <a:solidFill>
            <a:srgbClr val="FFD76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24" name="Rectangle 23"/>
          <p:cNvSpPr/>
          <p:nvPr/>
        </p:nvSpPr>
        <p:spPr bwMode="auto">
          <a:xfrm>
            <a:off x="2293944" y="1600200"/>
            <a:ext cx="1287456" cy="3810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effectLst/>
                <a:latin typeface="Arial" charset="0"/>
                <a:ea typeface="ＭＳ Ｐゴシック" charset="-128"/>
                <a:cs typeface="ＭＳ Ｐゴシック" charset="-128"/>
              </a:rPr>
              <a:t>2018</a:t>
            </a:r>
          </a:p>
        </p:txBody>
      </p:sp>
      <p:sp>
        <p:nvSpPr>
          <p:cNvPr id="25" name="Rectangle 24"/>
          <p:cNvSpPr/>
          <p:nvPr/>
        </p:nvSpPr>
        <p:spPr bwMode="auto">
          <a:xfrm>
            <a:off x="6410353" y="1626113"/>
            <a:ext cx="1362047" cy="3810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effectLst/>
                <a:latin typeface="Arial" charset="0"/>
                <a:ea typeface="ＭＳ Ｐゴシック" charset="-128"/>
                <a:cs typeface="ＭＳ Ｐゴシック" charset="-128"/>
              </a:rPr>
              <a:t>2019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0315175"/>
              </p:ext>
            </p:extLst>
          </p:nvPr>
        </p:nvGraphicFramePr>
        <p:xfrm>
          <a:off x="437316" y="2438400"/>
          <a:ext cx="5115991" cy="29353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1084">
                  <a:extLst>
                    <a:ext uri="{9D8B030D-6E8A-4147-A177-3AD203B41FA5}">
                      <a16:colId xmlns:a16="http://schemas.microsoft.com/office/drawing/2014/main" val="191872836"/>
                    </a:ext>
                  </a:extLst>
                </a:gridCol>
                <a:gridCol w="3114907">
                  <a:extLst>
                    <a:ext uri="{9D8B030D-6E8A-4147-A177-3AD203B41FA5}">
                      <a16:colId xmlns:a16="http://schemas.microsoft.com/office/drawing/2014/main" val="2287886001"/>
                    </a:ext>
                  </a:extLst>
                </a:gridCol>
              </a:tblGrid>
              <a:tr h="293531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1969C8"/>
                          </a:solidFill>
                          <a:effectLst/>
                          <a:uLnTx/>
                          <a:uFillTx/>
                          <a:latin typeface="+mn-lt"/>
                          <a:ea typeface="MS PGothic" panose="020B0600070205080204" pitchFamily="34" charset="-128"/>
                          <a:cs typeface="+mn-cs"/>
                        </a:rPr>
                        <a:t>Internships &amp;           Apprenticeships</a:t>
                      </a:r>
                    </a:p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-290513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Set up education working group and established baseline for summer internships (~400 for WSU)</a:t>
                      </a:r>
                    </a:p>
                    <a:p>
                      <a:pPr marL="457200" marR="0" lvl="0" indent="-290513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Collected data from hospitals on breadth of programming and current participation in programs, including demographic information</a:t>
                      </a:r>
                    </a:p>
                    <a:p>
                      <a:pPr marL="457200" marR="0" lvl="0" indent="-290513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Developed playbook to support new employers who want to launch internship program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38422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56671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6" name="Object 45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66720315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279" name="think-cell Slide" r:id="rId6" imgW="530" imgH="531" progId="TCLayout.ActiveDocument.1">
                  <p:embed/>
                </p:oleObj>
              </mc:Choice>
              <mc:Fallback>
                <p:oleObj name="think-cell Slide" r:id="rId6" imgW="530" imgH="53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" name="Rectangle 44" hidden="1"/>
          <p:cNvSpPr/>
          <p:nvPr>
            <p:custDataLst>
              <p:tags r:id="rId3"/>
            </p:custDataLst>
          </p:nvPr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spcCol="0" rtlCol="0" anchor="ctr" anchorCtr="0" compatLnSpc="1">
            <a:prstTxWarp prst="textNoShape">
              <a:avLst/>
            </a:prstTxWarp>
            <a:no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US" sz="2400" u="none" strike="noStrike" cap="none" normalizeH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S PGothic" panose="020B0600070205080204" pitchFamily="34" charset="-128"/>
              <a:cs typeface="ＭＳ Ｐゴシック" charset="-128"/>
              <a:sym typeface="Arial" panose="020B0604020202020204" pitchFamily="34" charset="0"/>
            </a:endParaRPr>
          </a:p>
        </p:txBody>
      </p:sp>
      <p:sp>
        <p:nvSpPr>
          <p:cNvPr id="47" name="Oval 46"/>
          <p:cNvSpPr/>
          <p:nvPr/>
        </p:nvSpPr>
        <p:spPr>
          <a:xfrm>
            <a:off x="1444141" y="5127579"/>
            <a:ext cx="1149545" cy="1062221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72000" tIns="0" rIns="72000" bIns="0" rtlCol="0" anchor="ctr"/>
          <a:lstStyle/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/>
                <a:ea typeface="+mn-ea"/>
                <a:cs typeface="Arial Narrow" pitchFamily="34" charset="0"/>
              </a:rPr>
              <a:t>Community</a:t>
            </a:r>
          </a:p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/>
                <a:ea typeface="+mn-ea"/>
                <a:cs typeface="Arial Narrow" pitchFamily="34" charset="0"/>
              </a:rPr>
              <a:t> Hubs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52400"/>
            <a:ext cx="8076006" cy="1143000"/>
          </a:xfrm>
        </p:spPr>
        <p:txBody>
          <a:bodyPr/>
          <a:lstStyle/>
          <a:p>
            <a:r>
              <a:rPr lang="en-US" dirty="0"/>
              <a:t>Since December 2018, WSU is working on a comprehensive metrics’ framework to measure progress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762000" y="6400800"/>
            <a:ext cx="6477000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DEBD23-1D2E-41B8-9151-3B1BA29C8618}" type="slidenum">
              <a:rPr lang="en-US" altLang="en-US" smtClean="0"/>
              <a:pPr>
                <a:defRPr/>
              </a:pPr>
              <a:t>16</a:t>
            </a:fld>
            <a:endParaRPr lang="en-US" altLang="en-US" sz="1400" dirty="0">
              <a:latin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232178" y="2065587"/>
            <a:ext cx="7077739" cy="453522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72000" tIns="0" rIns="72000" bIns="0" rtlCol="0" anchor="ctr"/>
          <a:lstStyle/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Arial Narrow" pitchFamily="34" charset="0"/>
              </a:rPr>
              <a:t>Reduce the life expectancy gap and improve health</a:t>
            </a:r>
          </a:p>
        </p:txBody>
      </p:sp>
      <p:sp>
        <p:nvSpPr>
          <p:cNvPr id="7" name="Text Placeholder 1"/>
          <p:cNvSpPr txBox="1">
            <a:spLocks/>
          </p:cNvSpPr>
          <p:nvPr/>
        </p:nvSpPr>
        <p:spPr>
          <a:xfrm>
            <a:off x="781134" y="2638315"/>
            <a:ext cx="8056872" cy="361507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 Narrow" pitchFamily="34" charset="0"/>
              <a:buNone/>
              <a:defRPr lang="en-US" sz="2100" b="1" kern="12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230400" indent="-230400" algn="l" defTabSz="914400" rtl="0" eaLnBrk="1" latinLnBrk="0" hangingPunct="1">
              <a:lnSpc>
                <a:spcPct val="93000"/>
              </a:lnSpc>
              <a:spcBef>
                <a:spcPts val="1200"/>
              </a:spcBef>
              <a:buFont typeface="Arial Narrow" pitchFamily="34" charset="0"/>
              <a:buChar char="&gt;"/>
              <a:defRPr lang="en-US" sz="2100" b="0" kern="12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482400" indent="-234000" algn="l" defTabSz="914400" rtl="0" eaLnBrk="1" latinLnBrk="0" hangingPunct="1">
              <a:lnSpc>
                <a:spcPct val="93000"/>
              </a:lnSpc>
              <a:spcBef>
                <a:spcPts val="400"/>
              </a:spcBef>
              <a:buFont typeface="Arial Narrow" pitchFamily="34" charset="0"/>
              <a:buChar char="–"/>
              <a:defRPr lang="en-US" sz="2100" b="0" kern="12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698400" indent="-201600" algn="l" defTabSz="914400" rtl="0" eaLnBrk="1" latinLnBrk="0" hangingPunct="1">
              <a:lnSpc>
                <a:spcPct val="93000"/>
              </a:lnSpc>
              <a:spcBef>
                <a:spcPts val="200"/>
              </a:spcBef>
              <a:buFont typeface="Arial Narrow" pitchFamily="34" charset="0"/>
              <a:buChar char="-"/>
              <a:defRPr lang="en-US" sz="2100" b="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69840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 Narrow" pitchFamily="34" charset="0"/>
              <a:buNone/>
              <a:defRPr sz="170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 Narrow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 Narrow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 Narrow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 Narrow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93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 Narrow" pitchFamily="34" charset="0"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Calibri" panose="020F0502020204030204" pitchFamily="34" charset="0"/>
              </a:rPr>
              <a:t>Tier II: WSU Domains of Impact</a:t>
            </a:r>
          </a:p>
        </p:txBody>
      </p:sp>
      <p:sp>
        <p:nvSpPr>
          <p:cNvPr id="8" name="Oval 7"/>
          <p:cNvSpPr/>
          <p:nvPr/>
        </p:nvSpPr>
        <p:spPr>
          <a:xfrm>
            <a:off x="2466754" y="4816798"/>
            <a:ext cx="962246" cy="914400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72000" tIns="0" rIns="72000" bIns="0" rtlCol="0" anchor="ctr"/>
          <a:lstStyle/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Arial Narrow" pitchFamily="34" charset="0"/>
              </a:rPr>
              <a:t>Local Hiring &amp; Spend</a:t>
            </a:r>
          </a:p>
        </p:txBody>
      </p:sp>
      <p:sp>
        <p:nvSpPr>
          <p:cNvPr id="9" name="Text Placeholder 1"/>
          <p:cNvSpPr txBox="1">
            <a:spLocks/>
          </p:cNvSpPr>
          <p:nvPr/>
        </p:nvSpPr>
        <p:spPr>
          <a:xfrm>
            <a:off x="2399100" y="3790018"/>
            <a:ext cx="4749207" cy="361507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 Narrow" pitchFamily="34" charset="0"/>
              <a:buNone/>
              <a:defRPr lang="en-US" sz="2100" b="1" kern="12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230400" indent="-230400" algn="l" defTabSz="914400" rtl="0" eaLnBrk="1" latinLnBrk="0" hangingPunct="1">
              <a:lnSpc>
                <a:spcPct val="93000"/>
              </a:lnSpc>
              <a:spcBef>
                <a:spcPts val="1200"/>
              </a:spcBef>
              <a:buFont typeface="Arial Narrow" pitchFamily="34" charset="0"/>
              <a:buChar char="&gt;"/>
              <a:defRPr lang="en-US" sz="2100" b="0" kern="12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482400" indent="-234000" algn="l" defTabSz="914400" rtl="0" eaLnBrk="1" latinLnBrk="0" hangingPunct="1">
              <a:lnSpc>
                <a:spcPct val="93000"/>
              </a:lnSpc>
              <a:spcBef>
                <a:spcPts val="400"/>
              </a:spcBef>
              <a:buFont typeface="Arial Narrow" pitchFamily="34" charset="0"/>
              <a:buChar char="–"/>
              <a:defRPr lang="en-US" sz="2100" b="0" kern="12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698400" indent="-201600" algn="l" defTabSz="914400" rtl="0" eaLnBrk="1" latinLnBrk="0" hangingPunct="1">
              <a:lnSpc>
                <a:spcPct val="93000"/>
              </a:lnSpc>
              <a:spcBef>
                <a:spcPts val="200"/>
              </a:spcBef>
              <a:buFont typeface="Arial Narrow" pitchFamily="34" charset="0"/>
              <a:buChar char="-"/>
              <a:defRPr lang="en-US" sz="2100" b="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69840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 Narrow" pitchFamily="34" charset="0"/>
              <a:buNone/>
              <a:defRPr sz="170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 Narrow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 Narrow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 Narrow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 Narrow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93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 Narrow" pitchFamily="34" charset="0"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Calibri" panose="020F0502020204030204" pitchFamily="34" charset="0"/>
              </a:rPr>
              <a:t>Tier III: WSU Initiative and Program Level</a:t>
            </a:r>
          </a:p>
        </p:txBody>
      </p:sp>
      <p:sp>
        <p:nvSpPr>
          <p:cNvPr id="10" name="Oval 9"/>
          <p:cNvSpPr/>
          <p:nvPr/>
        </p:nvSpPr>
        <p:spPr>
          <a:xfrm>
            <a:off x="4452841" y="5272158"/>
            <a:ext cx="962246" cy="914400"/>
          </a:xfrm>
          <a:prstGeom prst="ellipse">
            <a:avLst/>
          </a:prstGeom>
          <a:solidFill>
            <a:srgbClr val="AFD3EB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72000" tIns="0" rIns="72000" bIns="0" rtlCol="0" anchor="ctr"/>
          <a:lstStyle/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Arial Narrow" pitchFamily="34" charset="0"/>
              </a:rPr>
              <a:t>Food Pantry Support</a:t>
            </a:r>
          </a:p>
        </p:txBody>
      </p:sp>
      <p:sp>
        <p:nvSpPr>
          <p:cNvPr id="11" name="Oval 10"/>
          <p:cNvSpPr/>
          <p:nvPr/>
        </p:nvSpPr>
        <p:spPr>
          <a:xfrm>
            <a:off x="4587066" y="4263652"/>
            <a:ext cx="962246" cy="914400"/>
          </a:xfrm>
          <a:prstGeom prst="ellipse">
            <a:avLst/>
          </a:prstGeom>
          <a:solidFill>
            <a:srgbClr val="AFD3EB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72000" tIns="0" rIns="72000" bIns="0" rtlCol="0" anchor="ctr"/>
          <a:lstStyle/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Arial Narrow" pitchFamily="34" charset="0"/>
              </a:rPr>
              <a:t>Food Insecurity Screens</a:t>
            </a:r>
          </a:p>
        </p:txBody>
      </p:sp>
      <p:sp>
        <p:nvSpPr>
          <p:cNvPr id="12" name="Text Placeholder 1"/>
          <p:cNvSpPr txBox="1">
            <a:spLocks/>
          </p:cNvSpPr>
          <p:nvPr/>
        </p:nvSpPr>
        <p:spPr>
          <a:xfrm>
            <a:off x="1232178" y="1622562"/>
            <a:ext cx="7077739" cy="361507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 Narrow" pitchFamily="34" charset="0"/>
              <a:buNone/>
              <a:defRPr lang="en-US" sz="2100" b="1" kern="12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230400" indent="-230400" algn="l" defTabSz="914400" rtl="0" eaLnBrk="1" latinLnBrk="0" hangingPunct="1">
              <a:lnSpc>
                <a:spcPct val="93000"/>
              </a:lnSpc>
              <a:spcBef>
                <a:spcPts val="1200"/>
              </a:spcBef>
              <a:buFont typeface="Arial Narrow" pitchFamily="34" charset="0"/>
              <a:buChar char="&gt;"/>
              <a:defRPr lang="en-US" sz="2100" b="0" kern="12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482400" indent="-234000" algn="l" defTabSz="914400" rtl="0" eaLnBrk="1" latinLnBrk="0" hangingPunct="1">
              <a:lnSpc>
                <a:spcPct val="93000"/>
              </a:lnSpc>
              <a:spcBef>
                <a:spcPts val="400"/>
              </a:spcBef>
              <a:buFont typeface="Arial Narrow" pitchFamily="34" charset="0"/>
              <a:buChar char="–"/>
              <a:defRPr lang="en-US" sz="2100" b="0" kern="12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698400" indent="-201600" algn="l" defTabSz="914400" rtl="0" eaLnBrk="1" latinLnBrk="0" hangingPunct="1">
              <a:lnSpc>
                <a:spcPct val="93000"/>
              </a:lnSpc>
              <a:spcBef>
                <a:spcPts val="200"/>
              </a:spcBef>
              <a:buFont typeface="Arial Narrow" pitchFamily="34" charset="0"/>
              <a:buChar char="-"/>
              <a:defRPr lang="en-US" sz="2100" b="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69840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 Narrow" pitchFamily="34" charset="0"/>
              <a:buNone/>
              <a:defRPr sz="170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 Narrow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 Narrow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 Narrow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 Narrow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93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 Narrow" pitchFamily="34" charset="0"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Calibri" panose="020F0502020204030204" pitchFamily="34" charset="0"/>
              </a:rPr>
              <a:t>Tier I: WSU Overarching Community Goal</a:t>
            </a:r>
          </a:p>
        </p:txBody>
      </p:sp>
      <p:sp>
        <p:nvSpPr>
          <p:cNvPr id="13" name="Oval 12"/>
          <p:cNvSpPr/>
          <p:nvPr/>
        </p:nvSpPr>
        <p:spPr>
          <a:xfrm>
            <a:off x="5922937" y="4160561"/>
            <a:ext cx="962246" cy="914400"/>
          </a:xfrm>
          <a:prstGeom prst="ellipse">
            <a:avLst/>
          </a:prstGeom>
          <a:solidFill>
            <a:srgbClr val="AFD3EB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72000" tIns="0" rIns="72000" bIns="0" rtlCol="0" anchor="ctr"/>
          <a:lstStyle/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Arial Narrow" pitchFamily="34" charset="0"/>
              </a:rPr>
              <a:t>Fruit/Veg Voucher Program</a:t>
            </a:r>
          </a:p>
        </p:txBody>
      </p:sp>
      <p:sp>
        <p:nvSpPr>
          <p:cNvPr id="14" name="Oval 13"/>
          <p:cNvSpPr/>
          <p:nvPr/>
        </p:nvSpPr>
        <p:spPr>
          <a:xfrm>
            <a:off x="685800" y="4648200"/>
            <a:ext cx="962246" cy="914400"/>
          </a:xfrm>
          <a:prstGeom prst="ellipse">
            <a:avLst/>
          </a:prstGeom>
          <a:solidFill>
            <a:srgbClr val="E0A500"/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72000" tIns="0" rIns="72000" bIns="0" rtlCol="0" anchor="ctr"/>
          <a:lstStyle/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/>
                <a:ea typeface="+mn-ea"/>
                <a:cs typeface="Arial Narrow" pitchFamily="34" charset="0"/>
              </a:rPr>
              <a:t>HS / College Intern Program</a:t>
            </a:r>
          </a:p>
        </p:txBody>
      </p:sp>
      <p:sp>
        <p:nvSpPr>
          <p:cNvPr id="15" name="Oval 14"/>
          <p:cNvSpPr/>
          <p:nvPr/>
        </p:nvSpPr>
        <p:spPr>
          <a:xfrm>
            <a:off x="3198316" y="4093231"/>
            <a:ext cx="962246" cy="914400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72000" tIns="0" rIns="72000" bIns="0" rtlCol="0" anchor="ctr"/>
          <a:lstStyle/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Arial Narrow" pitchFamily="34" charset="0"/>
              </a:rPr>
              <a:t>Small Business Grant Pool</a:t>
            </a:r>
          </a:p>
        </p:txBody>
      </p:sp>
      <p:sp>
        <p:nvSpPr>
          <p:cNvPr id="16" name="Oval 15"/>
          <p:cNvSpPr/>
          <p:nvPr/>
        </p:nvSpPr>
        <p:spPr>
          <a:xfrm>
            <a:off x="1561201" y="4085244"/>
            <a:ext cx="962246" cy="914400"/>
          </a:xfrm>
          <a:prstGeom prst="ellipse">
            <a:avLst/>
          </a:prstGeom>
          <a:solidFill>
            <a:srgbClr val="E0A500"/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72000" tIns="0" rIns="72000" bIns="0" rtlCol="0" anchor="ctr"/>
          <a:lstStyle/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/>
                <a:ea typeface="+mn-ea"/>
                <a:cs typeface="Arial Narrow" pitchFamily="34" charset="0"/>
              </a:rPr>
              <a:t>Health Careers Pipelines</a:t>
            </a:r>
          </a:p>
        </p:txBody>
      </p:sp>
      <p:sp>
        <p:nvSpPr>
          <p:cNvPr id="17" name="Oval 16"/>
          <p:cNvSpPr/>
          <p:nvPr/>
        </p:nvSpPr>
        <p:spPr>
          <a:xfrm>
            <a:off x="5541465" y="5187465"/>
            <a:ext cx="962246" cy="914400"/>
          </a:xfrm>
          <a:prstGeom prst="ellipse">
            <a:avLst/>
          </a:prstGeom>
          <a:solidFill>
            <a:srgbClr val="AFD3EB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72000" tIns="0" rIns="72000" bIns="0" rtlCol="0" anchor="ctr"/>
          <a:lstStyle/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Arial Narrow" pitchFamily="34" charset="0"/>
              </a:rPr>
              <a:t>Nutrition Education</a:t>
            </a:r>
          </a:p>
        </p:txBody>
      </p:sp>
      <p:sp>
        <p:nvSpPr>
          <p:cNvPr id="18" name="Oval 17"/>
          <p:cNvSpPr/>
          <p:nvPr/>
        </p:nvSpPr>
        <p:spPr>
          <a:xfrm>
            <a:off x="8021670" y="5168992"/>
            <a:ext cx="962246" cy="9144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72000" tIns="0" rIns="72000" bIns="0" rtlCol="0" anchor="ctr"/>
          <a:lstStyle/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Arial Narrow" pitchFamily="34" charset="0"/>
              </a:rPr>
              <a:t>CHW Initiatives</a:t>
            </a:r>
          </a:p>
        </p:txBody>
      </p:sp>
      <p:sp>
        <p:nvSpPr>
          <p:cNvPr id="19" name="Oval 18"/>
          <p:cNvSpPr/>
          <p:nvPr/>
        </p:nvSpPr>
        <p:spPr>
          <a:xfrm>
            <a:off x="7587207" y="4114800"/>
            <a:ext cx="962246" cy="9144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72000" tIns="0" rIns="72000" bIns="0" rtlCol="0" anchor="ctr"/>
          <a:lstStyle/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Arial Narrow" pitchFamily="34" charset="0"/>
              </a:rPr>
              <a:t>Co-Locating Services</a:t>
            </a:r>
          </a:p>
        </p:txBody>
      </p:sp>
      <p:sp>
        <p:nvSpPr>
          <p:cNvPr id="20" name="Oval 19"/>
          <p:cNvSpPr/>
          <p:nvPr/>
        </p:nvSpPr>
        <p:spPr>
          <a:xfrm>
            <a:off x="1092478" y="4267200"/>
            <a:ext cx="328723" cy="304800"/>
          </a:xfrm>
          <a:prstGeom prst="ellipse">
            <a:avLst/>
          </a:prstGeom>
          <a:solidFill>
            <a:srgbClr val="E0A500"/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72000" tIns="0" rIns="72000" bIns="0" rtlCol="0" anchor="ctr"/>
          <a:lstStyle/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Narrow"/>
              <a:ea typeface="+mn-ea"/>
              <a:cs typeface="Arial Narrow" pitchFamily="34" charset="0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7662085" y="5078204"/>
            <a:ext cx="328723" cy="3048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72000" tIns="0" rIns="72000" bIns="0" rtlCol="0" anchor="ctr"/>
          <a:lstStyle/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/>
              <a:ea typeface="+mn-ea"/>
              <a:cs typeface="Arial Narrow" pitchFamily="34" charset="0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6510547" y="5881758"/>
            <a:ext cx="328723" cy="304800"/>
          </a:xfrm>
          <a:prstGeom prst="ellipse">
            <a:avLst/>
          </a:prstGeom>
          <a:solidFill>
            <a:srgbClr val="AFD3EB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72000" tIns="0" rIns="72000" bIns="0" rtlCol="0" anchor="ctr"/>
          <a:lstStyle/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/>
              <a:ea typeface="+mn-ea"/>
              <a:cs typeface="Arial Narrow" pitchFamily="34" charset="0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5544883" y="4114800"/>
            <a:ext cx="328723" cy="304800"/>
          </a:xfrm>
          <a:prstGeom prst="ellipse">
            <a:avLst/>
          </a:prstGeom>
          <a:solidFill>
            <a:srgbClr val="AFD3EB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72000" tIns="0" rIns="72000" bIns="0" rtlCol="0" anchor="ctr"/>
          <a:lstStyle/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/>
              <a:ea typeface="+mn-ea"/>
              <a:cs typeface="Arial Narrow" pitchFamily="34" charset="0"/>
            </a:endParaRPr>
          </a:p>
        </p:txBody>
      </p:sp>
      <p:sp>
        <p:nvSpPr>
          <p:cNvPr id="25" name="Oval 24"/>
          <p:cNvSpPr/>
          <p:nvPr/>
        </p:nvSpPr>
        <p:spPr>
          <a:xfrm>
            <a:off x="7543800" y="5809216"/>
            <a:ext cx="328723" cy="3048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72000" tIns="0" rIns="72000" bIns="0" rtlCol="0" anchor="ctr"/>
          <a:lstStyle/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/>
              <a:ea typeface="+mn-ea"/>
              <a:cs typeface="Arial Narrow" pitchFamily="34" charset="0"/>
            </a:endParaRPr>
          </a:p>
        </p:txBody>
      </p:sp>
      <p:sp>
        <p:nvSpPr>
          <p:cNvPr id="26" name="Oval 25"/>
          <p:cNvSpPr/>
          <p:nvPr/>
        </p:nvSpPr>
        <p:spPr>
          <a:xfrm>
            <a:off x="8662877" y="4823335"/>
            <a:ext cx="328723" cy="3048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72000" tIns="0" rIns="72000" bIns="0" rtlCol="0" anchor="ctr"/>
          <a:lstStyle/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/>
              <a:ea typeface="+mn-ea"/>
              <a:cs typeface="Arial Narrow" pitchFamily="34" charset="0"/>
            </a:endParaRPr>
          </a:p>
        </p:txBody>
      </p:sp>
      <p:sp>
        <p:nvSpPr>
          <p:cNvPr id="27" name="Oval 26"/>
          <p:cNvSpPr/>
          <p:nvPr/>
        </p:nvSpPr>
        <p:spPr>
          <a:xfrm>
            <a:off x="2941854" y="5789404"/>
            <a:ext cx="328723" cy="304800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72000" tIns="0" rIns="72000" bIns="0" rtlCol="0" anchor="ctr"/>
          <a:lstStyle/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/>
              <a:ea typeface="+mn-ea"/>
              <a:cs typeface="Arial Narrow" pitchFamily="34" charset="0"/>
            </a:endParaRPr>
          </a:p>
        </p:txBody>
      </p:sp>
      <p:sp>
        <p:nvSpPr>
          <p:cNvPr id="28" name="Oval 27"/>
          <p:cNvSpPr/>
          <p:nvPr/>
        </p:nvSpPr>
        <p:spPr>
          <a:xfrm>
            <a:off x="4124235" y="4876495"/>
            <a:ext cx="328723" cy="304800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72000" tIns="0" rIns="72000" bIns="0" rtlCol="0" anchor="ctr"/>
          <a:lstStyle/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/>
              <a:ea typeface="+mn-ea"/>
              <a:cs typeface="Arial Narrow" pitchFamily="34" charset="0"/>
            </a:endParaRPr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>
            <a:off x="781134" y="3051161"/>
            <a:ext cx="1884668" cy="540245"/>
          </a:xfrm>
          <a:prstGeom prst="rect">
            <a:avLst/>
          </a:prstGeom>
          <a:solidFill>
            <a:srgbClr val="F79646"/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Education</a:t>
            </a:r>
          </a:p>
        </p:txBody>
      </p:sp>
      <p:sp>
        <p:nvSpPr>
          <p:cNvPr id="30" name="Title 1"/>
          <p:cNvSpPr txBox="1">
            <a:spLocks/>
          </p:cNvSpPr>
          <p:nvPr/>
        </p:nvSpPr>
        <p:spPr>
          <a:xfrm>
            <a:off x="2831594" y="3051161"/>
            <a:ext cx="1884668" cy="540245"/>
          </a:xfrm>
          <a:prstGeom prst="rect">
            <a:avLst/>
          </a:prstGeom>
          <a:solidFill>
            <a:srgbClr val="9BBB59"/>
          </a:solidFill>
          <a:ln w="25400" cap="flat" cmpd="sng" algn="ctr">
            <a:solidFill>
              <a:srgbClr val="9BBB59">
                <a:shade val="50000"/>
              </a:srgbClr>
            </a:solidFill>
            <a:prstDash val="solid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Economic Vitality</a:t>
            </a:r>
          </a:p>
        </p:txBody>
      </p:sp>
      <p:sp>
        <p:nvSpPr>
          <p:cNvPr id="31" name="Title 1"/>
          <p:cNvSpPr txBox="1">
            <a:spLocks/>
          </p:cNvSpPr>
          <p:nvPr/>
        </p:nvSpPr>
        <p:spPr>
          <a:xfrm>
            <a:off x="4882054" y="3051163"/>
            <a:ext cx="1884668" cy="540244"/>
          </a:xfrm>
          <a:prstGeom prst="rect">
            <a:avLst/>
          </a:prstGeom>
          <a:solidFill>
            <a:srgbClr val="4BACC6"/>
          </a:solidFill>
          <a:ln w="25400" cap="flat" cmpd="sng" algn="ctr">
            <a:solidFill>
              <a:srgbClr val="4BACC6">
                <a:shade val="50000"/>
              </a:srgbClr>
            </a:solidFill>
            <a:prstDash val="solid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Neighborhood &amp; Physical Environment</a:t>
            </a:r>
          </a:p>
        </p:txBody>
      </p:sp>
      <p:sp>
        <p:nvSpPr>
          <p:cNvPr id="32" name="Title 1"/>
          <p:cNvSpPr txBox="1">
            <a:spLocks/>
          </p:cNvSpPr>
          <p:nvPr/>
        </p:nvSpPr>
        <p:spPr>
          <a:xfrm>
            <a:off x="6932514" y="3051162"/>
            <a:ext cx="1884668" cy="540244"/>
          </a:xfrm>
          <a:prstGeom prst="rect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lumMod val="75000"/>
              </a:srgbClr>
            </a:solidFill>
            <a:prstDash val="solid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Health and Healthcare</a:t>
            </a:r>
          </a:p>
        </p:txBody>
      </p:sp>
      <p:sp>
        <p:nvSpPr>
          <p:cNvPr id="33" name="Oval 32"/>
          <p:cNvSpPr/>
          <p:nvPr/>
        </p:nvSpPr>
        <p:spPr>
          <a:xfrm>
            <a:off x="6581554" y="5024161"/>
            <a:ext cx="962246" cy="914400"/>
          </a:xfrm>
          <a:prstGeom prst="ellipse">
            <a:avLst/>
          </a:prstGeom>
          <a:solidFill>
            <a:srgbClr val="AFD3EB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72000" tIns="0" rIns="72000" bIns="0" rtlCol="0" anchor="ctr"/>
          <a:lstStyle/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Arial Narrow" pitchFamily="34" charset="0"/>
              </a:rPr>
              <a:t>Impact Investing</a:t>
            </a:r>
          </a:p>
        </p:txBody>
      </p:sp>
      <p:sp>
        <p:nvSpPr>
          <p:cNvPr id="34" name="Oval 33"/>
          <p:cNvSpPr/>
          <p:nvPr/>
        </p:nvSpPr>
        <p:spPr>
          <a:xfrm>
            <a:off x="3378765" y="5257800"/>
            <a:ext cx="962246" cy="914400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72000" tIns="0" rIns="72000" bIns="0" rtlCol="0" anchor="ctr"/>
          <a:lstStyle/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Arial Narrow" pitchFamily="34" charset="0"/>
              </a:rPr>
              <a:t>Pathway Program</a:t>
            </a:r>
          </a:p>
        </p:txBody>
      </p:sp>
      <p:sp>
        <p:nvSpPr>
          <p:cNvPr id="36" name="Oval 35"/>
          <p:cNvSpPr/>
          <p:nvPr/>
        </p:nvSpPr>
        <p:spPr>
          <a:xfrm>
            <a:off x="5580762" y="4860949"/>
            <a:ext cx="328723" cy="304800"/>
          </a:xfrm>
          <a:prstGeom prst="ellipse">
            <a:avLst/>
          </a:prstGeom>
          <a:solidFill>
            <a:srgbClr val="AFD3EB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72000" tIns="0" rIns="72000" bIns="0" rtlCol="0" anchor="ctr"/>
          <a:lstStyle/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/>
              <a:ea typeface="+mn-ea"/>
              <a:cs typeface="Arial Narrow" pitchFamily="34" charset="0"/>
            </a:endParaRPr>
          </a:p>
        </p:txBody>
      </p:sp>
      <p:sp>
        <p:nvSpPr>
          <p:cNvPr id="41" name="Left Brace 40"/>
          <p:cNvSpPr/>
          <p:nvPr/>
        </p:nvSpPr>
        <p:spPr>
          <a:xfrm>
            <a:off x="424794" y="1918222"/>
            <a:ext cx="276840" cy="1753924"/>
          </a:xfrm>
          <a:prstGeom prst="leftBrace">
            <a:avLst/>
          </a:prstGeom>
          <a:ln w="28575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3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42" name="TextBox 41"/>
          <p:cNvSpPr txBox="1"/>
          <p:nvPr/>
        </p:nvSpPr>
        <p:spPr>
          <a:xfrm rot="16200000">
            <a:off x="-537809" y="2691310"/>
            <a:ext cx="1574800" cy="207749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>
                <a:srgbClr val="000000"/>
              </a:buClr>
              <a:buSzPct val="100000"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Narrow"/>
                <a:ea typeface="+mn-ea"/>
                <a:cs typeface="Arial Narrow" pitchFamily="34" charset="0"/>
              </a:rPr>
              <a:t>Phase 1</a:t>
            </a:r>
          </a:p>
        </p:txBody>
      </p:sp>
      <p:sp>
        <p:nvSpPr>
          <p:cNvPr id="43" name="TextBox 42"/>
          <p:cNvSpPr txBox="1"/>
          <p:nvPr/>
        </p:nvSpPr>
        <p:spPr>
          <a:xfrm rot="16200000">
            <a:off x="-537809" y="5138475"/>
            <a:ext cx="1574800" cy="207749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>
                <a:srgbClr val="000000"/>
              </a:buClr>
              <a:buSzPct val="100000"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 Narrow"/>
                <a:ea typeface="+mn-ea"/>
                <a:cs typeface="Arial Narrow" pitchFamily="34" charset="0"/>
              </a:rPr>
              <a:t>Phase 2</a:t>
            </a:r>
          </a:p>
        </p:txBody>
      </p:sp>
      <p:sp>
        <p:nvSpPr>
          <p:cNvPr id="44" name="Left Brace 43"/>
          <p:cNvSpPr/>
          <p:nvPr/>
        </p:nvSpPr>
        <p:spPr>
          <a:xfrm>
            <a:off x="424794" y="4346861"/>
            <a:ext cx="276840" cy="1753924"/>
          </a:xfrm>
          <a:prstGeom prst="leftBrace">
            <a:avLst/>
          </a:prstGeom>
          <a:ln w="28575">
            <a:solidFill>
              <a:schemeClr val="accent3">
                <a:lumMod val="75000"/>
                <a:lumOff val="2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3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48" name="Oval 47"/>
          <p:cNvSpPr/>
          <p:nvPr/>
        </p:nvSpPr>
        <p:spPr>
          <a:xfrm>
            <a:off x="1552354" y="5257800"/>
            <a:ext cx="962246" cy="914400"/>
          </a:xfrm>
          <a:prstGeom prst="ellipse">
            <a:avLst/>
          </a:prstGeom>
          <a:solidFill>
            <a:srgbClr val="E0A500"/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72000" tIns="0" rIns="72000" bIns="0" rtlCol="0" anchor="ctr"/>
          <a:lstStyle/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Narrow"/>
              <a:ea typeface="+mn-ea"/>
              <a:cs typeface="Arial Narrow" pitchFamily="34" charset="0"/>
            </a:endParaRPr>
          </a:p>
        </p:txBody>
      </p:sp>
      <p:sp>
        <p:nvSpPr>
          <p:cNvPr id="49" name="Oval 48"/>
          <p:cNvSpPr/>
          <p:nvPr/>
        </p:nvSpPr>
        <p:spPr>
          <a:xfrm>
            <a:off x="1447800" y="5181600"/>
            <a:ext cx="1166453" cy="1100941"/>
          </a:xfrm>
          <a:prstGeom prst="ellipse">
            <a:avLst/>
          </a:prstGeom>
          <a:noFill/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72000" tIns="0" rIns="72000" bIns="0" rtlCol="0" anchor="ctr"/>
          <a:lstStyle/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/>
                <a:ea typeface="+mn-ea"/>
                <a:cs typeface="Arial Narrow" pitchFamily="34" charset="0"/>
              </a:rPr>
              <a:t>Community Hubs</a:t>
            </a:r>
          </a:p>
        </p:txBody>
      </p:sp>
    </p:spTree>
    <p:extLst>
      <p:ext uri="{BB962C8B-B14F-4D97-AF65-F5344CB8AC3E}">
        <p14:creationId xmlns:p14="http://schemas.microsoft.com/office/powerpoint/2010/main" val="20108535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7659" name="think-cell Slide" r:id="rId5" imgW="530" imgH="531" progId="TCLayout.ActiveDocument.1">
                  <p:embed/>
                </p:oleObj>
              </mc:Choice>
              <mc:Fallback>
                <p:oleObj name="think-cell Slide" r:id="rId5" imgW="530" imgH="531" progId="TCLayout.ActiveDocument.1">
                  <p:embed/>
                  <p:pic>
                    <p:nvPicPr>
                      <p:cNvPr id="6" name="Object 5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DEBD23-1D2E-41B8-9151-3B1BA29C8618}" type="slidenum">
              <a:rPr lang="en-US" altLang="en-US" smtClean="0"/>
              <a:pPr>
                <a:defRPr/>
              </a:pPr>
              <a:t>17</a:t>
            </a:fld>
            <a:endParaRPr lang="en-US" altLang="en-US" sz="1400" dirty="0">
              <a:latin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457200" y="2362200"/>
            <a:ext cx="8077200" cy="381000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381000" y="1295400"/>
            <a:ext cx="7571678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85750" marR="0" indent="-285750" algn="l" defTabSz="914400" rtl="0" eaLnBrk="1" fontAlgn="base" latinLnBrk="0" hangingPunct="1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§"/>
              <a:tabLst/>
              <a:defRPr sz="1400">
                <a:solidFill>
                  <a:schemeClr val="tx1"/>
                </a:solidFill>
                <a:latin typeface="+mn-lt"/>
                <a:ea typeface="MS PGothic" pitchFamily="34" charset="-128"/>
                <a:cs typeface="MS PGothic" pitchFamily="34" charset="-128"/>
              </a:defRPr>
            </a:lvl1pPr>
            <a:lvl2pPr marL="566738" marR="0" indent="-285750" algn="l" defTabSz="914400" rtl="0" eaLnBrk="1" fontAlgn="base" latinLnBrk="0" hangingPunct="1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SzTx/>
              <a:buFont typeface="Courier New" panose="02070309020205020404" pitchFamily="49" charset="0"/>
              <a:buChar char="-"/>
              <a:tabLst/>
              <a:defRPr sz="1400">
                <a:solidFill>
                  <a:schemeClr val="tx1"/>
                </a:solidFill>
                <a:latin typeface="+mn-lt"/>
                <a:ea typeface="MS PGothic" pitchFamily="34" charset="-128"/>
              </a:defRPr>
            </a:lvl2pPr>
            <a:lvl3pPr marL="801688" marR="0" indent="-228600" algn="l" defTabSz="914400" rtl="0" eaLnBrk="1" fontAlgn="base" latinLnBrk="0" hangingPunct="1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 sz="1400">
                <a:solidFill>
                  <a:schemeClr val="tx1"/>
                </a:solidFill>
                <a:latin typeface="+mn-lt"/>
                <a:ea typeface="Geneva" charset="-128"/>
                <a:cs typeface="Geneva" charset="-128"/>
              </a:defRPr>
            </a:lvl3pPr>
            <a:lvl4pPr marL="1600200" marR="0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666666"/>
              </a:buClr>
              <a:buSzTx/>
              <a:buFont typeface="Lucida Grande"/>
              <a:buChar char="−"/>
              <a:tabLst/>
              <a:defRPr sz="1400">
                <a:solidFill>
                  <a:schemeClr val="tx1"/>
                </a:solidFill>
                <a:latin typeface="+mn-lt"/>
                <a:ea typeface="Geneva" charset="-128"/>
              </a:defRPr>
            </a:lvl4pPr>
            <a:lvl5pPr marL="2057400" marR="0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666666"/>
              </a:buClr>
              <a:buSzTx/>
              <a:buFont typeface="Lucida Grande"/>
              <a:buChar char="−"/>
              <a:tabLst/>
              <a:defRPr sz="1400">
                <a:solidFill>
                  <a:schemeClr val="tx1"/>
                </a:solidFill>
                <a:latin typeface="+mn-lt"/>
                <a:ea typeface="Geneva" charset="-128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charset="2"/>
              <a:buChar char="§"/>
              <a:defRPr sz="24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charset="2"/>
              <a:buChar char="§"/>
              <a:defRPr sz="24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charset="2"/>
              <a:buChar char="§"/>
              <a:defRPr sz="24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charset="2"/>
              <a:buChar char="§"/>
              <a:defRPr sz="24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spcAft>
                <a:spcPts val="1200"/>
              </a:spcAft>
            </a:pPr>
            <a:r>
              <a:rPr lang="en-US" sz="2000" kern="0" dirty="0"/>
              <a:t>West Side United</a:t>
            </a:r>
          </a:p>
          <a:p>
            <a:pPr>
              <a:spcAft>
                <a:spcPts val="1200"/>
              </a:spcAft>
            </a:pPr>
            <a:r>
              <a:rPr lang="en-US" sz="2000" kern="0" dirty="0"/>
              <a:t>Progress to-date</a:t>
            </a:r>
          </a:p>
          <a:p>
            <a:pPr>
              <a:spcAft>
                <a:spcPts val="1200"/>
              </a:spcAft>
            </a:pPr>
            <a:r>
              <a:rPr lang="en-US" sz="2000" kern="0" dirty="0"/>
              <a:t>Governance</a:t>
            </a:r>
          </a:p>
          <a:p>
            <a:pPr>
              <a:spcAft>
                <a:spcPts val="1200"/>
              </a:spcAft>
            </a:pPr>
            <a:r>
              <a:rPr lang="en-US" sz="2000" kern="0" dirty="0"/>
              <a:t>Opportunities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3606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Object 14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26171386"/>
              </p:ext>
            </p:extLst>
          </p:nvPr>
        </p:nvGraphicFramePr>
        <p:xfrm>
          <a:off x="1520" y="1594"/>
          <a:ext cx="1511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6328" name="think-cell Slide" r:id="rId6" imgW="270" imgH="270" progId="TCLayout.ActiveDocument.1">
                  <p:embed/>
                </p:oleObj>
              </mc:Choice>
              <mc:Fallback>
                <p:oleObj name="think-cell Slide" r:id="rId6" imgW="270" imgH="270" progId="TCLayout.ActiveDocument.1">
                  <p:embed/>
                  <p:pic>
                    <p:nvPicPr>
                      <p:cNvPr id="15" name="Object 14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20" y="1594"/>
                        <a:ext cx="1511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 hidden="1"/>
          <p:cNvSpPr/>
          <p:nvPr>
            <p:custDataLst>
              <p:tags r:id="rId3"/>
            </p:custDataLst>
          </p:nvPr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spcCol="0" rtlCol="0" anchor="ctr" anchorCtr="0" compatLnSpc="1">
            <a:prstTxWarp prst="textNoShape">
              <a:avLst/>
            </a:prstTxWarp>
            <a:noAutofit/>
          </a:bodyPr>
          <a:lstStyle/>
          <a:p>
            <a:pPr algn="ctr" eaLnBrk="0" hangingPunct="0">
              <a:lnSpc>
                <a:spcPct val="93000"/>
              </a:lnSpc>
            </a:pPr>
            <a:endParaRPr kumimoji="0" lang="en-US" sz="2400" u="none" strike="noStrike" cap="none" normalizeH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S PGothic" panose="020B0600070205080204" pitchFamily="34" charset="-128"/>
              <a:cs typeface="Calibri" panose="020F0502020204030204" pitchFamily="34" charset="0"/>
              <a:sym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 bwMode="auto">
          <a:xfrm>
            <a:off x="542062" y="1573487"/>
            <a:ext cx="8489471" cy="1353838"/>
          </a:xfrm>
          <a:prstGeom prst="rect">
            <a:avLst/>
          </a:prstGeom>
          <a:solidFill>
            <a:schemeClr val="bg1"/>
          </a:solidFill>
          <a:ln w="19050" cap="flat" cmpd="sng" algn="ctr">
            <a:solidFill>
              <a:schemeClr val="bg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209800" y="1636976"/>
            <a:ext cx="1818906" cy="884852"/>
          </a:xfrm>
          <a:prstGeom prst="rect">
            <a:avLst/>
          </a:prstGeom>
          <a:solidFill>
            <a:srgbClr val="002060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Leadership Council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223336" y="4109544"/>
            <a:ext cx="1796337" cy="875679"/>
          </a:xfrm>
          <a:prstGeom prst="rect">
            <a:avLst/>
          </a:prstGeom>
          <a:solidFill>
            <a:srgbClr val="00206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cs typeface="Arial" panose="020B060402020202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cs typeface="Arial" panose="020B0604020202020204" pitchFamily="34" charset="0"/>
              </a:rPr>
              <a:t>Backbone Structure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cs typeface="Arial" panose="020B060402020202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cs typeface="Arial" panose="020B0604020202020204" pitchFamily="34" charset="0"/>
              </a:rPr>
              <a:t> </a:t>
            </a:r>
          </a:p>
        </p:txBody>
      </p:sp>
      <p:sp>
        <p:nvSpPr>
          <p:cNvPr id="7" name="Rectangle 6"/>
          <p:cNvSpPr/>
          <p:nvPr/>
        </p:nvSpPr>
        <p:spPr>
          <a:xfrm>
            <a:off x="2223337" y="2866393"/>
            <a:ext cx="1818906" cy="1024813"/>
          </a:xfrm>
          <a:prstGeom prst="rect">
            <a:avLst/>
          </a:prstGeom>
          <a:solidFill>
            <a:srgbClr val="00206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Operations Committee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+mn-ea"/>
              <a:cs typeface="Arial" panose="020B060402020202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799655" y="1964141"/>
            <a:ext cx="161703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Strategy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17089" y="3324532"/>
            <a:ext cx="161703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Management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99655" y="5110872"/>
            <a:ext cx="161703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Execution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147196" y="2985551"/>
            <a:ext cx="4796629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46" indent="-171446" defTabSz="457200" fontAlgn="auto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</a:rPr>
              <a:t>Responsible for supporting / augmenting and </a:t>
            </a:r>
            <a:r>
              <a:rPr lang="en-US" sz="1300" dirty="0">
                <a:latin typeface="+mj-lt"/>
                <a:ea typeface="+mn-ea"/>
              </a:rPr>
              <a:t>coordinating WSU’s work within their respective organizations </a:t>
            </a:r>
          </a:p>
          <a:p>
            <a:pPr marL="171446" indent="-171446" defTabSz="457200" fontAlgn="auto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</a:rPr>
              <a:t>Coordinates community</a:t>
            </a:r>
            <a:r>
              <a:rPr kumimoji="0" lang="en-US" sz="13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</a:rPr>
              <a:t> engagement events, </a:t>
            </a:r>
            <a:r>
              <a:rPr kumimoji="0" lang="en-US" sz="1300" b="0" i="0" u="none" strike="noStrike" kern="1200" cap="none" spc="0" normalizeH="0" noProof="0" dirty="0" err="1">
                <a:ln>
                  <a:noFill/>
                </a:ln>
                <a:effectLst/>
                <a:uLnTx/>
                <a:uFillTx/>
                <a:latin typeface="+mj-lt"/>
                <a:ea typeface="+mn-ea"/>
              </a:rPr>
              <a:t>etc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n-ea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4067892" y="4114800"/>
            <a:ext cx="4887914" cy="180049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n-ea"/>
              </a:rPr>
              <a:t>Backbone Structure: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  <a:ea typeface="+mn-ea"/>
            </a:endParaRPr>
          </a:p>
          <a:p>
            <a:pPr marL="233357" marR="0" lvl="2" indent="-173034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n-ea"/>
              </a:rPr>
              <a:t>Responsible for providing the infrastructure and support to execute WSU strategies</a:t>
            </a:r>
          </a:p>
          <a:p>
            <a:pPr marL="60323" marR="0" lvl="2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  <a:ea typeface="+mn-ea"/>
            </a:endParaRPr>
          </a:p>
          <a:p>
            <a:pPr marL="233357" marR="0" lvl="2" indent="-173034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lang="en-US" sz="1300" dirty="0">
              <a:solidFill>
                <a:srgbClr val="000000"/>
              </a:solidFill>
              <a:latin typeface="+mj-lt"/>
              <a:ea typeface="+mn-ea"/>
            </a:endParaRPr>
          </a:p>
          <a:p>
            <a:pPr marL="60324" marR="0" lvl="2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n-ea"/>
              </a:rPr>
              <a:t>Working Groups:</a:t>
            </a:r>
          </a:p>
          <a:p>
            <a:pPr marL="233357" marR="0" lvl="2" indent="-173034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</a:rPr>
              <a:t>Responsible for designing and implementing initiatives across WSU’s focus areas (Health &amp; Healthcare, Economic Vitality, Neighborhood &amp; Physical</a:t>
            </a:r>
            <a:r>
              <a:rPr kumimoji="0" lang="en-US" sz="13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</a:rPr>
              <a:t> Environment, Education)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n-ea"/>
            </a:endParaRPr>
          </a:p>
        </p:txBody>
      </p:sp>
      <p:graphicFrame>
        <p:nvGraphicFramePr>
          <p:cNvPr id="56" name="Table 5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8423716"/>
              </p:ext>
            </p:extLst>
          </p:nvPr>
        </p:nvGraphicFramePr>
        <p:xfrm>
          <a:off x="380999" y="1219200"/>
          <a:ext cx="8668289" cy="375920"/>
        </p:xfrm>
        <a:graphic>
          <a:graphicData uri="http://schemas.openxmlformats.org/drawingml/2006/table">
            <a:tbl>
              <a:tblPr firstRow="1" bandRow="1"/>
              <a:tblGrid>
                <a:gridCol w="18288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106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592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Role</a:t>
                      </a:r>
                    </a:p>
                  </a:txBody>
                  <a:tcPr marL="87071" marR="8707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Entity</a:t>
                      </a:r>
                    </a:p>
                  </a:txBody>
                  <a:tcPr marL="87071" marR="8707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Responsibility</a:t>
                      </a:r>
                    </a:p>
                  </a:txBody>
                  <a:tcPr marL="87071" marR="87071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0727"/>
            <a:ext cx="8261195" cy="758825"/>
          </a:xfrm>
        </p:spPr>
        <p:txBody>
          <a:bodyPr anchor="t">
            <a:noAutofit/>
          </a:bodyPr>
          <a:lstStyle/>
          <a:p>
            <a:pPr fontAlgn="base">
              <a:spcAft>
                <a:spcPct val="0"/>
              </a:spcAft>
            </a:pPr>
            <a:r>
              <a:rPr lang="en-US" sz="2400" dirty="0"/>
              <a:t>The current Governance Structure was formally approved in December of 2018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4191000" y="1697881"/>
            <a:ext cx="4644255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46" marR="0" lvl="0" indent="-171446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Defines WSU long term vision,</a:t>
            </a:r>
            <a:r>
              <a:rPr kumimoji="0" lang="en-US" sz="13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success, and priorities</a:t>
            </a:r>
          </a:p>
          <a:p>
            <a:pPr marL="171446" marR="0" lvl="0" indent="-171446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Secures resources to support WSU and decides funding allocation (operations vs programmatic areas)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533772" y="2792303"/>
            <a:ext cx="8410052" cy="1212200"/>
            <a:chOff x="315799" y="3063306"/>
            <a:chExt cx="8986247" cy="1523429"/>
          </a:xfrm>
        </p:grpSpPr>
        <p:cxnSp>
          <p:nvCxnSpPr>
            <p:cNvPr id="81" name="Straight Connector 80"/>
            <p:cNvCxnSpPr/>
            <p:nvPr/>
          </p:nvCxnSpPr>
          <p:spPr bwMode="auto">
            <a:xfrm>
              <a:off x="324657" y="3063306"/>
              <a:ext cx="8942801" cy="10132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4" name="Straight Connector 83"/>
            <p:cNvCxnSpPr/>
            <p:nvPr/>
          </p:nvCxnSpPr>
          <p:spPr bwMode="auto">
            <a:xfrm flipV="1">
              <a:off x="315799" y="4578478"/>
              <a:ext cx="8986247" cy="8257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2" name="Group 21"/>
          <p:cNvGrpSpPr/>
          <p:nvPr/>
        </p:nvGrpSpPr>
        <p:grpSpPr>
          <a:xfrm>
            <a:off x="1629547" y="5029200"/>
            <a:ext cx="3018653" cy="1143498"/>
            <a:chOff x="3713733" y="4554454"/>
            <a:chExt cx="2925452" cy="1280160"/>
          </a:xfrm>
        </p:grpSpPr>
        <p:grpSp>
          <p:nvGrpSpPr>
            <p:cNvPr id="30" name="Group 29"/>
            <p:cNvGrpSpPr/>
            <p:nvPr/>
          </p:nvGrpSpPr>
          <p:grpSpPr>
            <a:xfrm>
              <a:off x="4290519" y="4554454"/>
              <a:ext cx="1746504" cy="1280160"/>
              <a:chOff x="292030" y="726957"/>
              <a:chExt cx="7163376" cy="4828877"/>
            </a:xfrm>
          </p:grpSpPr>
          <p:sp>
            <p:nvSpPr>
              <p:cNvPr id="58" name="Freeform 10"/>
              <p:cNvSpPr>
                <a:spLocks/>
              </p:cNvSpPr>
              <p:nvPr/>
            </p:nvSpPr>
            <p:spPr bwMode="auto">
              <a:xfrm>
                <a:off x="292030" y="2755662"/>
                <a:ext cx="4659847" cy="2800172"/>
              </a:xfrm>
              <a:custGeom>
                <a:avLst/>
                <a:gdLst>
                  <a:gd name="T0" fmla="*/ 0 w 369"/>
                  <a:gd name="T1" fmla="*/ 314 h 314"/>
                  <a:gd name="T2" fmla="*/ 283 w 369"/>
                  <a:gd name="T3" fmla="*/ 314 h 314"/>
                  <a:gd name="T4" fmla="*/ 283 w 369"/>
                  <a:gd name="T5" fmla="*/ 201 h 314"/>
                  <a:gd name="T6" fmla="*/ 283 w 369"/>
                  <a:gd name="T7" fmla="*/ 144 h 314"/>
                  <a:gd name="T8" fmla="*/ 283 w 369"/>
                  <a:gd name="T9" fmla="*/ 31 h 314"/>
                  <a:gd name="T10" fmla="*/ 170 w 369"/>
                  <a:gd name="T11" fmla="*/ 31 h 314"/>
                  <a:gd name="T12" fmla="*/ 113 w 369"/>
                  <a:gd name="T13" fmla="*/ 31 h 314"/>
                  <a:gd name="T14" fmla="*/ 0 w 369"/>
                  <a:gd name="T15" fmla="*/ 31 h 314"/>
                  <a:gd name="T16" fmla="*/ 0 w 369"/>
                  <a:gd name="T17" fmla="*/ 314 h 3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69" h="314">
                    <a:moveTo>
                      <a:pt x="0" y="314"/>
                    </a:moveTo>
                    <a:cubicBezTo>
                      <a:pt x="283" y="314"/>
                      <a:pt x="283" y="314"/>
                      <a:pt x="283" y="314"/>
                    </a:cubicBezTo>
                    <a:cubicBezTo>
                      <a:pt x="268" y="282"/>
                      <a:pt x="253" y="183"/>
                      <a:pt x="283" y="201"/>
                    </a:cubicBezTo>
                    <a:cubicBezTo>
                      <a:pt x="369" y="250"/>
                      <a:pt x="369" y="94"/>
                      <a:pt x="283" y="144"/>
                    </a:cubicBezTo>
                    <a:cubicBezTo>
                      <a:pt x="253" y="162"/>
                      <a:pt x="268" y="63"/>
                      <a:pt x="283" y="31"/>
                    </a:cubicBezTo>
                    <a:cubicBezTo>
                      <a:pt x="251" y="16"/>
                      <a:pt x="152" y="0"/>
                      <a:pt x="170" y="31"/>
                    </a:cubicBezTo>
                    <a:cubicBezTo>
                      <a:pt x="219" y="117"/>
                      <a:pt x="63" y="117"/>
                      <a:pt x="113" y="31"/>
                    </a:cubicBezTo>
                    <a:cubicBezTo>
                      <a:pt x="131" y="0"/>
                      <a:pt x="32" y="16"/>
                      <a:pt x="0" y="31"/>
                    </a:cubicBezTo>
                    <a:lnTo>
                      <a:pt x="0" y="314"/>
                    </a:lnTo>
                    <a:close/>
                  </a:path>
                </a:pathLst>
              </a:custGeom>
              <a:solidFill>
                <a:srgbClr val="41A441"/>
              </a:solidFill>
              <a:ln w="38100" cap="flat">
                <a:solidFill>
                  <a:srgbClr val="00B05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  <a:ea typeface="MS PGothic" pitchFamily="34" charset="-128"/>
                  <a:cs typeface="+mn-cs"/>
                </a:endParaRPr>
              </a:p>
            </p:txBody>
          </p:sp>
          <p:sp>
            <p:nvSpPr>
              <p:cNvPr id="32" name="Freeform 13"/>
              <p:cNvSpPr>
                <a:spLocks noChangeAspect="1" noEditPoints="1"/>
              </p:cNvSpPr>
              <p:nvPr/>
            </p:nvSpPr>
            <p:spPr bwMode="auto">
              <a:xfrm>
                <a:off x="870679" y="1212109"/>
                <a:ext cx="2645851" cy="1685867"/>
              </a:xfrm>
              <a:custGeom>
                <a:avLst/>
                <a:gdLst>
                  <a:gd name="T0" fmla="*/ 35 w 177"/>
                  <a:gd name="T1" fmla="*/ 97 h 144"/>
                  <a:gd name="T2" fmla="*/ 11 w 177"/>
                  <a:gd name="T3" fmla="*/ 122 h 144"/>
                  <a:gd name="T4" fmla="*/ 0 w 177"/>
                  <a:gd name="T5" fmla="*/ 131 h 144"/>
                  <a:gd name="T6" fmla="*/ 11 w 177"/>
                  <a:gd name="T7" fmla="*/ 67 h 144"/>
                  <a:gd name="T8" fmla="*/ 26 w 177"/>
                  <a:gd name="T9" fmla="*/ 41 h 144"/>
                  <a:gd name="T10" fmla="*/ 54 w 177"/>
                  <a:gd name="T11" fmla="*/ 36 h 144"/>
                  <a:gd name="T12" fmla="*/ 54 w 177"/>
                  <a:gd name="T13" fmla="*/ 123 h 144"/>
                  <a:gd name="T14" fmla="*/ 35 w 177"/>
                  <a:gd name="T15" fmla="*/ 144 h 144"/>
                  <a:gd name="T16" fmla="*/ 15 w 177"/>
                  <a:gd name="T17" fmla="*/ 123 h 144"/>
                  <a:gd name="T18" fmla="*/ 35 w 177"/>
                  <a:gd name="T19" fmla="*/ 102 h 144"/>
                  <a:gd name="T20" fmla="*/ 54 w 177"/>
                  <a:gd name="T21" fmla="*/ 123 h 144"/>
                  <a:gd name="T22" fmla="*/ 51 w 177"/>
                  <a:gd name="T23" fmla="*/ 41 h 144"/>
                  <a:gd name="T24" fmla="*/ 20 w 177"/>
                  <a:gd name="T25" fmla="*/ 67 h 144"/>
                  <a:gd name="T26" fmla="*/ 177 w 177"/>
                  <a:gd name="T27" fmla="*/ 131 h 144"/>
                  <a:gd name="T28" fmla="*/ 172 w 177"/>
                  <a:gd name="T29" fmla="*/ 122 h 144"/>
                  <a:gd name="T30" fmla="*/ 148 w 177"/>
                  <a:gd name="T31" fmla="*/ 97 h 144"/>
                  <a:gd name="T32" fmla="*/ 124 w 177"/>
                  <a:gd name="T33" fmla="*/ 122 h 144"/>
                  <a:gd name="T34" fmla="*/ 58 w 177"/>
                  <a:gd name="T35" fmla="*/ 131 h 144"/>
                  <a:gd name="T36" fmla="*/ 177 w 177"/>
                  <a:gd name="T37" fmla="*/ 15 h 144"/>
                  <a:gd name="T38" fmla="*/ 87 w 177"/>
                  <a:gd name="T39" fmla="*/ 13 h 144"/>
                  <a:gd name="T40" fmla="*/ 75 w 177"/>
                  <a:gd name="T41" fmla="*/ 0 h 144"/>
                  <a:gd name="T42" fmla="*/ 87 w 177"/>
                  <a:gd name="T43" fmla="*/ 13 h 144"/>
                  <a:gd name="T44" fmla="*/ 155 w 177"/>
                  <a:gd name="T45" fmla="*/ 45 h 144"/>
                  <a:gd name="T46" fmla="*/ 134 w 177"/>
                  <a:gd name="T47" fmla="*/ 24 h 144"/>
                  <a:gd name="T48" fmla="*/ 103 w 177"/>
                  <a:gd name="T49" fmla="*/ 45 h 144"/>
                  <a:gd name="T50" fmla="*/ 82 w 177"/>
                  <a:gd name="T51" fmla="*/ 75 h 144"/>
                  <a:gd name="T52" fmla="*/ 103 w 177"/>
                  <a:gd name="T53" fmla="*/ 97 h 144"/>
                  <a:gd name="T54" fmla="*/ 134 w 177"/>
                  <a:gd name="T55" fmla="*/ 75 h 144"/>
                  <a:gd name="T56" fmla="*/ 168 w 177"/>
                  <a:gd name="T57" fmla="*/ 123 h 144"/>
                  <a:gd name="T58" fmla="*/ 148 w 177"/>
                  <a:gd name="T59" fmla="*/ 144 h 144"/>
                  <a:gd name="T60" fmla="*/ 128 w 177"/>
                  <a:gd name="T61" fmla="*/ 123 h 144"/>
                  <a:gd name="T62" fmla="*/ 148 w 177"/>
                  <a:gd name="T63" fmla="*/ 102 h 144"/>
                  <a:gd name="T64" fmla="*/ 168 w 177"/>
                  <a:gd name="T65" fmla="*/ 123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77" h="144">
                    <a:moveTo>
                      <a:pt x="54" y="110"/>
                    </a:moveTo>
                    <a:cubicBezTo>
                      <a:pt x="50" y="101"/>
                      <a:pt x="43" y="97"/>
                      <a:pt x="35" y="97"/>
                    </a:cubicBezTo>
                    <a:cubicBezTo>
                      <a:pt x="28" y="97"/>
                      <a:pt x="22" y="99"/>
                      <a:pt x="18" y="104"/>
                    </a:cubicBezTo>
                    <a:cubicBezTo>
                      <a:pt x="13" y="109"/>
                      <a:pt x="11" y="115"/>
                      <a:pt x="11" y="122"/>
                    </a:cubicBezTo>
                    <a:cubicBezTo>
                      <a:pt x="11" y="131"/>
                      <a:pt x="11" y="131"/>
                      <a:pt x="11" y="131"/>
                    </a:cubicBezTo>
                    <a:cubicBezTo>
                      <a:pt x="0" y="131"/>
                      <a:pt x="0" y="131"/>
                      <a:pt x="0" y="131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0" y="70"/>
                      <a:pt x="4" y="67"/>
                      <a:pt x="11" y="67"/>
                    </a:cubicBezTo>
                    <a:cubicBezTo>
                      <a:pt x="15" y="67"/>
                      <a:pt x="15" y="67"/>
                      <a:pt x="15" y="67"/>
                    </a:cubicBezTo>
                    <a:cubicBezTo>
                      <a:pt x="26" y="41"/>
                      <a:pt x="26" y="41"/>
                      <a:pt x="26" y="41"/>
                    </a:cubicBezTo>
                    <a:cubicBezTo>
                      <a:pt x="27" y="38"/>
                      <a:pt x="30" y="36"/>
                      <a:pt x="34" y="36"/>
                    </a:cubicBezTo>
                    <a:cubicBezTo>
                      <a:pt x="54" y="36"/>
                      <a:pt x="54" y="36"/>
                      <a:pt x="54" y="36"/>
                    </a:cubicBezTo>
                    <a:lnTo>
                      <a:pt x="54" y="110"/>
                    </a:lnTo>
                    <a:close/>
                    <a:moveTo>
                      <a:pt x="54" y="123"/>
                    </a:moveTo>
                    <a:cubicBezTo>
                      <a:pt x="54" y="129"/>
                      <a:pt x="53" y="134"/>
                      <a:pt x="49" y="138"/>
                    </a:cubicBezTo>
                    <a:cubicBezTo>
                      <a:pt x="45" y="142"/>
                      <a:pt x="40" y="144"/>
                      <a:pt x="35" y="144"/>
                    </a:cubicBezTo>
                    <a:cubicBezTo>
                      <a:pt x="29" y="144"/>
                      <a:pt x="24" y="142"/>
                      <a:pt x="21" y="138"/>
                    </a:cubicBezTo>
                    <a:cubicBezTo>
                      <a:pt x="17" y="134"/>
                      <a:pt x="15" y="129"/>
                      <a:pt x="15" y="123"/>
                    </a:cubicBezTo>
                    <a:cubicBezTo>
                      <a:pt x="15" y="118"/>
                      <a:pt x="17" y="113"/>
                      <a:pt x="21" y="109"/>
                    </a:cubicBezTo>
                    <a:cubicBezTo>
                      <a:pt x="24" y="104"/>
                      <a:pt x="29" y="102"/>
                      <a:pt x="35" y="102"/>
                    </a:cubicBezTo>
                    <a:cubicBezTo>
                      <a:pt x="40" y="102"/>
                      <a:pt x="45" y="104"/>
                      <a:pt x="49" y="109"/>
                    </a:cubicBezTo>
                    <a:cubicBezTo>
                      <a:pt x="53" y="113"/>
                      <a:pt x="54" y="118"/>
                      <a:pt x="54" y="123"/>
                    </a:cubicBezTo>
                    <a:close/>
                    <a:moveTo>
                      <a:pt x="51" y="67"/>
                    </a:moveTo>
                    <a:cubicBezTo>
                      <a:pt x="51" y="41"/>
                      <a:pt x="51" y="41"/>
                      <a:pt x="51" y="41"/>
                    </a:cubicBezTo>
                    <a:cubicBezTo>
                      <a:pt x="29" y="41"/>
                      <a:pt x="29" y="41"/>
                      <a:pt x="29" y="41"/>
                    </a:cubicBezTo>
                    <a:cubicBezTo>
                      <a:pt x="20" y="67"/>
                      <a:pt x="20" y="67"/>
                      <a:pt x="20" y="67"/>
                    </a:cubicBezTo>
                    <a:lnTo>
                      <a:pt x="51" y="67"/>
                    </a:lnTo>
                    <a:close/>
                    <a:moveTo>
                      <a:pt x="177" y="131"/>
                    </a:moveTo>
                    <a:cubicBezTo>
                      <a:pt x="172" y="131"/>
                      <a:pt x="172" y="131"/>
                      <a:pt x="172" y="131"/>
                    </a:cubicBezTo>
                    <a:cubicBezTo>
                      <a:pt x="172" y="122"/>
                      <a:pt x="172" y="122"/>
                      <a:pt x="172" y="122"/>
                    </a:cubicBezTo>
                    <a:cubicBezTo>
                      <a:pt x="172" y="115"/>
                      <a:pt x="169" y="109"/>
                      <a:pt x="165" y="104"/>
                    </a:cubicBezTo>
                    <a:cubicBezTo>
                      <a:pt x="160" y="99"/>
                      <a:pt x="154" y="97"/>
                      <a:pt x="148" y="97"/>
                    </a:cubicBezTo>
                    <a:cubicBezTo>
                      <a:pt x="141" y="97"/>
                      <a:pt x="135" y="99"/>
                      <a:pt x="131" y="104"/>
                    </a:cubicBezTo>
                    <a:cubicBezTo>
                      <a:pt x="126" y="109"/>
                      <a:pt x="124" y="115"/>
                      <a:pt x="124" y="122"/>
                    </a:cubicBezTo>
                    <a:cubicBezTo>
                      <a:pt x="124" y="131"/>
                      <a:pt x="124" y="131"/>
                      <a:pt x="124" y="131"/>
                    </a:cubicBezTo>
                    <a:cubicBezTo>
                      <a:pt x="58" y="131"/>
                      <a:pt x="58" y="131"/>
                      <a:pt x="58" y="131"/>
                    </a:cubicBezTo>
                    <a:cubicBezTo>
                      <a:pt x="58" y="15"/>
                      <a:pt x="58" y="15"/>
                      <a:pt x="58" y="15"/>
                    </a:cubicBezTo>
                    <a:cubicBezTo>
                      <a:pt x="177" y="15"/>
                      <a:pt x="177" y="15"/>
                      <a:pt x="177" y="15"/>
                    </a:cubicBezTo>
                    <a:lnTo>
                      <a:pt x="177" y="131"/>
                    </a:lnTo>
                    <a:close/>
                    <a:moveTo>
                      <a:pt x="87" y="13"/>
                    </a:moveTo>
                    <a:cubicBezTo>
                      <a:pt x="72" y="13"/>
                      <a:pt x="72" y="13"/>
                      <a:pt x="72" y="13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85" y="0"/>
                      <a:pt x="85" y="0"/>
                      <a:pt x="85" y="0"/>
                    </a:cubicBezTo>
                    <a:lnTo>
                      <a:pt x="87" y="13"/>
                    </a:lnTo>
                    <a:close/>
                    <a:moveTo>
                      <a:pt x="155" y="75"/>
                    </a:moveTo>
                    <a:cubicBezTo>
                      <a:pt x="155" y="45"/>
                      <a:pt x="155" y="45"/>
                      <a:pt x="155" y="45"/>
                    </a:cubicBezTo>
                    <a:cubicBezTo>
                      <a:pt x="134" y="45"/>
                      <a:pt x="134" y="45"/>
                      <a:pt x="134" y="45"/>
                    </a:cubicBezTo>
                    <a:cubicBezTo>
                      <a:pt x="134" y="24"/>
                      <a:pt x="134" y="24"/>
                      <a:pt x="134" y="24"/>
                    </a:cubicBezTo>
                    <a:cubicBezTo>
                      <a:pt x="103" y="24"/>
                      <a:pt x="103" y="24"/>
                      <a:pt x="103" y="24"/>
                    </a:cubicBezTo>
                    <a:cubicBezTo>
                      <a:pt x="103" y="45"/>
                      <a:pt x="103" y="45"/>
                      <a:pt x="103" y="45"/>
                    </a:cubicBezTo>
                    <a:cubicBezTo>
                      <a:pt x="82" y="45"/>
                      <a:pt x="82" y="45"/>
                      <a:pt x="82" y="45"/>
                    </a:cubicBezTo>
                    <a:cubicBezTo>
                      <a:pt x="82" y="75"/>
                      <a:pt x="82" y="75"/>
                      <a:pt x="82" y="75"/>
                    </a:cubicBezTo>
                    <a:cubicBezTo>
                      <a:pt x="103" y="75"/>
                      <a:pt x="103" y="75"/>
                      <a:pt x="103" y="75"/>
                    </a:cubicBezTo>
                    <a:cubicBezTo>
                      <a:pt x="103" y="97"/>
                      <a:pt x="103" y="97"/>
                      <a:pt x="103" y="97"/>
                    </a:cubicBezTo>
                    <a:cubicBezTo>
                      <a:pt x="134" y="97"/>
                      <a:pt x="134" y="97"/>
                      <a:pt x="134" y="97"/>
                    </a:cubicBezTo>
                    <a:cubicBezTo>
                      <a:pt x="134" y="75"/>
                      <a:pt x="134" y="75"/>
                      <a:pt x="134" y="75"/>
                    </a:cubicBezTo>
                    <a:lnTo>
                      <a:pt x="155" y="75"/>
                    </a:lnTo>
                    <a:close/>
                    <a:moveTo>
                      <a:pt x="168" y="123"/>
                    </a:moveTo>
                    <a:cubicBezTo>
                      <a:pt x="168" y="129"/>
                      <a:pt x="166" y="134"/>
                      <a:pt x="162" y="138"/>
                    </a:cubicBezTo>
                    <a:cubicBezTo>
                      <a:pt x="158" y="142"/>
                      <a:pt x="153" y="144"/>
                      <a:pt x="148" y="144"/>
                    </a:cubicBezTo>
                    <a:cubicBezTo>
                      <a:pt x="143" y="144"/>
                      <a:pt x="138" y="142"/>
                      <a:pt x="134" y="138"/>
                    </a:cubicBezTo>
                    <a:cubicBezTo>
                      <a:pt x="130" y="134"/>
                      <a:pt x="128" y="129"/>
                      <a:pt x="128" y="123"/>
                    </a:cubicBezTo>
                    <a:cubicBezTo>
                      <a:pt x="128" y="118"/>
                      <a:pt x="130" y="113"/>
                      <a:pt x="134" y="109"/>
                    </a:cubicBezTo>
                    <a:cubicBezTo>
                      <a:pt x="138" y="104"/>
                      <a:pt x="143" y="102"/>
                      <a:pt x="148" y="102"/>
                    </a:cubicBezTo>
                    <a:cubicBezTo>
                      <a:pt x="153" y="102"/>
                      <a:pt x="158" y="104"/>
                      <a:pt x="162" y="109"/>
                    </a:cubicBezTo>
                    <a:cubicBezTo>
                      <a:pt x="166" y="113"/>
                      <a:pt x="168" y="118"/>
                      <a:pt x="168" y="123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  <a:ea typeface="MS PGothic" pitchFamily="34" charset="-128"/>
                  <a:cs typeface="+mn-cs"/>
                </a:endParaRPr>
              </a:p>
            </p:txBody>
          </p:sp>
          <p:sp>
            <p:nvSpPr>
              <p:cNvPr id="33" name="Freeform 21"/>
              <p:cNvSpPr>
                <a:spLocks/>
              </p:cNvSpPr>
              <p:nvPr/>
            </p:nvSpPr>
            <p:spPr bwMode="auto">
              <a:xfrm>
                <a:off x="3464063" y="2347095"/>
                <a:ext cx="3991339" cy="3203518"/>
              </a:xfrm>
              <a:custGeom>
                <a:avLst/>
                <a:gdLst>
                  <a:gd name="T0" fmla="*/ 31 w 314"/>
                  <a:gd name="T1" fmla="*/ 369 h 369"/>
                  <a:gd name="T2" fmla="*/ 314 w 314"/>
                  <a:gd name="T3" fmla="*/ 369 h 369"/>
                  <a:gd name="T4" fmla="*/ 314 w 314"/>
                  <a:gd name="T5" fmla="*/ 86 h 369"/>
                  <a:gd name="T6" fmla="*/ 200 w 314"/>
                  <a:gd name="T7" fmla="*/ 86 h 369"/>
                  <a:gd name="T8" fmla="*/ 144 w 314"/>
                  <a:gd name="T9" fmla="*/ 86 h 369"/>
                  <a:gd name="T10" fmla="*/ 31 w 314"/>
                  <a:gd name="T11" fmla="*/ 86 h 369"/>
                  <a:gd name="T12" fmla="*/ 31 w 314"/>
                  <a:gd name="T13" fmla="*/ 199 h 369"/>
                  <a:gd name="T14" fmla="*/ 31 w 314"/>
                  <a:gd name="T15" fmla="*/ 256 h 369"/>
                  <a:gd name="T16" fmla="*/ 31 w 314"/>
                  <a:gd name="T17" fmla="*/ 369 h 3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4" h="369">
                    <a:moveTo>
                      <a:pt x="31" y="369"/>
                    </a:moveTo>
                    <a:cubicBezTo>
                      <a:pt x="314" y="369"/>
                      <a:pt x="314" y="369"/>
                      <a:pt x="314" y="369"/>
                    </a:cubicBezTo>
                    <a:cubicBezTo>
                      <a:pt x="314" y="86"/>
                      <a:pt x="314" y="86"/>
                      <a:pt x="314" y="86"/>
                    </a:cubicBezTo>
                    <a:cubicBezTo>
                      <a:pt x="282" y="101"/>
                      <a:pt x="183" y="116"/>
                      <a:pt x="200" y="86"/>
                    </a:cubicBezTo>
                    <a:cubicBezTo>
                      <a:pt x="250" y="0"/>
                      <a:pt x="94" y="0"/>
                      <a:pt x="144" y="86"/>
                    </a:cubicBezTo>
                    <a:cubicBezTo>
                      <a:pt x="162" y="116"/>
                      <a:pt x="63" y="101"/>
                      <a:pt x="31" y="86"/>
                    </a:cubicBezTo>
                    <a:cubicBezTo>
                      <a:pt x="16" y="118"/>
                      <a:pt x="0" y="217"/>
                      <a:pt x="31" y="199"/>
                    </a:cubicBezTo>
                    <a:cubicBezTo>
                      <a:pt x="116" y="149"/>
                      <a:pt x="116" y="305"/>
                      <a:pt x="31" y="256"/>
                    </a:cubicBezTo>
                    <a:cubicBezTo>
                      <a:pt x="0" y="238"/>
                      <a:pt x="16" y="337"/>
                      <a:pt x="31" y="369"/>
                    </a:cubicBezTo>
                    <a:close/>
                  </a:path>
                </a:pathLst>
              </a:custGeom>
              <a:solidFill>
                <a:srgbClr val="E29815"/>
              </a:solidFill>
              <a:ln w="12700" cap="flat">
                <a:solidFill>
                  <a:srgbClr val="FFC00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  <a:ea typeface="MS PGothic" pitchFamily="34" charset="-128"/>
                  <a:cs typeface="+mn-cs"/>
                </a:endParaRPr>
              </a:p>
            </p:txBody>
          </p:sp>
          <p:grpSp>
            <p:nvGrpSpPr>
              <p:cNvPr id="35" name="Group 34"/>
              <p:cNvGrpSpPr/>
              <p:nvPr/>
            </p:nvGrpSpPr>
            <p:grpSpPr bwMode="auto">
              <a:xfrm>
                <a:off x="6989587" y="5208081"/>
                <a:ext cx="432763" cy="322045"/>
                <a:chOff x="682739" y="3768019"/>
                <a:chExt cx="354183" cy="225773"/>
              </a:xfrm>
              <a:solidFill>
                <a:srgbClr val="FFFFFF"/>
              </a:solidFill>
            </p:grpSpPr>
            <p:sp>
              <p:nvSpPr>
                <p:cNvPr id="55" name="Freeform 33"/>
                <p:cNvSpPr>
                  <a:spLocks/>
                </p:cNvSpPr>
                <p:nvPr/>
              </p:nvSpPr>
              <p:spPr bwMode="auto">
                <a:xfrm>
                  <a:off x="758275" y="3855855"/>
                  <a:ext cx="203751" cy="91956"/>
                </a:xfrm>
                <a:custGeom>
                  <a:avLst/>
                  <a:gdLst>
                    <a:gd name="T0" fmla="*/ 68 w 136"/>
                    <a:gd name="T1" fmla="*/ 20 h 57"/>
                    <a:gd name="T2" fmla="*/ 0 w 136"/>
                    <a:gd name="T3" fmla="*/ 1 h 57"/>
                    <a:gd name="T4" fmla="*/ 0 w 136"/>
                    <a:gd name="T5" fmla="*/ 20 h 57"/>
                    <a:gd name="T6" fmla="*/ 0 w 136"/>
                    <a:gd name="T7" fmla="*/ 49 h 57"/>
                    <a:gd name="T8" fmla="*/ 68 w 136"/>
                    <a:gd name="T9" fmla="*/ 57 h 57"/>
                    <a:gd name="T10" fmla="*/ 68 w 136"/>
                    <a:gd name="T11" fmla="*/ 57 h 57"/>
                    <a:gd name="T12" fmla="*/ 136 w 136"/>
                    <a:gd name="T13" fmla="*/ 49 h 57"/>
                    <a:gd name="T14" fmla="*/ 136 w 136"/>
                    <a:gd name="T15" fmla="*/ 20 h 57"/>
                    <a:gd name="T16" fmla="*/ 136 w 136"/>
                    <a:gd name="T17" fmla="*/ 0 h 57"/>
                    <a:gd name="T18" fmla="*/ 68 w 136"/>
                    <a:gd name="T19" fmla="*/ 20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36" h="57">
                      <a:moveTo>
                        <a:pt x="68" y="20"/>
                      </a:move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20"/>
                        <a:pt x="0" y="20"/>
                        <a:pt x="0" y="20"/>
                      </a:cubicBezTo>
                      <a:cubicBezTo>
                        <a:pt x="0" y="49"/>
                        <a:pt x="0" y="49"/>
                        <a:pt x="0" y="49"/>
                      </a:cubicBezTo>
                      <a:cubicBezTo>
                        <a:pt x="53" y="45"/>
                        <a:pt x="68" y="57"/>
                        <a:pt x="68" y="57"/>
                      </a:cubicBezTo>
                      <a:cubicBezTo>
                        <a:pt x="68" y="57"/>
                        <a:pt x="68" y="57"/>
                        <a:pt x="68" y="57"/>
                      </a:cubicBezTo>
                      <a:cubicBezTo>
                        <a:pt x="68" y="57"/>
                        <a:pt x="83" y="45"/>
                        <a:pt x="136" y="49"/>
                      </a:cubicBezTo>
                      <a:cubicBezTo>
                        <a:pt x="136" y="20"/>
                        <a:pt x="136" y="20"/>
                        <a:pt x="136" y="20"/>
                      </a:cubicBezTo>
                      <a:cubicBezTo>
                        <a:pt x="136" y="0"/>
                        <a:pt x="136" y="0"/>
                        <a:pt x="136" y="0"/>
                      </a:cubicBezTo>
                      <a:cubicBezTo>
                        <a:pt x="68" y="20"/>
                        <a:pt x="68" y="20"/>
                        <a:pt x="68" y="2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j-lt"/>
                    <a:ea typeface="MS PGothic" pitchFamily="34" charset="-128"/>
                    <a:cs typeface="+mn-cs"/>
                  </a:endParaRPr>
                </a:p>
              </p:txBody>
            </p:sp>
            <p:sp>
              <p:nvSpPr>
                <p:cNvPr id="57" name="Freeform 35"/>
                <p:cNvSpPr>
                  <a:spLocks noEditPoints="1"/>
                </p:cNvSpPr>
                <p:nvPr/>
              </p:nvSpPr>
              <p:spPr bwMode="auto">
                <a:xfrm>
                  <a:off x="682739" y="3768019"/>
                  <a:ext cx="354183" cy="225773"/>
                </a:xfrm>
                <a:custGeom>
                  <a:avLst/>
                  <a:gdLst>
                    <a:gd name="T0" fmla="*/ 32 w 236"/>
                    <a:gd name="T1" fmla="*/ 97 h 139"/>
                    <a:gd name="T2" fmla="*/ 36 w 236"/>
                    <a:gd name="T3" fmla="*/ 93 h 139"/>
                    <a:gd name="T4" fmla="*/ 33 w 236"/>
                    <a:gd name="T5" fmla="*/ 89 h 139"/>
                    <a:gd name="T6" fmla="*/ 33 w 236"/>
                    <a:gd name="T7" fmla="*/ 44 h 139"/>
                    <a:gd name="T8" fmla="*/ 118 w 236"/>
                    <a:gd name="T9" fmla="*/ 68 h 139"/>
                    <a:gd name="T10" fmla="*/ 236 w 236"/>
                    <a:gd name="T11" fmla="*/ 33 h 139"/>
                    <a:gd name="T12" fmla="*/ 118 w 236"/>
                    <a:gd name="T13" fmla="*/ 0 h 139"/>
                    <a:gd name="T14" fmla="*/ 0 w 236"/>
                    <a:gd name="T15" fmla="*/ 35 h 139"/>
                    <a:gd name="T16" fmla="*/ 29 w 236"/>
                    <a:gd name="T17" fmla="*/ 43 h 139"/>
                    <a:gd name="T18" fmla="*/ 29 w 236"/>
                    <a:gd name="T19" fmla="*/ 89 h 139"/>
                    <a:gd name="T20" fmla="*/ 27 w 236"/>
                    <a:gd name="T21" fmla="*/ 93 h 139"/>
                    <a:gd name="T22" fmla="*/ 30 w 236"/>
                    <a:gd name="T23" fmla="*/ 97 h 139"/>
                    <a:gd name="T24" fmla="*/ 23 w 236"/>
                    <a:gd name="T25" fmla="*/ 131 h 139"/>
                    <a:gd name="T26" fmla="*/ 25 w 236"/>
                    <a:gd name="T27" fmla="*/ 137 h 139"/>
                    <a:gd name="T28" fmla="*/ 36 w 236"/>
                    <a:gd name="T29" fmla="*/ 139 h 139"/>
                    <a:gd name="T30" fmla="*/ 38 w 236"/>
                    <a:gd name="T31" fmla="*/ 134 h 139"/>
                    <a:gd name="T32" fmla="*/ 32 w 236"/>
                    <a:gd name="T33" fmla="*/ 97 h 139"/>
                    <a:gd name="T34" fmla="*/ 118 w 236"/>
                    <a:gd name="T35" fmla="*/ 8 h 139"/>
                    <a:gd name="T36" fmla="*/ 207 w 236"/>
                    <a:gd name="T37" fmla="*/ 33 h 139"/>
                    <a:gd name="T38" fmla="*/ 118 w 236"/>
                    <a:gd name="T39" fmla="*/ 60 h 139"/>
                    <a:gd name="T40" fmla="*/ 29 w 236"/>
                    <a:gd name="T41" fmla="*/ 34 h 139"/>
                    <a:gd name="T42" fmla="*/ 118 w 236"/>
                    <a:gd name="T43" fmla="*/ 8 h 1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36" h="139">
                      <a:moveTo>
                        <a:pt x="32" y="97"/>
                      </a:moveTo>
                      <a:cubicBezTo>
                        <a:pt x="34" y="97"/>
                        <a:pt x="36" y="95"/>
                        <a:pt x="36" y="93"/>
                      </a:cubicBezTo>
                      <a:cubicBezTo>
                        <a:pt x="36" y="91"/>
                        <a:pt x="35" y="90"/>
                        <a:pt x="33" y="89"/>
                      </a:cubicBezTo>
                      <a:cubicBezTo>
                        <a:pt x="33" y="44"/>
                        <a:pt x="33" y="44"/>
                        <a:pt x="33" y="44"/>
                      </a:cubicBezTo>
                      <a:cubicBezTo>
                        <a:pt x="118" y="68"/>
                        <a:pt x="118" y="68"/>
                        <a:pt x="118" y="68"/>
                      </a:cubicBezTo>
                      <a:cubicBezTo>
                        <a:pt x="236" y="33"/>
                        <a:pt x="236" y="33"/>
                        <a:pt x="236" y="33"/>
                      </a:cubicBezTo>
                      <a:cubicBezTo>
                        <a:pt x="118" y="0"/>
                        <a:pt x="118" y="0"/>
                        <a:pt x="118" y="0"/>
                      </a:cubicBezTo>
                      <a:cubicBezTo>
                        <a:pt x="0" y="35"/>
                        <a:pt x="0" y="35"/>
                        <a:pt x="0" y="35"/>
                      </a:cubicBezTo>
                      <a:cubicBezTo>
                        <a:pt x="29" y="43"/>
                        <a:pt x="29" y="43"/>
                        <a:pt x="29" y="43"/>
                      </a:cubicBezTo>
                      <a:cubicBezTo>
                        <a:pt x="29" y="89"/>
                        <a:pt x="29" y="89"/>
                        <a:pt x="29" y="89"/>
                      </a:cubicBezTo>
                      <a:cubicBezTo>
                        <a:pt x="28" y="90"/>
                        <a:pt x="27" y="91"/>
                        <a:pt x="27" y="93"/>
                      </a:cubicBezTo>
                      <a:cubicBezTo>
                        <a:pt x="27" y="95"/>
                        <a:pt x="28" y="97"/>
                        <a:pt x="30" y="97"/>
                      </a:cubicBezTo>
                      <a:cubicBezTo>
                        <a:pt x="23" y="131"/>
                        <a:pt x="23" y="131"/>
                        <a:pt x="23" y="131"/>
                      </a:cubicBezTo>
                      <a:cubicBezTo>
                        <a:pt x="22" y="134"/>
                        <a:pt x="23" y="137"/>
                        <a:pt x="25" y="137"/>
                      </a:cubicBezTo>
                      <a:cubicBezTo>
                        <a:pt x="36" y="139"/>
                        <a:pt x="36" y="139"/>
                        <a:pt x="36" y="139"/>
                      </a:cubicBezTo>
                      <a:cubicBezTo>
                        <a:pt x="38" y="139"/>
                        <a:pt x="39" y="137"/>
                        <a:pt x="38" y="134"/>
                      </a:cubicBezTo>
                      <a:lnTo>
                        <a:pt x="32" y="97"/>
                      </a:lnTo>
                      <a:close/>
                      <a:moveTo>
                        <a:pt x="118" y="8"/>
                      </a:moveTo>
                      <a:cubicBezTo>
                        <a:pt x="207" y="33"/>
                        <a:pt x="207" y="33"/>
                        <a:pt x="207" y="33"/>
                      </a:cubicBezTo>
                      <a:cubicBezTo>
                        <a:pt x="118" y="60"/>
                        <a:pt x="118" y="60"/>
                        <a:pt x="118" y="60"/>
                      </a:cubicBezTo>
                      <a:cubicBezTo>
                        <a:pt x="29" y="34"/>
                        <a:pt x="29" y="34"/>
                        <a:pt x="29" y="34"/>
                      </a:cubicBezTo>
                      <a:lnTo>
                        <a:pt x="118" y="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j-lt"/>
                    <a:ea typeface="MS PGothic" pitchFamily="34" charset="-128"/>
                    <a:cs typeface="+mn-cs"/>
                  </a:endParaRPr>
                </a:p>
              </p:txBody>
            </p:sp>
          </p:grpSp>
          <p:sp>
            <p:nvSpPr>
              <p:cNvPr id="37" name="Freeform 105"/>
              <p:cNvSpPr>
                <a:spLocks/>
              </p:cNvSpPr>
              <p:nvPr/>
            </p:nvSpPr>
            <p:spPr bwMode="auto">
              <a:xfrm>
                <a:off x="2807003" y="747836"/>
                <a:ext cx="4648403" cy="2585299"/>
              </a:xfrm>
              <a:custGeom>
                <a:avLst/>
                <a:gdLst>
                  <a:gd name="T0" fmla="*/ 87 w 370"/>
                  <a:gd name="T1" fmla="*/ 284 h 315"/>
                  <a:gd name="T2" fmla="*/ 200 w 370"/>
                  <a:gd name="T3" fmla="*/ 284 h 315"/>
                  <a:gd name="T4" fmla="*/ 256 w 370"/>
                  <a:gd name="T5" fmla="*/ 284 h 315"/>
                  <a:gd name="T6" fmla="*/ 370 w 370"/>
                  <a:gd name="T7" fmla="*/ 284 h 315"/>
                  <a:gd name="T8" fmla="*/ 370 w 370"/>
                  <a:gd name="T9" fmla="*/ 0 h 315"/>
                  <a:gd name="T10" fmla="*/ 87 w 370"/>
                  <a:gd name="T11" fmla="*/ 0 h 315"/>
                  <a:gd name="T12" fmla="*/ 87 w 370"/>
                  <a:gd name="T13" fmla="*/ 114 h 315"/>
                  <a:gd name="T14" fmla="*/ 87 w 370"/>
                  <a:gd name="T15" fmla="*/ 171 h 315"/>
                  <a:gd name="T16" fmla="*/ 87 w 370"/>
                  <a:gd name="T17" fmla="*/ 284 h 3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0" h="315">
                    <a:moveTo>
                      <a:pt x="87" y="284"/>
                    </a:moveTo>
                    <a:cubicBezTo>
                      <a:pt x="119" y="299"/>
                      <a:pt x="218" y="315"/>
                      <a:pt x="200" y="284"/>
                    </a:cubicBezTo>
                    <a:cubicBezTo>
                      <a:pt x="150" y="198"/>
                      <a:pt x="306" y="198"/>
                      <a:pt x="256" y="284"/>
                    </a:cubicBezTo>
                    <a:cubicBezTo>
                      <a:pt x="239" y="315"/>
                      <a:pt x="338" y="299"/>
                      <a:pt x="370" y="284"/>
                    </a:cubicBezTo>
                    <a:cubicBezTo>
                      <a:pt x="370" y="0"/>
                      <a:pt x="370" y="0"/>
                      <a:pt x="370" y="0"/>
                    </a:cubicBezTo>
                    <a:cubicBezTo>
                      <a:pt x="87" y="0"/>
                      <a:pt x="87" y="0"/>
                      <a:pt x="87" y="0"/>
                    </a:cubicBezTo>
                    <a:cubicBezTo>
                      <a:pt x="102" y="33"/>
                      <a:pt x="117" y="132"/>
                      <a:pt x="87" y="114"/>
                    </a:cubicBezTo>
                    <a:cubicBezTo>
                      <a:pt x="0" y="64"/>
                      <a:pt x="0" y="220"/>
                      <a:pt x="87" y="171"/>
                    </a:cubicBezTo>
                    <a:cubicBezTo>
                      <a:pt x="117" y="153"/>
                      <a:pt x="102" y="252"/>
                      <a:pt x="87" y="284"/>
                    </a:cubicBezTo>
                    <a:close/>
                  </a:path>
                </a:pathLst>
              </a:custGeom>
              <a:solidFill>
                <a:srgbClr val="008AB3"/>
              </a:solidFill>
              <a:ln w="19050" cap="flat">
                <a:solidFill>
                  <a:srgbClr val="00B0F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  <a:ea typeface="MS PGothic" pitchFamily="34" charset="-128"/>
                  <a:cs typeface="+mn-cs"/>
                </a:endParaRPr>
              </a:p>
            </p:txBody>
          </p:sp>
          <p:sp>
            <p:nvSpPr>
              <p:cNvPr id="44" name="Freeform 94"/>
              <p:cNvSpPr>
                <a:spLocks/>
              </p:cNvSpPr>
              <p:nvPr/>
            </p:nvSpPr>
            <p:spPr bwMode="auto">
              <a:xfrm>
                <a:off x="292030" y="726957"/>
                <a:ext cx="3962743" cy="3051223"/>
              </a:xfrm>
              <a:custGeom>
                <a:avLst/>
                <a:gdLst>
                  <a:gd name="T0" fmla="*/ 0 w 314"/>
                  <a:gd name="T1" fmla="*/ 284 h 370"/>
                  <a:gd name="T2" fmla="*/ 113 w 314"/>
                  <a:gd name="T3" fmla="*/ 284 h 370"/>
                  <a:gd name="T4" fmla="*/ 170 w 314"/>
                  <a:gd name="T5" fmla="*/ 284 h 370"/>
                  <a:gd name="T6" fmla="*/ 283 w 314"/>
                  <a:gd name="T7" fmla="*/ 284 h 370"/>
                  <a:gd name="T8" fmla="*/ 283 w 314"/>
                  <a:gd name="T9" fmla="*/ 171 h 370"/>
                  <a:gd name="T10" fmla="*/ 283 w 314"/>
                  <a:gd name="T11" fmla="*/ 114 h 370"/>
                  <a:gd name="T12" fmla="*/ 283 w 314"/>
                  <a:gd name="T13" fmla="*/ 0 h 370"/>
                  <a:gd name="T14" fmla="*/ 0 w 314"/>
                  <a:gd name="T15" fmla="*/ 0 h 370"/>
                  <a:gd name="T16" fmla="*/ 0 w 314"/>
                  <a:gd name="T17" fmla="*/ 284 h 3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4" h="370">
                    <a:moveTo>
                      <a:pt x="0" y="284"/>
                    </a:moveTo>
                    <a:cubicBezTo>
                      <a:pt x="32" y="269"/>
                      <a:pt x="131" y="253"/>
                      <a:pt x="113" y="284"/>
                    </a:cubicBezTo>
                    <a:cubicBezTo>
                      <a:pt x="63" y="370"/>
                      <a:pt x="219" y="370"/>
                      <a:pt x="170" y="284"/>
                    </a:cubicBezTo>
                    <a:cubicBezTo>
                      <a:pt x="152" y="253"/>
                      <a:pt x="251" y="269"/>
                      <a:pt x="283" y="284"/>
                    </a:cubicBezTo>
                    <a:cubicBezTo>
                      <a:pt x="298" y="252"/>
                      <a:pt x="314" y="153"/>
                      <a:pt x="283" y="171"/>
                    </a:cubicBezTo>
                    <a:cubicBezTo>
                      <a:pt x="197" y="220"/>
                      <a:pt x="197" y="64"/>
                      <a:pt x="283" y="114"/>
                    </a:cubicBezTo>
                    <a:cubicBezTo>
                      <a:pt x="314" y="132"/>
                      <a:pt x="298" y="33"/>
                      <a:pt x="283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284"/>
                    </a:lnTo>
                    <a:close/>
                  </a:path>
                </a:pathLst>
              </a:custGeom>
              <a:solidFill>
                <a:srgbClr val="002C77"/>
              </a:solidFill>
              <a:ln w="9525" cap="flat">
                <a:noFill/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  <a:ea typeface="MS PGothic" pitchFamily="34" charset="-128"/>
                  <a:cs typeface="+mn-cs"/>
                </a:endParaRPr>
              </a:p>
            </p:txBody>
          </p:sp>
          <p:sp>
            <p:nvSpPr>
              <p:cNvPr id="51" name="Freeform 13"/>
              <p:cNvSpPr>
                <a:spLocks noChangeAspect="1" noEditPoints="1"/>
              </p:cNvSpPr>
              <p:nvPr/>
            </p:nvSpPr>
            <p:spPr bwMode="auto">
              <a:xfrm>
                <a:off x="389426" y="772998"/>
                <a:ext cx="377412" cy="233863"/>
              </a:xfrm>
              <a:custGeom>
                <a:avLst/>
                <a:gdLst>
                  <a:gd name="T0" fmla="*/ 35 w 177"/>
                  <a:gd name="T1" fmla="*/ 97 h 144"/>
                  <a:gd name="T2" fmla="*/ 11 w 177"/>
                  <a:gd name="T3" fmla="*/ 122 h 144"/>
                  <a:gd name="T4" fmla="*/ 0 w 177"/>
                  <a:gd name="T5" fmla="*/ 131 h 144"/>
                  <a:gd name="T6" fmla="*/ 11 w 177"/>
                  <a:gd name="T7" fmla="*/ 67 h 144"/>
                  <a:gd name="T8" fmla="*/ 26 w 177"/>
                  <a:gd name="T9" fmla="*/ 41 h 144"/>
                  <a:gd name="T10" fmla="*/ 54 w 177"/>
                  <a:gd name="T11" fmla="*/ 36 h 144"/>
                  <a:gd name="T12" fmla="*/ 54 w 177"/>
                  <a:gd name="T13" fmla="*/ 123 h 144"/>
                  <a:gd name="T14" fmla="*/ 35 w 177"/>
                  <a:gd name="T15" fmla="*/ 144 h 144"/>
                  <a:gd name="T16" fmla="*/ 15 w 177"/>
                  <a:gd name="T17" fmla="*/ 123 h 144"/>
                  <a:gd name="T18" fmla="*/ 35 w 177"/>
                  <a:gd name="T19" fmla="*/ 102 h 144"/>
                  <a:gd name="T20" fmla="*/ 54 w 177"/>
                  <a:gd name="T21" fmla="*/ 123 h 144"/>
                  <a:gd name="T22" fmla="*/ 51 w 177"/>
                  <a:gd name="T23" fmla="*/ 41 h 144"/>
                  <a:gd name="T24" fmla="*/ 20 w 177"/>
                  <a:gd name="T25" fmla="*/ 67 h 144"/>
                  <a:gd name="T26" fmla="*/ 177 w 177"/>
                  <a:gd name="T27" fmla="*/ 131 h 144"/>
                  <a:gd name="T28" fmla="*/ 172 w 177"/>
                  <a:gd name="T29" fmla="*/ 122 h 144"/>
                  <a:gd name="T30" fmla="*/ 148 w 177"/>
                  <a:gd name="T31" fmla="*/ 97 h 144"/>
                  <a:gd name="T32" fmla="*/ 124 w 177"/>
                  <a:gd name="T33" fmla="*/ 122 h 144"/>
                  <a:gd name="T34" fmla="*/ 58 w 177"/>
                  <a:gd name="T35" fmla="*/ 131 h 144"/>
                  <a:gd name="T36" fmla="*/ 177 w 177"/>
                  <a:gd name="T37" fmla="*/ 15 h 144"/>
                  <a:gd name="T38" fmla="*/ 87 w 177"/>
                  <a:gd name="T39" fmla="*/ 13 h 144"/>
                  <a:gd name="T40" fmla="*/ 75 w 177"/>
                  <a:gd name="T41" fmla="*/ 0 h 144"/>
                  <a:gd name="T42" fmla="*/ 87 w 177"/>
                  <a:gd name="T43" fmla="*/ 13 h 144"/>
                  <a:gd name="T44" fmla="*/ 155 w 177"/>
                  <a:gd name="T45" fmla="*/ 45 h 144"/>
                  <a:gd name="T46" fmla="*/ 134 w 177"/>
                  <a:gd name="T47" fmla="*/ 24 h 144"/>
                  <a:gd name="T48" fmla="*/ 103 w 177"/>
                  <a:gd name="T49" fmla="*/ 45 h 144"/>
                  <a:gd name="T50" fmla="*/ 82 w 177"/>
                  <a:gd name="T51" fmla="*/ 75 h 144"/>
                  <a:gd name="T52" fmla="*/ 103 w 177"/>
                  <a:gd name="T53" fmla="*/ 97 h 144"/>
                  <a:gd name="T54" fmla="*/ 134 w 177"/>
                  <a:gd name="T55" fmla="*/ 75 h 144"/>
                  <a:gd name="T56" fmla="*/ 168 w 177"/>
                  <a:gd name="T57" fmla="*/ 123 h 144"/>
                  <a:gd name="T58" fmla="*/ 148 w 177"/>
                  <a:gd name="T59" fmla="*/ 144 h 144"/>
                  <a:gd name="T60" fmla="*/ 128 w 177"/>
                  <a:gd name="T61" fmla="*/ 123 h 144"/>
                  <a:gd name="T62" fmla="*/ 148 w 177"/>
                  <a:gd name="T63" fmla="*/ 102 h 144"/>
                  <a:gd name="T64" fmla="*/ 168 w 177"/>
                  <a:gd name="T65" fmla="*/ 123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77" h="144">
                    <a:moveTo>
                      <a:pt x="54" y="110"/>
                    </a:moveTo>
                    <a:cubicBezTo>
                      <a:pt x="50" y="101"/>
                      <a:pt x="43" y="97"/>
                      <a:pt x="35" y="97"/>
                    </a:cubicBezTo>
                    <a:cubicBezTo>
                      <a:pt x="28" y="97"/>
                      <a:pt x="22" y="99"/>
                      <a:pt x="18" y="104"/>
                    </a:cubicBezTo>
                    <a:cubicBezTo>
                      <a:pt x="13" y="109"/>
                      <a:pt x="11" y="115"/>
                      <a:pt x="11" y="122"/>
                    </a:cubicBezTo>
                    <a:cubicBezTo>
                      <a:pt x="11" y="131"/>
                      <a:pt x="11" y="131"/>
                      <a:pt x="11" y="131"/>
                    </a:cubicBezTo>
                    <a:cubicBezTo>
                      <a:pt x="0" y="131"/>
                      <a:pt x="0" y="131"/>
                      <a:pt x="0" y="131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0" y="70"/>
                      <a:pt x="4" y="67"/>
                      <a:pt x="11" y="67"/>
                    </a:cubicBezTo>
                    <a:cubicBezTo>
                      <a:pt x="15" y="67"/>
                      <a:pt x="15" y="67"/>
                      <a:pt x="15" y="67"/>
                    </a:cubicBezTo>
                    <a:cubicBezTo>
                      <a:pt x="26" y="41"/>
                      <a:pt x="26" y="41"/>
                      <a:pt x="26" y="41"/>
                    </a:cubicBezTo>
                    <a:cubicBezTo>
                      <a:pt x="27" y="38"/>
                      <a:pt x="30" y="36"/>
                      <a:pt x="34" y="36"/>
                    </a:cubicBezTo>
                    <a:cubicBezTo>
                      <a:pt x="54" y="36"/>
                      <a:pt x="54" y="36"/>
                      <a:pt x="54" y="36"/>
                    </a:cubicBezTo>
                    <a:lnTo>
                      <a:pt x="54" y="110"/>
                    </a:lnTo>
                    <a:close/>
                    <a:moveTo>
                      <a:pt x="54" y="123"/>
                    </a:moveTo>
                    <a:cubicBezTo>
                      <a:pt x="54" y="129"/>
                      <a:pt x="53" y="134"/>
                      <a:pt x="49" y="138"/>
                    </a:cubicBezTo>
                    <a:cubicBezTo>
                      <a:pt x="45" y="142"/>
                      <a:pt x="40" y="144"/>
                      <a:pt x="35" y="144"/>
                    </a:cubicBezTo>
                    <a:cubicBezTo>
                      <a:pt x="29" y="144"/>
                      <a:pt x="24" y="142"/>
                      <a:pt x="21" y="138"/>
                    </a:cubicBezTo>
                    <a:cubicBezTo>
                      <a:pt x="17" y="134"/>
                      <a:pt x="15" y="129"/>
                      <a:pt x="15" y="123"/>
                    </a:cubicBezTo>
                    <a:cubicBezTo>
                      <a:pt x="15" y="118"/>
                      <a:pt x="17" y="113"/>
                      <a:pt x="21" y="109"/>
                    </a:cubicBezTo>
                    <a:cubicBezTo>
                      <a:pt x="24" y="104"/>
                      <a:pt x="29" y="102"/>
                      <a:pt x="35" y="102"/>
                    </a:cubicBezTo>
                    <a:cubicBezTo>
                      <a:pt x="40" y="102"/>
                      <a:pt x="45" y="104"/>
                      <a:pt x="49" y="109"/>
                    </a:cubicBezTo>
                    <a:cubicBezTo>
                      <a:pt x="53" y="113"/>
                      <a:pt x="54" y="118"/>
                      <a:pt x="54" y="123"/>
                    </a:cubicBezTo>
                    <a:close/>
                    <a:moveTo>
                      <a:pt x="51" y="67"/>
                    </a:moveTo>
                    <a:cubicBezTo>
                      <a:pt x="51" y="41"/>
                      <a:pt x="51" y="41"/>
                      <a:pt x="51" y="41"/>
                    </a:cubicBezTo>
                    <a:cubicBezTo>
                      <a:pt x="29" y="41"/>
                      <a:pt x="29" y="41"/>
                      <a:pt x="29" y="41"/>
                    </a:cubicBezTo>
                    <a:cubicBezTo>
                      <a:pt x="20" y="67"/>
                      <a:pt x="20" y="67"/>
                      <a:pt x="20" y="67"/>
                    </a:cubicBezTo>
                    <a:lnTo>
                      <a:pt x="51" y="67"/>
                    </a:lnTo>
                    <a:close/>
                    <a:moveTo>
                      <a:pt x="177" y="131"/>
                    </a:moveTo>
                    <a:cubicBezTo>
                      <a:pt x="172" y="131"/>
                      <a:pt x="172" y="131"/>
                      <a:pt x="172" y="131"/>
                    </a:cubicBezTo>
                    <a:cubicBezTo>
                      <a:pt x="172" y="122"/>
                      <a:pt x="172" y="122"/>
                      <a:pt x="172" y="122"/>
                    </a:cubicBezTo>
                    <a:cubicBezTo>
                      <a:pt x="172" y="115"/>
                      <a:pt x="169" y="109"/>
                      <a:pt x="165" y="104"/>
                    </a:cubicBezTo>
                    <a:cubicBezTo>
                      <a:pt x="160" y="99"/>
                      <a:pt x="154" y="97"/>
                      <a:pt x="148" y="97"/>
                    </a:cubicBezTo>
                    <a:cubicBezTo>
                      <a:pt x="141" y="97"/>
                      <a:pt x="135" y="99"/>
                      <a:pt x="131" y="104"/>
                    </a:cubicBezTo>
                    <a:cubicBezTo>
                      <a:pt x="126" y="109"/>
                      <a:pt x="124" y="115"/>
                      <a:pt x="124" y="122"/>
                    </a:cubicBezTo>
                    <a:cubicBezTo>
                      <a:pt x="124" y="131"/>
                      <a:pt x="124" y="131"/>
                      <a:pt x="124" y="131"/>
                    </a:cubicBezTo>
                    <a:cubicBezTo>
                      <a:pt x="58" y="131"/>
                      <a:pt x="58" y="131"/>
                      <a:pt x="58" y="131"/>
                    </a:cubicBezTo>
                    <a:cubicBezTo>
                      <a:pt x="58" y="15"/>
                      <a:pt x="58" y="15"/>
                      <a:pt x="58" y="15"/>
                    </a:cubicBezTo>
                    <a:cubicBezTo>
                      <a:pt x="177" y="15"/>
                      <a:pt x="177" y="15"/>
                      <a:pt x="177" y="15"/>
                    </a:cubicBezTo>
                    <a:lnTo>
                      <a:pt x="177" y="131"/>
                    </a:lnTo>
                    <a:close/>
                    <a:moveTo>
                      <a:pt x="87" y="13"/>
                    </a:moveTo>
                    <a:cubicBezTo>
                      <a:pt x="72" y="13"/>
                      <a:pt x="72" y="13"/>
                      <a:pt x="72" y="13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85" y="0"/>
                      <a:pt x="85" y="0"/>
                      <a:pt x="85" y="0"/>
                    </a:cubicBezTo>
                    <a:lnTo>
                      <a:pt x="87" y="13"/>
                    </a:lnTo>
                    <a:close/>
                    <a:moveTo>
                      <a:pt x="155" y="75"/>
                    </a:moveTo>
                    <a:cubicBezTo>
                      <a:pt x="155" y="45"/>
                      <a:pt x="155" y="45"/>
                      <a:pt x="155" y="45"/>
                    </a:cubicBezTo>
                    <a:cubicBezTo>
                      <a:pt x="134" y="45"/>
                      <a:pt x="134" y="45"/>
                      <a:pt x="134" y="45"/>
                    </a:cubicBezTo>
                    <a:cubicBezTo>
                      <a:pt x="134" y="24"/>
                      <a:pt x="134" y="24"/>
                      <a:pt x="134" y="24"/>
                    </a:cubicBezTo>
                    <a:cubicBezTo>
                      <a:pt x="103" y="24"/>
                      <a:pt x="103" y="24"/>
                      <a:pt x="103" y="24"/>
                    </a:cubicBezTo>
                    <a:cubicBezTo>
                      <a:pt x="103" y="45"/>
                      <a:pt x="103" y="45"/>
                      <a:pt x="103" y="45"/>
                    </a:cubicBezTo>
                    <a:cubicBezTo>
                      <a:pt x="82" y="45"/>
                      <a:pt x="82" y="45"/>
                      <a:pt x="82" y="45"/>
                    </a:cubicBezTo>
                    <a:cubicBezTo>
                      <a:pt x="82" y="75"/>
                      <a:pt x="82" y="75"/>
                      <a:pt x="82" y="75"/>
                    </a:cubicBezTo>
                    <a:cubicBezTo>
                      <a:pt x="103" y="75"/>
                      <a:pt x="103" y="75"/>
                      <a:pt x="103" y="75"/>
                    </a:cubicBezTo>
                    <a:cubicBezTo>
                      <a:pt x="103" y="97"/>
                      <a:pt x="103" y="97"/>
                      <a:pt x="103" y="97"/>
                    </a:cubicBezTo>
                    <a:cubicBezTo>
                      <a:pt x="134" y="97"/>
                      <a:pt x="134" y="97"/>
                      <a:pt x="134" y="97"/>
                    </a:cubicBezTo>
                    <a:cubicBezTo>
                      <a:pt x="134" y="75"/>
                      <a:pt x="134" y="75"/>
                      <a:pt x="134" y="75"/>
                    </a:cubicBezTo>
                    <a:lnTo>
                      <a:pt x="155" y="75"/>
                    </a:lnTo>
                    <a:close/>
                    <a:moveTo>
                      <a:pt x="168" y="123"/>
                    </a:moveTo>
                    <a:cubicBezTo>
                      <a:pt x="168" y="129"/>
                      <a:pt x="166" y="134"/>
                      <a:pt x="162" y="138"/>
                    </a:cubicBezTo>
                    <a:cubicBezTo>
                      <a:pt x="158" y="142"/>
                      <a:pt x="153" y="144"/>
                      <a:pt x="148" y="144"/>
                    </a:cubicBezTo>
                    <a:cubicBezTo>
                      <a:pt x="143" y="144"/>
                      <a:pt x="138" y="142"/>
                      <a:pt x="134" y="138"/>
                    </a:cubicBezTo>
                    <a:cubicBezTo>
                      <a:pt x="130" y="134"/>
                      <a:pt x="128" y="129"/>
                      <a:pt x="128" y="123"/>
                    </a:cubicBezTo>
                    <a:cubicBezTo>
                      <a:pt x="128" y="118"/>
                      <a:pt x="130" y="113"/>
                      <a:pt x="134" y="109"/>
                    </a:cubicBezTo>
                    <a:cubicBezTo>
                      <a:pt x="138" y="104"/>
                      <a:pt x="143" y="102"/>
                      <a:pt x="148" y="102"/>
                    </a:cubicBezTo>
                    <a:cubicBezTo>
                      <a:pt x="153" y="102"/>
                      <a:pt x="158" y="104"/>
                      <a:pt x="162" y="109"/>
                    </a:cubicBezTo>
                    <a:cubicBezTo>
                      <a:pt x="166" y="113"/>
                      <a:pt x="168" y="118"/>
                      <a:pt x="168" y="12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  <a:ea typeface="MS PGothic" pitchFamily="34" charset="-128"/>
                  <a:cs typeface="+mn-cs"/>
                </a:endParaRPr>
              </a:p>
            </p:txBody>
          </p:sp>
          <p:sp>
            <p:nvSpPr>
              <p:cNvPr id="52" name="Rectangle 12"/>
              <p:cNvSpPr/>
              <p:nvPr/>
            </p:nvSpPr>
            <p:spPr bwMode="auto">
              <a:xfrm>
                <a:off x="7026582" y="741775"/>
                <a:ext cx="358774" cy="279047"/>
              </a:xfrm>
              <a:custGeom>
                <a:avLst/>
                <a:gdLst/>
                <a:ahLst/>
                <a:cxnLst/>
                <a:rect l="l" t="t" r="r" b="b"/>
                <a:pathLst>
                  <a:path w="915549" h="740572">
                    <a:moveTo>
                      <a:pt x="557286" y="428626"/>
                    </a:moveTo>
                    <a:cubicBezTo>
                      <a:pt x="545726" y="428626"/>
                      <a:pt x="536354" y="437998"/>
                      <a:pt x="536354" y="449558"/>
                    </a:cubicBezTo>
                    <a:lnTo>
                      <a:pt x="536354" y="614865"/>
                    </a:lnTo>
                    <a:cubicBezTo>
                      <a:pt x="536354" y="626425"/>
                      <a:pt x="545726" y="635797"/>
                      <a:pt x="557286" y="635797"/>
                    </a:cubicBezTo>
                    <a:lnTo>
                      <a:pt x="698779" y="635797"/>
                    </a:lnTo>
                    <a:cubicBezTo>
                      <a:pt x="710339" y="635797"/>
                      <a:pt x="719711" y="626425"/>
                      <a:pt x="719711" y="614865"/>
                    </a:cubicBezTo>
                    <a:lnTo>
                      <a:pt x="719711" y="449558"/>
                    </a:lnTo>
                    <a:cubicBezTo>
                      <a:pt x="719711" y="437998"/>
                      <a:pt x="710339" y="428626"/>
                      <a:pt x="698779" y="428626"/>
                    </a:cubicBezTo>
                    <a:close/>
                    <a:moveTo>
                      <a:pt x="462538" y="116681"/>
                    </a:moveTo>
                    <a:lnTo>
                      <a:pt x="838775" y="354425"/>
                    </a:lnTo>
                    <a:lnTo>
                      <a:pt x="838125" y="354425"/>
                    </a:lnTo>
                    <a:lnTo>
                      <a:pt x="838775" y="354809"/>
                    </a:lnTo>
                    <a:lnTo>
                      <a:pt x="838447" y="364334"/>
                    </a:lnTo>
                    <a:lnTo>
                      <a:pt x="838775" y="364334"/>
                    </a:lnTo>
                    <a:lnTo>
                      <a:pt x="838775" y="740572"/>
                    </a:lnTo>
                    <a:lnTo>
                      <a:pt x="407768" y="740572"/>
                    </a:lnTo>
                    <a:lnTo>
                      <a:pt x="407768" y="444105"/>
                    </a:lnTo>
                    <a:cubicBezTo>
                      <a:pt x="407768" y="435556"/>
                      <a:pt x="400838" y="428626"/>
                      <a:pt x="392289" y="428626"/>
                    </a:cubicBezTo>
                    <a:lnTo>
                      <a:pt x="258941" y="428626"/>
                    </a:lnTo>
                    <a:cubicBezTo>
                      <a:pt x="250392" y="428626"/>
                      <a:pt x="243462" y="435556"/>
                      <a:pt x="243462" y="444105"/>
                    </a:cubicBezTo>
                    <a:lnTo>
                      <a:pt x="243462" y="740572"/>
                    </a:lnTo>
                    <a:lnTo>
                      <a:pt x="86300" y="740572"/>
                    </a:lnTo>
                    <a:lnTo>
                      <a:pt x="86300" y="445297"/>
                    </a:lnTo>
                    <a:lnTo>
                      <a:pt x="86300" y="364334"/>
                    </a:lnTo>
                    <a:lnTo>
                      <a:pt x="86300" y="354425"/>
                    </a:lnTo>
                    <a:lnTo>
                      <a:pt x="86300" y="352428"/>
                    </a:lnTo>
                    <a:lnTo>
                      <a:pt x="89461" y="352428"/>
                    </a:lnTo>
                    <a:close/>
                    <a:moveTo>
                      <a:pt x="457774" y="0"/>
                    </a:moveTo>
                    <a:lnTo>
                      <a:pt x="639944" y="114397"/>
                    </a:lnTo>
                    <a:lnTo>
                      <a:pt x="639944" y="37335"/>
                    </a:lnTo>
                    <a:cubicBezTo>
                      <a:pt x="639944" y="31180"/>
                      <a:pt x="644933" y="26191"/>
                      <a:pt x="651088" y="26191"/>
                    </a:cubicBezTo>
                    <a:lnTo>
                      <a:pt x="738528" y="26191"/>
                    </a:lnTo>
                    <a:cubicBezTo>
                      <a:pt x="744683" y="26191"/>
                      <a:pt x="749672" y="31180"/>
                      <a:pt x="749672" y="37335"/>
                    </a:cubicBezTo>
                    <a:lnTo>
                      <a:pt x="749672" y="183303"/>
                    </a:lnTo>
                    <a:lnTo>
                      <a:pt x="915549" y="287468"/>
                    </a:lnTo>
                    <a:lnTo>
                      <a:pt x="877483" y="337518"/>
                    </a:lnTo>
                    <a:lnTo>
                      <a:pt x="461348" y="76199"/>
                    </a:lnTo>
                    <a:lnTo>
                      <a:pt x="40377" y="340555"/>
                    </a:lnTo>
                    <a:lnTo>
                      <a:pt x="0" y="287467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  <a:ea typeface="MS PGothic" pitchFamily="34" charset="-128"/>
                  <a:cs typeface="+mn-cs"/>
                </a:endParaRPr>
              </a:p>
            </p:txBody>
          </p:sp>
          <p:pic>
            <p:nvPicPr>
              <p:cNvPr id="54" name="Picture 2" descr="https://cdn4.iconfinder.com/data/icons/money/512/21-512.png"/>
              <p:cNvPicPr>
                <a:picLocks noChangeAspect="1" noChangeArrowheads="1"/>
              </p:cNvPicPr>
              <p:nvPr/>
            </p:nvPicPr>
            <p:blipFill>
              <a:blip r:embed="rId8" cstate="print">
                <a:biLevel thresh="25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348" y="5201354"/>
                <a:ext cx="314569" cy="29045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14" name="TextBox 13"/>
            <p:cNvSpPr txBox="1"/>
            <p:nvPr/>
          </p:nvSpPr>
          <p:spPr>
            <a:xfrm>
              <a:off x="3713733" y="4558382"/>
              <a:ext cx="2925452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  <a:latin typeface="+mj-lt"/>
                </a:rPr>
                <a:t>Working Groups</a:t>
              </a:r>
            </a:p>
            <a:p>
              <a:pPr algn="ctr"/>
              <a:endParaRPr lang="en-US" sz="1400" b="1" dirty="0">
                <a:solidFill>
                  <a:schemeClr val="bg1"/>
                </a:solidFill>
                <a:latin typeface="+mj-lt"/>
              </a:endParaRPr>
            </a:p>
            <a:p>
              <a:pPr algn="ctr"/>
              <a:endParaRPr lang="en-US" sz="1400" b="1" dirty="0">
                <a:solidFill>
                  <a:schemeClr val="bg1"/>
                </a:solidFill>
                <a:latin typeface="+mj-lt"/>
              </a:endParaRPr>
            </a:p>
          </p:txBody>
        </p:sp>
      </p:grpSp>
      <p:sp>
        <p:nvSpPr>
          <p:cNvPr id="34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2390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r" eaLnBrk="0" hangingPunct="0"/>
            <a:fld id="{00DEBD23-1D2E-41B8-9151-3B1BA29C8618}" type="slidenum">
              <a:rPr lang="en-US" altLang="en-US" sz="900">
                <a:solidFill>
                  <a:srgbClr val="000000"/>
                </a:solidFill>
                <a:latin typeface="Arial"/>
                <a:sym typeface="Arial"/>
              </a:rPr>
              <a:pPr algn="r" eaLnBrk="0" hangingPunct="0"/>
              <a:t>18</a:t>
            </a:fld>
            <a:endParaRPr lang="en-US" altLang="en-US" sz="900" dirty="0">
              <a:solidFill>
                <a:srgbClr val="000000"/>
              </a:solidFill>
              <a:latin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8688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2" name="Object 351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44021301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351" name="think-cell Slide" r:id="rId47" imgW="384" imgH="385" progId="TCLayout.ActiveDocument.1">
                  <p:embed/>
                </p:oleObj>
              </mc:Choice>
              <mc:Fallback>
                <p:oleObj name="think-cell Slide" r:id="rId47" imgW="384" imgH="385" progId="TCLayout.ActiveDocument.1">
                  <p:embed/>
                  <p:pic>
                    <p:nvPicPr>
                      <p:cNvPr id="352" name="Object 351" hidden="1"/>
                      <p:cNvPicPr/>
                      <p:nvPr/>
                    </p:nvPicPr>
                    <p:blipFill>
                      <a:blip r:embed="rId4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1" name="Rectangle 350" hidden="1"/>
          <p:cNvSpPr/>
          <p:nvPr>
            <p:custDataLst>
              <p:tags r:id="rId3"/>
            </p:custDataLst>
          </p:nvPr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spcCol="0" rtlCol="0" anchor="ctr" anchorCtr="0" compatLnSpc="1">
            <a:prstTxWarp prst="textNoShape">
              <a:avLst/>
            </a:prstTxWarp>
            <a:noAutofit/>
          </a:bodyPr>
          <a:lstStyle/>
          <a:p>
            <a:pPr algn="ctr" eaLnBrk="0" hangingPunct="0"/>
            <a:endParaRPr kumimoji="0" lang="en-US" sz="2400" u="none" strike="noStrike" cap="none" normalizeH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S PGothic" panose="020B0600070205080204" pitchFamily="34" charset="-128"/>
              <a:cs typeface="Calibri" panose="020F0502020204030204" pitchFamily="34" charset="0"/>
              <a:sym typeface="Arial" panose="020B06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DEBD23-1D2E-41B8-9151-3B1BA29C8618}" type="slidenum">
              <a:rPr lang="en-US" altLang="en-US" smtClean="0"/>
              <a:pPr>
                <a:defRPr/>
              </a:pPr>
              <a:t>19</a:t>
            </a:fld>
            <a:endParaRPr lang="en-US" altLang="en-US" sz="1400" dirty="0">
              <a:latin typeface="Arial" pitchFamily="34" charset="0"/>
            </a:endParaRPr>
          </a:p>
        </p:txBody>
      </p:sp>
      <p:sp>
        <p:nvSpPr>
          <p:cNvPr id="6" name="Oval 5"/>
          <p:cNvSpPr/>
          <p:nvPr/>
        </p:nvSpPr>
        <p:spPr bwMode="auto">
          <a:xfrm>
            <a:off x="583522" y="1455167"/>
            <a:ext cx="7947403" cy="2656838"/>
          </a:xfrm>
          <a:prstGeom prst="ellipse">
            <a:avLst/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  <a:ea typeface="ＭＳ Ｐゴシック" charset="-128"/>
              <a:cs typeface="Calibri" panose="020F0502020204030204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5E35793-70D6-4A39-BCC9-A00D126FF9AF}"/>
              </a:ext>
            </a:extLst>
          </p:cNvPr>
          <p:cNvGrpSpPr>
            <a:grpSpLocks/>
          </p:cNvGrpSpPr>
          <p:nvPr/>
        </p:nvGrpSpPr>
        <p:grpSpPr>
          <a:xfrm>
            <a:off x="2368750" y="3041023"/>
            <a:ext cx="166045" cy="458519"/>
            <a:chOff x="7092283" y="3174878"/>
            <a:chExt cx="899133" cy="2145781"/>
          </a:xfrm>
          <a:solidFill>
            <a:schemeClr val="bg2">
              <a:lumMod val="75000"/>
              <a:lumOff val="25000"/>
            </a:schemeClr>
          </a:solidFill>
        </p:grpSpPr>
        <p:grpSp>
          <p:nvGrpSpPr>
            <p:cNvPr id="8" name="CustomIcon">
              <a:extLst>
                <a:ext uri="{FF2B5EF4-FFF2-40B4-BE49-F238E27FC236}">
                  <a16:creationId xmlns:a16="http://schemas.microsoft.com/office/drawing/2014/main" id="{307B0A0E-A7D1-4DBF-B484-FF593A463210}"/>
                </a:ext>
              </a:extLst>
            </p:cNvPr>
            <p:cNvGrpSpPr>
              <a:grpSpLocks noChangeAspect="1"/>
            </p:cNvGrpSpPr>
            <p:nvPr>
              <p:custDataLst>
                <p:tags r:id="rId44"/>
              </p:custDataLst>
            </p:nvPr>
          </p:nvGrpSpPr>
          <p:grpSpPr>
            <a:xfrm>
              <a:off x="7092283" y="3174878"/>
              <a:ext cx="899133" cy="2145781"/>
              <a:chOff x="-1588" y="-1588"/>
              <a:chExt cx="258763" cy="617538"/>
            </a:xfrm>
            <a:grpFill/>
          </p:grpSpPr>
          <p:sp>
            <p:nvSpPr>
              <p:cNvPr id="13" name="Freeform 33">
                <a:extLst>
                  <a:ext uri="{FF2B5EF4-FFF2-40B4-BE49-F238E27FC236}">
                    <a16:creationId xmlns:a16="http://schemas.microsoft.com/office/drawing/2014/main" id="{28042E9E-ABE2-4849-8ADB-AC7D5630742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1588" y="142875"/>
                <a:ext cx="258763" cy="473075"/>
              </a:xfrm>
              <a:custGeom>
                <a:avLst/>
                <a:gdLst>
                  <a:gd name="T0" fmla="*/ 127 w 176"/>
                  <a:gd name="T1" fmla="*/ 0 h 324"/>
                  <a:gd name="T2" fmla="*/ 49 w 176"/>
                  <a:gd name="T3" fmla="*/ 0 h 324"/>
                  <a:gd name="T4" fmla="*/ 0 w 176"/>
                  <a:gd name="T5" fmla="*/ 48 h 324"/>
                  <a:gd name="T6" fmla="*/ 0 w 176"/>
                  <a:gd name="T7" fmla="*/ 167 h 324"/>
                  <a:gd name="T8" fmla="*/ 4 w 176"/>
                  <a:gd name="T9" fmla="*/ 180 h 324"/>
                  <a:gd name="T10" fmla="*/ 36 w 176"/>
                  <a:gd name="T11" fmla="*/ 200 h 324"/>
                  <a:gd name="T12" fmla="*/ 36 w 176"/>
                  <a:gd name="T13" fmla="*/ 206 h 324"/>
                  <a:gd name="T14" fmla="*/ 36 w 176"/>
                  <a:gd name="T15" fmla="*/ 311 h 324"/>
                  <a:gd name="T16" fmla="*/ 49 w 176"/>
                  <a:gd name="T17" fmla="*/ 324 h 324"/>
                  <a:gd name="T18" fmla="*/ 127 w 176"/>
                  <a:gd name="T19" fmla="*/ 324 h 324"/>
                  <a:gd name="T20" fmla="*/ 140 w 176"/>
                  <a:gd name="T21" fmla="*/ 311 h 324"/>
                  <a:gd name="T22" fmla="*/ 140 w 176"/>
                  <a:gd name="T23" fmla="*/ 207 h 324"/>
                  <a:gd name="T24" fmla="*/ 140 w 176"/>
                  <a:gd name="T25" fmla="*/ 206 h 324"/>
                  <a:gd name="T26" fmla="*/ 140 w 176"/>
                  <a:gd name="T27" fmla="*/ 200 h 324"/>
                  <a:gd name="T28" fmla="*/ 172 w 176"/>
                  <a:gd name="T29" fmla="*/ 181 h 324"/>
                  <a:gd name="T30" fmla="*/ 176 w 176"/>
                  <a:gd name="T31" fmla="*/ 167 h 324"/>
                  <a:gd name="T32" fmla="*/ 176 w 176"/>
                  <a:gd name="T33" fmla="*/ 48 h 324"/>
                  <a:gd name="T34" fmla="*/ 127 w 176"/>
                  <a:gd name="T35" fmla="*/ 0 h 324"/>
                  <a:gd name="T36" fmla="*/ 157 w 176"/>
                  <a:gd name="T37" fmla="*/ 167 h 324"/>
                  <a:gd name="T38" fmla="*/ 156 w 176"/>
                  <a:gd name="T39" fmla="*/ 169 h 324"/>
                  <a:gd name="T40" fmla="*/ 140 w 176"/>
                  <a:gd name="T41" fmla="*/ 180 h 324"/>
                  <a:gd name="T42" fmla="*/ 140 w 176"/>
                  <a:gd name="T43" fmla="*/ 60 h 324"/>
                  <a:gd name="T44" fmla="*/ 130 w 176"/>
                  <a:gd name="T45" fmla="*/ 51 h 324"/>
                  <a:gd name="T46" fmla="*/ 120 w 176"/>
                  <a:gd name="T47" fmla="*/ 60 h 324"/>
                  <a:gd name="T48" fmla="*/ 120 w 176"/>
                  <a:gd name="T49" fmla="*/ 194 h 324"/>
                  <a:gd name="T50" fmla="*/ 120 w 176"/>
                  <a:gd name="T51" fmla="*/ 194 h 324"/>
                  <a:gd name="T52" fmla="*/ 120 w 176"/>
                  <a:gd name="T53" fmla="*/ 304 h 324"/>
                  <a:gd name="T54" fmla="*/ 98 w 176"/>
                  <a:gd name="T55" fmla="*/ 304 h 324"/>
                  <a:gd name="T56" fmla="*/ 98 w 176"/>
                  <a:gd name="T57" fmla="*/ 193 h 324"/>
                  <a:gd name="T58" fmla="*/ 88 w 176"/>
                  <a:gd name="T59" fmla="*/ 183 h 324"/>
                  <a:gd name="T60" fmla="*/ 78 w 176"/>
                  <a:gd name="T61" fmla="*/ 193 h 324"/>
                  <a:gd name="T62" fmla="*/ 78 w 176"/>
                  <a:gd name="T63" fmla="*/ 304 h 324"/>
                  <a:gd name="T64" fmla="*/ 56 w 176"/>
                  <a:gd name="T65" fmla="*/ 304 h 324"/>
                  <a:gd name="T66" fmla="*/ 56 w 176"/>
                  <a:gd name="T67" fmla="*/ 206 h 324"/>
                  <a:gd name="T68" fmla="*/ 56 w 176"/>
                  <a:gd name="T69" fmla="*/ 194 h 324"/>
                  <a:gd name="T70" fmla="*/ 56 w 176"/>
                  <a:gd name="T71" fmla="*/ 60 h 324"/>
                  <a:gd name="T72" fmla="*/ 46 w 176"/>
                  <a:gd name="T73" fmla="*/ 51 h 324"/>
                  <a:gd name="T74" fmla="*/ 36 w 176"/>
                  <a:gd name="T75" fmla="*/ 60 h 324"/>
                  <a:gd name="T76" fmla="*/ 36 w 176"/>
                  <a:gd name="T77" fmla="*/ 180 h 324"/>
                  <a:gd name="T78" fmla="*/ 20 w 176"/>
                  <a:gd name="T79" fmla="*/ 169 h 324"/>
                  <a:gd name="T80" fmla="*/ 20 w 176"/>
                  <a:gd name="T81" fmla="*/ 167 h 324"/>
                  <a:gd name="T82" fmla="*/ 20 w 176"/>
                  <a:gd name="T83" fmla="*/ 48 h 324"/>
                  <a:gd name="T84" fmla="*/ 49 w 176"/>
                  <a:gd name="T85" fmla="*/ 19 h 324"/>
                  <a:gd name="T86" fmla="*/ 127 w 176"/>
                  <a:gd name="T87" fmla="*/ 19 h 324"/>
                  <a:gd name="T88" fmla="*/ 157 w 176"/>
                  <a:gd name="T89" fmla="*/ 48 h 324"/>
                  <a:gd name="T90" fmla="*/ 157 w 176"/>
                  <a:gd name="T91" fmla="*/ 167 h 324"/>
                  <a:gd name="T92" fmla="*/ 157 w 176"/>
                  <a:gd name="T93" fmla="*/ 167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76" h="324">
                    <a:moveTo>
                      <a:pt x="127" y="0"/>
                    </a:moveTo>
                    <a:cubicBezTo>
                      <a:pt x="49" y="0"/>
                      <a:pt x="49" y="0"/>
                      <a:pt x="49" y="0"/>
                    </a:cubicBezTo>
                    <a:cubicBezTo>
                      <a:pt x="22" y="0"/>
                      <a:pt x="0" y="21"/>
                      <a:pt x="0" y="48"/>
                    </a:cubicBezTo>
                    <a:cubicBezTo>
                      <a:pt x="0" y="167"/>
                      <a:pt x="0" y="167"/>
                      <a:pt x="0" y="167"/>
                    </a:cubicBezTo>
                    <a:cubicBezTo>
                      <a:pt x="0" y="172"/>
                      <a:pt x="2" y="177"/>
                      <a:pt x="4" y="180"/>
                    </a:cubicBezTo>
                    <a:cubicBezTo>
                      <a:pt x="9" y="187"/>
                      <a:pt x="19" y="197"/>
                      <a:pt x="36" y="200"/>
                    </a:cubicBezTo>
                    <a:cubicBezTo>
                      <a:pt x="36" y="206"/>
                      <a:pt x="36" y="206"/>
                      <a:pt x="36" y="206"/>
                    </a:cubicBezTo>
                    <a:cubicBezTo>
                      <a:pt x="36" y="311"/>
                      <a:pt x="36" y="311"/>
                      <a:pt x="36" y="311"/>
                    </a:cubicBezTo>
                    <a:cubicBezTo>
                      <a:pt x="36" y="318"/>
                      <a:pt x="42" y="324"/>
                      <a:pt x="49" y="324"/>
                    </a:cubicBezTo>
                    <a:cubicBezTo>
                      <a:pt x="127" y="324"/>
                      <a:pt x="127" y="324"/>
                      <a:pt x="127" y="324"/>
                    </a:cubicBezTo>
                    <a:cubicBezTo>
                      <a:pt x="134" y="324"/>
                      <a:pt x="140" y="318"/>
                      <a:pt x="140" y="311"/>
                    </a:cubicBezTo>
                    <a:cubicBezTo>
                      <a:pt x="140" y="207"/>
                      <a:pt x="140" y="207"/>
                      <a:pt x="140" y="207"/>
                    </a:cubicBezTo>
                    <a:cubicBezTo>
                      <a:pt x="140" y="206"/>
                      <a:pt x="140" y="206"/>
                      <a:pt x="140" y="206"/>
                    </a:cubicBezTo>
                    <a:cubicBezTo>
                      <a:pt x="140" y="200"/>
                      <a:pt x="140" y="200"/>
                      <a:pt x="140" y="200"/>
                    </a:cubicBezTo>
                    <a:cubicBezTo>
                      <a:pt x="157" y="197"/>
                      <a:pt x="167" y="187"/>
                      <a:pt x="172" y="181"/>
                    </a:cubicBezTo>
                    <a:cubicBezTo>
                      <a:pt x="175" y="177"/>
                      <a:pt x="176" y="172"/>
                      <a:pt x="176" y="167"/>
                    </a:cubicBezTo>
                    <a:cubicBezTo>
                      <a:pt x="176" y="48"/>
                      <a:pt x="176" y="48"/>
                      <a:pt x="176" y="48"/>
                    </a:cubicBezTo>
                    <a:cubicBezTo>
                      <a:pt x="176" y="21"/>
                      <a:pt x="155" y="0"/>
                      <a:pt x="127" y="0"/>
                    </a:cubicBezTo>
                    <a:close/>
                    <a:moveTo>
                      <a:pt x="157" y="167"/>
                    </a:moveTo>
                    <a:cubicBezTo>
                      <a:pt x="157" y="168"/>
                      <a:pt x="156" y="169"/>
                      <a:pt x="156" y="169"/>
                    </a:cubicBezTo>
                    <a:cubicBezTo>
                      <a:pt x="153" y="174"/>
                      <a:pt x="148" y="178"/>
                      <a:pt x="140" y="180"/>
                    </a:cubicBezTo>
                    <a:cubicBezTo>
                      <a:pt x="140" y="60"/>
                      <a:pt x="140" y="60"/>
                      <a:pt x="140" y="60"/>
                    </a:cubicBezTo>
                    <a:cubicBezTo>
                      <a:pt x="140" y="55"/>
                      <a:pt x="136" y="51"/>
                      <a:pt x="130" y="51"/>
                    </a:cubicBezTo>
                    <a:cubicBezTo>
                      <a:pt x="125" y="51"/>
                      <a:pt x="120" y="55"/>
                      <a:pt x="120" y="60"/>
                    </a:cubicBezTo>
                    <a:cubicBezTo>
                      <a:pt x="120" y="194"/>
                      <a:pt x="120" y="194"/>
                      <a:pt x="120" y="194"/>
                    </a:cubicBezTo>
                    <a:cubicBezTo>
                      <a:pt x="120" y="194"/>
                      <a:pt x="120" y="194"/>
                      <a:pt x="120" y="194"/>
                    </a:cubicBezTo>
                    <a:cubicBezTo>
                      <a:pt x="120" y="304"/>
                      <a:pt x="120" y="304"/>
                      <a:pt x="120" y="304"/>
                    </a:cubicBezTo>
                    <a:cubicBezTo>
                      <a:pt x="98" y="304"/>
                      <a:pt x="98" y="304"/>
                      <a:pt x="98" y="304"/>
                    </a:cubicBezTo>
                    <a:cubicBezTo>
                      <a:pt x="98" y="193"/>
                      <a:pt x="98" y="193"/>
                      <a:pt x="98" y="193"/>
                    </a:cubicBezTo>
                    <a:cubicBezTo>
                      <a:pt x="98" y="187"/>
                      <a:pt x="94" y="183"/>
                      <a:pt x="88" y="183"/>
                    </a:cubicBezTo>
                    <a:cubicBezTo>
                      <a:pt x="83" y="183"/>
                      <a:pt x="78" y="187"/>
                      <a:pt x="78" y="193"/>
                    </a:cubicBezTo>
                    <a:cubicBezTo>
                      <a:pt x="78" y="304"/>
                      <a:pt x="78" y="304"/>
                      <a:pt x="78" y="304"/>
                    </a:cubicBezTo>
                    <a:cubicBezTo>
                      <a:pt x="56" y="304"/>
                      <a:pt x="56" y="304"/>
                      <a:pt x="56" y="304"/>
                    </a:cubicBezTo>
                    <a:cubicBezTo>
                      <a:pt x="56" y="206"/>
                      <a:pt x="56" y="206"/>
                      <a:pt x="56" y="206"/>
                    </a:cubicBezTo>
                    <a:cubicBezTo>
                      <a:pt x="56" y="194"/>
                      <a:pt x="56" y="194"/>
                      <a:pt x="56" y="194"/>
                    </a:cubicBezTo>
                    <a:cubicBezTo>
                      <a:pt x="56" y="60"/>
                      <a:pt x="56" y="60"/>
                      <a:pt x="56" y="60"/>
                    </a:cubicBezTo>
                    <a:cubicBezTo>
                      <a:pt x="56" y="55"/>
                      <a:pt x="52" y="51"/>
                      <a:pt x="46" y="51"/>
                    </a:cubicBezTo>
                    <a:cubicBezTo>
                      <a:pt x="41" y="51"/>
                      <a:pt x="36" y="55"/>
                      <a:pt x="36" y="60"/>
                    </a:cubicBezTo>
                    <a:cubicBezTo>
                      <a:pt x="36" y="180"/>
                      <a:pt x="36" y="180"/>
                      <a:pt x="36" y="180"/>
                    </a:cubicBezTo>
                    <a:cubicBezTo>
                      <a:pt x="28" y="178"/>
                      <a:pt x="23" y="172"/>
                      <a:pt x="20" y="169"/>
                    </a:cubicBezTo>
                    <a:cubicBezTo>
                      <a:pt x="20" y="168"/>
                      <a:pt x="20" y="168"/>
                      <a:pt x="20" y="167"/>
                    </a:cubicBezTo>
                    <a:cubicBezTo>
                      <a:pt x="20" y="48"/>
                      <a:pt x="20" y="48"/>
                      <a:pt x="20" y="48"/>
                    </a:cubicBezTo>
                    <a:cubicBezTo>
                      <a:pt x="20" y="32"/>
                      <a:pt x="33" y="19"/>
                      <a:pt x="49" y="19"/>
                    </a:cubicBezTo>
                    <a:cubicBezTo>
                      <a:pt x="127" y="19"/>
                      <a:pt x="127" y="19"/>
                      <a:pt x="127" y="19"/>
                    </a:cubicBezTo>
                    <a:cubicBezTo>
                      <a:pt x="143" y="19"/>
                      <a:pt x="157" y="32"/>
                      <a:pt x="157" y="48"/>
                    </a:cubicBezTo>
                    <a:cubicBezTo>
                      <a:pt x="157" y="167"/>
                      <a:pt x="157" y="167"/>
                      <a:pt x="157" y="167"/>
                    </a:cubicBezTo>
                    <a:cubicBezTo>
                      <a:pt x="157" y="167"/>
                      <a:pt x="157" y="167"/>
                      <a:pt x="157" y="167"/>
                    </a:cubicBezTo>
                    <a:close/>
                  </a:path>
                </a:pathLst>
              </a:custGeom>
              <a:grpFill/>
              <a:ln w="0" cap="flat" cmpd="sng" algn="ctr">
                <a:solidFill>
                  <a:srgbClr val="FFFFFF">
                    <a:alpha val="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960C"/>
                  </a:solidFill>
                  <a:effectLst/>
                  <a:uLnTx/>
                  <a:uFillTx/>
                  <a:latin typeface="+mj-lt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Freeform 34">
                <a:extLst>
                  <a:ext uri="{FF2B5EF4-FFF2-40B4-BE49-F238E27FC236}">
                    <a16:creationId xmlns:a16="http://schemas.microsoft.com/office/drawing/2014/main" id="{528A78B4-7D78-480A-9F17-B159177915D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5563" y="-1588"/>
                <a:ext cx="142875" cy="142875"/>
              </a:xfrm>
              <a:custGeom>
                <a:avLst/>
                <a:gdLst>
                  <a:gd name="T0" fmla="*/ 49 w 97"/>
                  <a:gd name="T1" fmla="*/ 98 h 98"/>
                  <a:gd name="T2" fmla="*/ 97 w 97"/>
                  <a:gd name="T3" fmla="*/ 49 h 98"/>
                  <a:gd name="T4" fmla="*/ 49 w 97"/>
                  <a:gd name="T5" fmla="*/ 0 h 98"/>
                  <a:gd name="T6" fmla="*/ 0 w 97"/>
                  <a:gd name="T7" fmla="*/ 49 h 98"/>
                  <a:gd name="T8" fmla="*/ 49 w 97"/>
                  <a:gd name="T9" fmla="*/ 98 h 98"/>
                  <a:gd name="T10" fmla="*/ 49 w 97"/>
                  <a:gd name="T11" fmla="*/ 19 h 98"/>
                  <a:gd name="T12" fmla="*/ 79 w 97"/>
                  <a:gd name="T13" fmla="*/ 49 h 98"/>
                  <a:gd name="T14" fmla="*/ 49 w 97"/>
                  <a:gd name="T15" fmla="*/ 80 h 98"/>
                  <a:gd name="T16" fmla="*/ 19 w 97"/>
                  <a:gd name="T17" fmla="*/ 49 h 98"/>
                  <a:gd name="T18" fmla="*/ 49 w 97"/>
                  <a:gd name="T19" fmla="*/ 19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7" h="98">
                    <a:moveTo>
                      <a:pt x="49" y="98"/>
                    </a:moveTo>
                    <a:cubicBezTo>
                      <a:pt x="76" y="98"/>
                      <a:pt x="97" y="76"/>
                      <a:pt x="97" y="49"/>
                    </a:cubicBezTo>
                    <a:cubicBezTo>
                      <a:pt x="97" y="22"/>
                      <a:pt x="76" y="0"/>
                      <a:pt x="49" y="0"/>
                    </a:cubicBezTo>
                    <a:cubicBezTo>
                      <a:pt x="22" y="0"/>
                      <a:pt x="0" y="22"/>
                      <a:pt x="0" y="49"/>
                    </a:cubicBezTo>
                    <a:cubicBezTo>
                      <a:pt x="0" y="76"/>
                      <a:pt x="22" y="98"/>
                      <a:pt x="49" y="98"/>
                    </a:cubicBezTo>
                    <a:close/>
                    <a:moveTo>
                      <a:pt x="49" y="19"/>
                    </a:moveTo>
                    <a:cubicBezTo>
                      <a:pt x="66" y="19"/>
                      <a:pt x="79" y="32"/>
                      <a:pt x="79" y="49"/>
                    </a:cubicBezTo>
                    <a:cubicBezTo>
                      <a:pt x="79" y="66"/>
                      <a:pt x="66" y="80"/>
                      <a:pt x="49" y="80"/>
                    </a:cubicBezTo>
                    <a:cubicBezTo>
                      <a:pt x="32" y="80"/>
                      <a:pt x="19" y="66"/>
                      <a:pt x="19" y="49"/>
                    </a:cubicBezTo>
                    <a:cubicBezTo>
                      <a:pt x="19" y="32"/>
                      <a:pt x="32" y="19"/>
                      <a:pt x="49" y="19"/>
                    </a:cubicBezTo>
                    <a:close/>
                  </a:path>
                </a:pathLst>
              </a:custGeom>
              <a:grpFill/>
              <a:ln w="0" cap="flat" cmpd="sng" algn="ctr">
                <a:solidFill>
                  <a:srgbClr val="FFFFFF">
                    <a:alpha val="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960C"/>
                  </a:solidFill>
                  <a:effectLst/>
                  <a:uLnTx/>
                  <a:uFillTx/>
                  <a:latin typeface="+mj-lt"/>
                  <a:ea typeface="+mn-ea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9" name="Rectangle: Rounded Corners 411">
              <a:extLst>
                <a:ext uri="{FF2B5EF4-FFF2-40B4-BE49-F238E27FC236}">
                  <a16:creationId xmlns:a16="http://schemas.microsoft.com/office/drawing/2014/main" id="{FC7402E6-CC1E-4869-9AD4-88BCE84CEF22}"/>
                </a:ext>
              </a:extLst>
            </p:cNvPr>
            <p:cNvSpPr/>
            <p:nvPr/>
          </p:nvSpPr>
          <p:spPr>
            <a:xfrm>
              <a:off x="7290868" y="4251228"/>
              <a:ext cx="496453" cy="1000380"/>
            </a:xfrm>
            <a:prstGeom prst="roundRect">
              <a:avLst/>
            </a:prstGeom>
            <a:grpFill/>
            <a:ln w="9525">
              <a:solidFill>
                <a:schemeClr val="tx2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960C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0" name="Rectangle: Rounded Corners 412">
              <a:extLst>
                <a:ext uri="{FF2B5EF4-FFF2-40B4-BE49-F238E27FC236}">
                  <a16:creationId xmlns:a16="http://schemas.microsoft.com/office/drawing/2014/main" id="{D68AA63D-9CF0-4A6C-9674-157818313D1D}"/>
                </a:ext>
              </a:extLst>
            </p:cNvPr>
            <p:cNvSpPr/>
            <p:nvPr/>
          </p:nvSpPr>
          <p:spPr>
            <a:xfrm>
              <a:off x="7426133" y="3719691"/>
              <a:ext cx="496453" cy="931367"/>
            </a:xfrm>
            <a:prstGeom prst="roundRect">
              <a:avLst/>
            </a:prstGeom>
            <a:grpFill/>
            <a:ln w="9525">
              <a:solidFill>
                <a:schemeClr val="tx2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960C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1" name="Rectangle: Rounded Corners 413">
              <a:extLst>
                <a:ext uri="{FF2B5EF4-FFF2-40B4-BE49-F238E27FC236}">
                  <a16:creationId xmlns:a16="http://schemas.microsoft.com/office/drawing/2014/main" id="{BF99C3BC-DF80-4BB6-99F1-D0F7CAF075EF}"/>
                </a:ext>
              </a:extLst>
            </p:cNvPr>
            <p:cNvSpPr/>
            <p:nvPr/>
          </p:nvSpPr>
          <p:spPr>
            <a:xfrm>
              <a:off x="7134946" y="3725209"/>
              <a:ext cx="496453" cy="925849"/>
            </a:xfrm>
            <a:prstGeom prst="roundRect">
              <a:avLst/>
            </a:prstGeom>
            <a:grpFill/>
            <a:ln w="9525">
              <a:solidFill>
                <a:schemeClr val="tx2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960C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72DD5015-62A6-4179-B7C2-565F92A4C6E9}"/>
                </a:ext>
              </a:extLst>
            </p:cNvPr>
            <p:cNvSpPr/>
            <p:nvPr/>
          </p:nvSpPr>
          <p:spPr>
            <a:xfrm>
              <a:off x="7342778" y="3224655"/>
              <a:ext cx="392632" cy="392632"/>
            </a:xfrm>
            <a:prstGeom prst="ellipse">
              <a:avLst/>
            </a:prstGeom>
            <a:grpFill/>
            <a:ln w="9525">
              <a:solidFill>
                <a:schemeClr val="tx2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960C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1979519" y="2078838"/>
            <a:ext cx="2438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rPr>
              <a:t>Hospital: 6 + 6 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219614" y="2075685"/>
            <a:ext cx="1305677" cy="283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rPr>
              <a:t>Ex-Officio: 2-3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5E35793-70D6-4A39-BCC9-A00D126FF9AF}"/>
              </a:ext>
            </a:extLst>
          </p:cNvPr>
          <p:cNvGrpSpPr>
            <a:grpSpLocks/>
          </p:cNvGrpSpPr>
          <p:nvPr/>
        </p:nvGrpSpPr>
        <p:grpSpPr>
          <a:xfrm>
            <a:off x="2080673" y="3041023"/>
            <a:ext cx="166045" cy="458519"/>
            <a:chOff x="7092283" y="3174878"/>
            <a:chExt cx="899133" cy="2145781"/>
          </a:xfrm>
          <a:solidFill>
            <a:schemeClr val="bg2">
              <a:lumMod val="75000"/>
              <a:lumOff val="25000"/>
            </a:schemeClr>
          </a:solidFill>
        </p:grpSpPr>
        <p:grpSp>
          <p:nvGrpSpPr>
            <p:cNvPr id="18" name="CustomIcon">
              <a:extLst>
                <a:ext uri="{FF2B5EF4-FFF2-40B4-BE49-F238E27FC236}">
                  <a16:creationId xmlns:a16="http://schemas.microsoft.com/office/drawing/2014/main" id="{307B0A0E-A7D1-4DBF-B484-FF593A463210}"/>
                </a:ext>
              </a:extLst>
            </p:cNvPr>
            <p:cNvGrpSpPr>
              <a:grpSpLocks noChangeAspect="1"/>
            </p:cNvGrpSpPr>
            <p:nvPr>
              <p:custDataLst>
                <p:tags r:id="rId43"/>
              </p:custDataLst>
            </p:nvPr>
          </p:nvGrpSpPr>
          <p:grpSpPr>
            <a:xfrm>
              <a:off x="7092283" y="3174878"/>
              <a:ext cx="899133" cy="2145781"/>
              <a:chOff x="-1588" y="-1588"/>
              <a:chExt cx="258763" cy="617538"/>
            </a:xfrm>
            <a:grpFill/>
          </p:grpSpPr>
          <p:sp>
            <p:nvSpPr>
              <p:cNvPr id="23" name="Freeform 33">
                <a:extLst>
                  <a:ext uri="{FF2B5EF4-FFF2-40B4-BE49-F238E27FC236}">
                    <a16:creationId xmlns:a16="http://schemas.microsoft.com/office/drawing/2014/main" id="{28042E9E-ABE2-4849-8ADB-AC7D5630742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1588" y="142875"/>
                <a:ext cx="258763" cy="473075"/>
              </a:xfrm>
              <a:custGeom>
                <a:avLst/>
                <a:gdLst>
                  <a:gd name="T0" fmla="*/ 127 w 176"/>
                  <a:gd name="T1" fmla="*/ 0 h 324"/>
                  <a:gd name="T2" fmla="*/ 49 w 176"/>
                  <a:gd name="T3" fmla="*/ 0 h 324"/>
                  <a:gd name="T4" fmla="*/ 0 w 176"/>
                  <a:gd name="T5" fmla="*/ 48 h 324"/>
                  <a:gd name="T6" fmla="*/ 0 w 176"/>
                  <a:gd name="T7" fmla="*/ 167 h 324"/>
                  <a:gd name="T8" fmla="*/ 4 w 176"/>
                  <a:gd name="T9" fmla="*/ 180 h 324"/>
                  <a:gd name="T10" fmla="*/ 36 w 176"/>
                  <a:gd name="T11" fmla="*/ 200 h 324"/>
                  <a:gd name="T12" fmla="*/ 36 w 176"/>
                  <a:gd name="T13" fmla="*/ 206 h 324"/>
                  <a:gd name="T14" fmla="*/ 36 w 176"/>
                  <a:gd name="T15" fmla="*/ 311 h 324"/>
                  <a:gd name="T16" fmla="*/ 49 w 176"/>
                  <a:gd name="T17" fmla="*/ 324 h 324"/>
                  <a:gd name="T18" fmla="*/ 127 w 176"/>
                  <a:gd name="T19" fmla="*/ 324 h 324"/>
                  <a:gd name="T20" fmla="*/ 140 w 176"/>
                  <a:gd name="T21" fmla="*/ 311 h 324"/>
                  <a:gd name="T22" fmla="*/ 140 w 176"/>
                  <a:gd name="T23" fmla="*/ 207 h 324"/>
                  <a:gd name="T24" fmla="*/ 140 w 176"/>
                  <a:gd name="T25" fmla="*/ 206 h 324"/>
                  <a:gd name="T26" fmla="*/ 140 w 176"/>
                  <a:gd name="T27" fmla="*/ 200 h 324"/>
                  <a:gd name="T28" fmla="*/ 172 w 176"/>
                  <a:gd name="T29" fmla="*/ 181 h 324"/>
                  <a:gd name="T30" fmla="*/ 176 w 176"/>
                  <a:gd name="T31" fmla="*/ 167 h 324"/>
                  <a:gd name="T32" fmla="*/ 176 w 176"/>
                  <a:gd name="T33" fmla="*/ 48 h 324"/>
                  <a:gd name="T34" fmla="*/ 127 w 176"/>
                  <a:gd name="T35" fmla="*/ 0 h 324"/>
                  <a:gd name="T36" fmla="*/ 157 w 176"/>
                  <a:gd name="T37" fmla="*/ 167 h 324"/>
                  <a:gd name="T38" fmla="*/ 156 w 176"/>
                  <a:gd name="T39" fmla="*/ 169 h 324"/>
                  <a:gd name="T40" fmla="*/ 140 w 176"/>
                  <a:gd name="T41" fmla="*/ 180 h 324"/>
                  <a:gd name="T42" fmla="*/ 140 w 176"/>
                  <a:gd name="T43" fmla="*/ 60 h 324"/>
                  <a:gd name="T44" fmla="*/ 130 w 176"/>
                  <a:gd name="T45" fmla="*/ 51 h 324"/>
                  <a:gd name="T46" fmla="*/ 120 w 176"/>
                  <a:gd name="T47" fmla="*/ 60 h 324"/>
                  <a:gd name="T48" fmla="*/ 120 w 176"/>
                  <a:gd name="T49" fmla="*/ 194 h 324"/>
                  <a:gd name="T50" fmla="*/ 120 w 176"/>
                  <a:gd name="T51" fmla="*/ 194 h 324"/>
                  <a:gd name="T52" fmla="*/ 120 w 176"/>
                  <a:gd name="T53" fmla="*/ 304 h 324"/>
                  <a:gd name="T54" fmla="*/ 98 w 176"/>
                  <a:gd name="T55" fmla="*/ 304 h 324"/>
                  <a:gd name="T56" fmla="*/ 98 w 176"/>
                  <a:gd name="T57" fmla="*/ 193 h 324"/>
                  <a:gd name="T58" fmla="*/ 88 w 176"/>
                  <a:gd name="T59" fmla="*/ 183 h 324"/>
                  <a:gd name="T60" fmla="*/ 78 w 176"/>
                  <a:gd name="T61" fmla="*/ 193 h 324"/>
                  <a:gd name="T62" fmla="*/ 78 w 176"/>
                  <a:gd name="T63" fmla="*/ 304 h 324"/>
                  <a:gd name="T64" fmla="*/ 56 w 176"/>
                  <a:gd name="T65" fmla="*/ 304 h 324"/>
                  <a:gd name="T66" fmla="*/ 56 w 176"/>
                  <a:gd name="T67" fmla="*/ 206 h 324"/>
                  <a:gd name="T68" fmla="*/ 56 w 176"/>
                  <a:gd name="T69" fmla="*/ 194 h 324"/>
                  <a:gd name="T70" fmla="*/ 56 w 176"/>
                  <a:gd name="T71" fmla="*/ 60 h 324"/>
                  <a:gd name="T72" fmla="*/ 46 w 176"/>
                  <a:gd name="T73" fmla="*/ 51 h 324"/>
                  <a:gd name="T74" fmla="*/ 36 w 176"/>
                  <a:gd name="T75" fmla="*/ 60 h 324"/>
                  <a:gd name="T76" fmla="*/ 36 w 176"/>
                  <a:gd name="T77" fmla="*/ 180 h 324"/>
                  <a:gd name="T78" fmla="*/ 20 w 176"/>
                  <a:gd name="T79" fmla="*/ 169 h 324"/>
                  <a:gd name="T80" fmla="*/ 20 w 176"/>
                  <a:gd name="T81" fmla="*/ 167 h 324"/>
                  <a:gd name="T82" fmla="*/ 20 w 176"/>
                  <a:gd name="T83" fmla="*/ 48 h 324"/>
                  <a:gd name="T84" fmla="*/ 49 w 176"/>
                  <a:gd name="T85" fmla="*/ 19 h 324"/>
                  <a:gd name="T86" fmla="*/ 127 w 176"/>
                  <a:gd name="T87" fmla="*/ 19 h 324"/>
                  <a:gd name="T88" fmla="*/ 157 w 176"/>
                  <a:gd name="T89" fmla="*/ 48 h 324"/>
                  <a:gd name="T90" fmla="*/ 157 w 176"/>
                  <a:gd name="T91" fmla="*/ 167 h 324"/>
                  <a:gd name="T92" fmla="*/ 157 w 176"/>
                  <a:gd name="T93" fmla="*/ 167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76" h="324">
                    <a:moveTo>
                      <a:pt x="127" y="0"/>
                    </a:moveTo>
                    <a:cubicBezTo>
                      <a:pt x="49" y="0"/>
                      <a:pt x="49" y="0"/>
                      <a:pt x="49" y="0"/>
                    </a:cubicBezTo>
                    <a:cubicBezTo>
                      <a:pt x="22" y="0"/>
                      <a:pt x="0" y="21"/>
                      <a:pt x="0" y="48"/>
                    </a:cubicBezTo>
                    <a:cubicBezTo>
                      <a:pt x="0" y="167"/>
                      <a:pt x="0" y="167"/>
                      <a:pt x="0" y="167"/>
                    </a:cubicBezTo>
                    <a:cubicBezTo>
                      <a:pt x="0" y="172"/>
                      <a:pt x="2" y="177"/>
                      <a:pt x="4" y="180"/>
                    </a:cubicBezTo>
                    <a:cubicBezTo>
                      <a:pt x="9" y="187"/>
                      <a:pt x="19" y="197"/>
                      <a:pt x="36" y="200"/>
                    </a:cubicBezTo>
                    <a:cubicBezTo>
                      <a:pt x="36" y="206"/>
                      <a:pt x="36" y="206"/>
                      <a:pt x="36" y="206"/>
                    </a:cubicBezTo>
                    <a:cubicBezTo>
                      <a:pt x="36" y="311"/>
                      <a:pt x="36" y="311"/>
                      <a:pt x="36" y="311"/>
                    </a:cubicBezTo>
                    <a:cubicBezTo>
                      <a:pt x="36" y="318"/>
                      <a:pt x="42" y="324"/>
                      <a:pt x="49" y="324"/>
                    </a:cubicBezTo>
                    <a:cubicBezTo>
                      <a:pt x="127" y="324"/>
                      <a:pt x="127" y="324"/>
                      <a:pt x="127" y="324"/>
                    </a:cubicBezTo>
                    <a:cubicBezTo>
                      <a:pt x="134" y="324"/>
                      <a:pt x="140" y="318"/>
                      <a:pt x="140" y="311"/>
                    </a:cubicBezTo>
                    <a:cubicBezTo>
                      <a:pt x="140" y="207"/>
                      <a:pt x="140" y="207"/>
                      <a:pt x="140" y="207"/>
                    </a:cubicBezTo>
                    <a:cubicBezTo>
                      <a:pt x="140" y="206"/>
                      <a:pt x="140" y="206"/>
                      <a:pt x="140" y="206"/>
                    </a:cubicBezTo>
                    <a:cubicBezTo>
                      <a:pt x="140" y="200"/>
                      <a:pt x="140" y="200"/>
                      <a:pt x="140" y="200"/>
                    </a:cubicBezTo>
                    <a:cubicBezTo>
                      <a:pt x="157" y="197"/>
                      <a:pt x="167" y="187"/>
                      <a:pt x="172" y="181"/>
                    </a:cubicBezTo>
                    <a:cubicBezTo>
                      <a:pt x="175" y="177"/>
                      <a:pt x="176" y="172"/>
                      <a:pt x="176" y="167"/>
                    </a:cubicBezTo>
                    <a:cubicBezTo>
                      <a:pt x="176" y="48"/>
                      <a:pt x="176" y="48"/>
                      <a:pt x="176" y="48"/>
                    </a:cubicBezTo>
                    <a:cubicBezTo>
                      <a:pt x="176" y="21"/>
                      <a:pt x="155" y="0"/>
                      <a:pt x="127" y="0"/>
                    </a:cubicBezTo>
                    <a:close/>
                    <a:moveTo>
                      <a:pt x="157" y="167"/>
                    </a:moveTo>
                    <a:cubicBezTo>
                      <a:pt x="157" y="168"/>
                      <a:pt x="156" y="169"/>
                      <a:pt x="156" y="169"/>
                    </a:cubicBezTo>
                    <a:cubicBezTo>
                      <a:pt x="153" y="174"/>
                      <a:pt x="148" y="178"/>
                      <a:pt x="140" y="180"/>
                    </a:cubicBezTo>
                    <a:cubicBezTo>
                      <a:pt x="140" y="60"/>
                      <a:pt x="140" y="60"/>
                      <a:pt x="140" y="60"/>
                    </a:cubicBezTo>
                    <a:cubicBezTo>
                      <a:pt x="140" y="55"/>
                      <a:pt x="136" y="51"/>
                      <a:pt x="130" y="51"/>
                    </a:cubicBezTo>
                    <a:cubicBezTo>
                      <a:pt x="125" y="51"/>
                      <a:pt x="120" y="55"/>
                      <a:pt x="120" y="60"/>
                    </a:cubicBezTo>
                    <a:cubicBezTo>
                      <a:pt x="120" y="194"/>
                      <a:pt x="120" y="194"/>
                      <a:pt x="120" y="194"/>
                    </a:cubicBezTo>
                    <a:cubicBezTo>
                      <a:pt x="120" y="194"/>
                      <a:pt x="120" y="194"/>
                      <a:pt x="120" y="194"/>
                    </a:cubicBezTo>
                    <a:cubicBezTo>
                      <a:pt x="120" y="304"/>
                      <a:pt x="120" y="304"/>
                      <a:pt x="120" y="304"/>
                    </a:cubicBezTo>
                    <a:cubicBezTo>
                      <a:pt x="98" y="304"/>
                      <a:pt x="98" y="304"/>
                      <a:pt x="98" y="304"/>
                    </a:cubicBezTo>
                    <a:cubicBezTo>
                      <a:pt x="98" y="193"/>
                      <a:pt x="98" y="193"/>
                      <a:pt x="98" y="193"/>
                    </a:cubicBezTo>
                    <a:cubicBezTo>
                      <a:pt x="98" y="187"/>
                      <a:pt x="94" y="183"/>
                      <a:pt x="88" y="183"/>
                    </a:cubicBezTo>
                    <a:cubicBezTo>
                      <a:pt x="83" y="183"/>
                      <a:pt x="78" y="187"/>
                      <a:pt x="78" y="193"/>
                    </a:cubicBezTo>
                    <a:cubicBezTo>
                      <a:pt x="78" y="304"/>
                      <a:pt x="78" y="304"/>
                      <a:pt x="78" y="304"/>
                    </a:cubicBezTo>
                    <a:cubicBezTo>
                      <a:pt x="56" y="304"/>
                      <a:pt x="56" y="304"/>
                      <a:pt x="56" y="304"/>
                    </a:cubicBezTo>
                    <a:cubicBezTo>
                      <a:pt x="56" y="206"/>
                      <a:pt x="56" y="206"/>
                      <a:pt x="56" y="206"/>
                    </a:cubicBezTo>
                    <a:cubicBezTo>
                      <a:pt x="56" y="194"/>
                      <a:pt x="56" y="194"/>
                      <a:pt x="56" y="194"/>
                    </a:cubicBezTo>
                    <a:cubicBezTo>
                      <a:pt x="56" y="60"/>
                      <a:pt x="56" y="60"/>
                      <a:pt x="56" y="60"/>
                    </a:cubicBezTo>
                    <a:cubicBezTo>
                      <a:pt x="56" y="55"/>
                      <a:pt x="52" y="51"/>
                      <a:pt x="46" y="51"/>
                    </a:cubicBezTo>
                    <a:cubicBezTo>
                      <a:pt x="41" y="51"/>
                      <a:pt x="36" y="55"/>
                      <a:pt x="36" y="60"/>
                    </a:cubicBezTo>
                    <a:cubicBezTo>
                      <a:pt x="36" y="180"/>
                      <a:pt x="36" y="180"/>
                      <a:pt x="36" y="180"/>
                    </a:cubicBezTo>
                    <a:cubicBezTo>
                      <a:pt x="28" y="178"/>
                      <a:pt x="23" y="172"/>
                      <a:pt x="20" y="169"/>
                    </a:cubicBezTo>
                    <a:cubicBezTo>
                      <a:pt x="20" y="168"/>
                      <a:pt x="20" y="168"/>
                      <a:pt x="20" y="167"/>
                    </a:cubicBezTo>
                    <a:cubicBezTo>
                      <a:pt x="20" y="48"/>
                      <a:pt x="20" y="48"/>
                      <a:pt x="20" y="48"/>
                    </a:cubicBezTo>
                    <a:cubicBezTo>
                      <a:pt x="20" y="32"/>
                      <a:pt x="33" y="19"/>
                      <a:pt x="49" y="19"/>
                    </a:cubicBezTo>
                    <a:cubicBezTo>
                      <a:pt x="127" y="19"/>
                      <a:pt x="127" y="19"/>
                      <a:pt x="127" y="19"/>
                    </a:cubicBezTo>
                    <a:cubicBezTo>
                      <a:pt x="143" y="19"/>
                      <a:pt x="157" y="32"/>
                      <a:pt x="157" y="48"/>
                    </a:cubicBezTo>
                    <a:cubicBezTo>
                      <a:pt x="157" y="167"/>
                      <a:pt x="157" y="167"/>
                      <a:pt x="157" y="167"/>
                    </a:cubicBezTo>
                    <a:cubicBezTo>
                      <a:pt x="157" y="167"/>
                      <a:pt x="157" y="167"/>
                      <a:pt x="157" y="167"/>
                    </a:cubicBezTo>
                    <a:close/>
                  </a:path>
                </a:pathLst>
              </a:custGeom>
              <a:grpFill/>
              <a:ln w="0" cap="flat" cmpd="sng" algn="ctr">
                <a:solidFill>
                  <a:srgbClr val="FFFFFF">
                    <a:alpha val="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960C"/>
                  </a:solidFill>
                  <a:effectLst/>
                  <a:uLnTx/>
                  <a:uFillTx/>
                  <a:latin typeface="+mj-lt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Freeform 34">
                <a:extLst>
                  <a:ext uri="{FF2B5EF4-FFF2-40B4-BE49-F238E27FC236}">
                    <a16:creationId xmlns:a16="http://schemas.microsoft.com/office/drawing/2014/main" id="{528A78B4-7D78-480A-9F17-B159177915D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5563" y="-1588"/>
                <a:ext cx="142875" cy="142875"/>
              </a:xfrm>
              <a:custGeom>
                <a:avLst/>
                <a:gdLst>
                  <a:gd name="T0" fmla="*/ 49 w 97"/>
                  <a:gd name="T1" fmla="*/ 98 h 98"/>
                  <a:gd name="T2" fmla="*/ 97 w 97"/>
                  <a:gd name="T3" fmla="*/ 49 h 98"/>
                  <a:gd name="T4" fmla="*/ 49 w 97"/>
                  <a:gd name="T5" fmla="*/ 0 h 98"/>
                  <a:gd name="T6" fmla="*/ 0 w 97"/>
                  <a:gd name="T7" fmla="*/ 49 h 98"/>
                  <a:gd name="T8" fmla="*/ 49 w 97"/>
                  <a:gd name="T9" fmla="*/ 98 h 98"/>
                  <a:gd name="T10" fmla="*/ 49 w 97"/>
                  <a:gd name="T11" fmla="*/ 19 h 98"/>
                  <a:gd name="T12" fmla="*/ 79 w 97"/>
                  <a:gd name="T13" fmla="*/ 49 h 98"/>
                  <a:gd name="T14" fmla="*/ 49 w 97"/>
                  <a:gd name="T15" fmla="*/ 80 h 98"/>
                  <a:gd name="T16" fmla="*/ 19 w 97"/>
                  <a:gd name="T17" fmla="*/ 49 h 98"/>
                  <a:gd name="T18" fmla="*/ 49 w 97"/>
                  <a:gd name="T19" fmla="*/ 19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7" h="98">
                    <a:moveTo>
                      <a:pt x="49" y="98"/>
                    </a:moveTo>
                    <a:cubicBezTo>
                      <a:pt x="76" y="98"/>
                      <a:pt x="97" y="76"/>
                      <a:pt x="97" y="49"/>
                    </a:cubicBezTo>
                    <a:cubicBezTo>
                      <a:pt x="97" y="22"/>
                      <a:pt x="76" y="0"/>
                      <a:pt x="49" y="0"/>
                    </a:cubicBezTo>
                    <a:cubicBezTo>
                      <a:pt x="22" y="0"/>
                      <a:pt x="0" y="22"/>
                      <a:pt x="0" y="49"/>
                    </a:cubicBezTo>
                    <a:cubicBezTo>
                      <a:pt x="0" y="76"/>
                      <a:pt x="22" y="98"/>
                      <a:pt x="49" y="98"/>
                    </a:cubicBezTo>
                    <a:close/>
                    <a:moveTo>
                      <a:pt x="49" y="19"/>
                    </a:moveTo>
                    <a:cubicBezTo>
                      <a:pt x="66" y="19"/>
                      <a:pt x="79" y="32"/>
                      <a:pt x="79" y="49"/>
                    </a:cubicBezTo>
                    <a:cubicBezTo>
                      <a:pt x="79" y="66"/>
                      <a:pt x="66" y="80"/>
                      <a:pt x="49" y="80"/>
                    </a:cubicBezTo>
                    <a:cubicBezTo>
                      <a:pt x="32" y="80"/>
                      <a:pt x="19" y="66"/>
                      <a:pt x="19" y="49"/>
                    </a:cubicBezTo>
                    <a:cubicBezTo>
                      <a:pt x="19" y="32"/>
                      <a:pt x="32" y="19"/>
                      <a:pt x="49" y="19"/>
                    </a:cubicBezTo>
                    <a:close/>
                  </a:path>
                </a:pathLst>
              </a:custGeom>
              <a:grpFill/>
              <a:ln w="0" cap="flat" cmpd="sng" algn="ctr">
                <a:solidFill>
                  <a:srgbClr val="FFFFFF">
                    <a:alpha val="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960C"/>
                  </a:solidFill>
                  <a:effectLst/>
                  <a:uLnTx/>
                  <a:uFillTx/>
                  <a:latin typeface="+mj-lt"/>
                  <a:ea typeface="+mn-ea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9" name="Rectangle: Rounded Corners 411">
              <a:extLst>
                <a:ext uri="{FF2B5EF4-FFF2-40B4-BE49-F238E27FC236}">
                  <a16:creationId xmlns:a16="http://schemas.microsoft.com/office/drawing/2014/main" id="{FC7402E6-CC1E-4869-9AD4-88BCE84CEF22}"/>
                </a:ext>
              </a:extLst>
            </p:cNvPr>
            <p:cNvSpPr/>
            <p:nvPr/>
          </p:nvSpPr>
          <p:spPr>
            <a:xfrm>
              <a:off x="7290868" y="4251228"/>
              <a:ext cx="496453" cy="1000380"/>
            </a:xfrm>
            <a:prstGeom prst="roundRect">
              <a:avLst/>
            </a:prstGeom>
            <a:grpFill/>
            <a:ln w="9525">
              <a:solidFill>
                <a:schemeClr val="tx2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960C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0" name="Rectangle: Rounded Corners 412">
              <a:extLst>
                <a:ext uri="{FF2B5EF4-FFF2-40B4-BE49-F238E27FC236}">
                  <a16:creationId xmlns:a16="http://schemas.microsoft.com/office/drawing/2014/main" id="{D68AA63D-9CF0-4A6C-9674-157818313D1D}"/>
                </a:ext>
              </a:extLst>
            </p:cNvPr>
            <p:cNvSpPr/>
            <p:nvPr/>
          </p:nvSpPr>
          <p:spPr>
            <a:xfrm>
              <a:off x="7426133" y="3719691"/>
              <a:ext cx="496453" cy="931367"/>
            </a:xfrm>
            <a:prstGeom prst="roundRect">
              <a:avLst/>
            </a:prstGeom>
            <a:grpFill/>
            <a:ln w="9525">
              <a:solidFill>
                <a:schemeClr val="tx2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960C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1" name="Rectangle: Rounded Corners 413">
              <a:extLst>
                <a:ext uri="{FF2B5EF4-FFF2-40B4-BE49-F238E27FC236}">
                  <a16:creationId xmlns:a16="http://schemas.microsoft.com/office/drawing/2014/main" id="{BF99C3BC-DF80-4BB6-99F1-D0F7CAF075EF}"/>
                </a:ext>
              </a:extLst>
            </p:cNvPr>
            <p:cNvSpPr/>
            <p:nvPr/>
          </p:nvSpPr>
          <p:spPr>
            <a:xfrm>
              <a:off x="7134946" y="3725209"/>
              <a:ext cx="496453" cy="925849"/>
            </a:xfrm>
            <a:prstGeom prst="roundRect">
              <a:avLst/>
            </a:prstGeom>
            <a:grpFill/>
            <a:ln w="9525">
              <a:solidFill>
                <a:schemeClr val="tx2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960C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72DD5015-62A6-4179-B7C2-565F92A4C6E9}"/>
                </a:ext>
              </a:extLst>
            </p:cNvPr>
            <p:cNvSpPr/>
            <p:nvPr/>
          </p:nvSpPr>
          <p:spPr>
            <a:xfrm>
              <a:off x="7342778" y="3224655"/>
              <a:ext cx="392632" cy="392632"/>
            </a:xfrm>
            <a:prstGeom prst="ellipse">
              <a:avLst/>
            </a:prstGeom>
            <a:grpFill/>
            <a:ln w="9525">
              <a:solidFill>
                <a:schemeClr val="tx2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960C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65E35793-70D6-4A39-BCC9-A00D126FF9AF}"/>
              </a:ext>
            </a:extLst>
          </p:cNvPr>
          <p:cNvGrpSpPr>
            <a:grpSpLocks/>
          </p:cNvGrpSpPr>
          <p:nvPr/>
        </p:nvGrpSpPr>
        <p:grpSpPr>
          <a:xfrm>
            <a:off x="2656827" y="3041023"/>
            <a:ext cx="166045" cy="458519"/>
            <a:chOff x="7092283" y="3174878"/>
            <a:chExt cx="899133" cy="2145781"/>
          </a:xfrm>
          <a:solidFill>
            <a:schemeClr val="bg2">
              <a:lumMod val="75000"/>
              <a:lumOff val="25000"/>
            </a:schemeClr>
          </a:solidFill>
        </p:grpSpPr>
        <p:grpSp>
          <p:nvGrpSpPr>
            <p:cNvPr id="26" name="CustomIcon">
              <a:extLst>
                <a:ext uri="{FF2B5EF4-FFF2-40B4-BE49-F238E27FC236}">
                  <a16:creationId xmlns:a16="http://schemas.microsoft.com/office/drawing/2014/main" id="{307B0A0E-A7D1-4DBF-B484-FF593A463210}"/>
                </a:ext>
              </a:extLst>
            </p:cNvPr>
            <p:cNvGrpSpPr>
              <a:grpSpLocks noChangeAspect="1"/>
            </p:cNvGrpSpPr>
            <p:nvPr>
              <p:custDataLst>
                <p:tags r:id="rId42"/>
              </p:custDataLst>
            </p:nvPr>
          </p:nvGrpSpPr>
          <p:grpSpPr>
            <a:xfrm>
              <a:off x="7092283" y="3174878"/>
              <a:ext cx="899133" cy="2145781"/>
              <a:chOff x="-1588" y="-1588"/>
              <a:chExt cx="258763" cy="617538"/>
            </a:xfrm>
            <a:grpFill/>
          </p:grpSpPr>
          <p:sp>
            <p:nvSpPr>
              <p:cNvPr id="31" name="Freeform 30">
                <a:extLst>
                  <a:ext uri="{FF2B5EF4-FFF2-40B4-BE49-F238E27FC236}">
                    <a16:creationId xmlns:a16="http://schemas.microsoft.com/office/drawing/2014/main" id="{28042E9E-ABE2-4849-8ADB-AC7D5630742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1588" y="142875"/>
                <a:ext cx="258763" cy="473075"/>
              </a:xfrm>
              <a:custGeom>
                <a:avLst/>
                <a:gdLst>
                  <a:gd name="T0" fmla="*/ 127 w 176"/>
                  <a:gd name="T1" fmla="*/ 0 h 324"/>
                  <a:gd name="T2" fmla="*/ 49 w 176"/>
                  <a:gd name="T3" fmla="*/ 0 h 324"/>
                  <a:gd name="T4" fmla="*/ 0 w 176"/>
                  <a:gd name="T5" fmla="*/ 48 h 324"/>
                  <a:gd name="T6" fmla="*/ 0 w 176"/>
                  <a:gd name="T7" fmla="*/ 167 h 324"/>
                  <a:gd name="T8" fmla="*/ 4 w 176"/>
                  <a:gd name="T9" fmla="*/ 180 h 324"/>
                  <a:gd name="T10" fmla="*/ 36 w 176"/>
                  <a:gd name="T11" fmla="*/ 200 h 324"/>
                  <a:gd name="T12" fmla="*/ 36 w 176"/>
                  <a:gd name="T13" fmla="*/ 206 h 324"/>
                  <a:gd name="T14" fmla="*/ 36 w 176"/>
                  <a:gd name="T15" fmla="*/ 311 h 324"/>
                  <a:gd name="T16" fmla="*/ 49 w 176"/>
                  <a:gd name="T17" fmla="*/ 324 h 324"/>
                  <a:gd name="T18" fmla="*/ 127 w 176"/>
                  <a:gd name="T19" fmla="*/ 324 h 324"/>
                  <a:gd name="T20" fmla="*/ 140 w 176"/>
                  <a:gd name="T21" fmla="*/ 311 h 324"/>
                  <a:gd name="T22" fmla="*/ 140 w 176"/>
                  <a:gd name="T23" fmla="*/ 207 h 324"/>
                  <a:gd name="T24" fmla="*/ 140 w 176"/>
                  <a:gd name="T25" fmla="*/ 206 h 324"/>
                  <a:gd name="T26" fmla="*/ 140 w 176"/>
                  <a:gd name="T27" fmla="*/ 200 h 324"/>
                  <a:gd name="T28" fmla="*/ 172 w 176"/>
                  <a:gd name="T29" fmla="*/ 181 h 324"/>
                  <a:gd name="T30" fmla="*/ 176 w 176"/>
                  <a:gd name="T31" fmla="*/ 167 h 324"/>
                  <a:gd name="T32" fmla="*/ 176 w 176"/>
                  <a:gd name="T33" fmla="*/ 48 h 324"/>
                  <a:gd name="T34" fmla="*/ 127 w 176"/>
                  <a:gd name="T35" fmla="*/ 0 h 324"/>
                  <a:gd name="T36" fmla="*/ 157 w 176"/>
                  <a:gd name="T37" fmla="*/ 167 h 324"/>
                  <a:gd name="T38" fmla="*/ 156 w 176"/>
                  <a:gd name="T39" fmla="*/ 169 h 324"/>
                  <a:gd name="T40" fmla="*/ 140 w 176"/>
                  <a:gd name="T41" fmla="*/ 180 h 324"/>
                  <a:gd name="T42" fmla="*/ 140 w 176"/>
                  <a:gd name="T43" fmla="*/ 60 h 324"/>
                  <a:gd name="T44" fmla="*/ 130 w 176"/>
                  <a:gd name="T45" fmla="*/ 51 h 324"/>
                  <a:gd name="T46" fmla="*/ 120 w 176"/>
                  <a:gd name="T47" fmla="*/ 60 h 324"/>
                  <a:gd name="T48" fmla="*/ 120 w 176"/>
                  <a:gd name="T49" fmla="*/ 194 h 324"/>
                  <a:gd name="T50" fmla="*/ 120 w 176"/>
                  <a:gd name="T51" fmla="*/ 194 h 324"/>
                  <a:gd name="T52" fmla="*/ 120 w 176"/>
                  <a:gd name="T53" fmla="*/ 304 h 324"/>
                  <a:gd name="T54" fmla="*/ 98 w 176"/>
                  <a:gd name="T55" fmla="*/ 304 h 324"/>
                  <a:gd name="T56" fmla="*/ 98 w 176"/>
                  <a:gd name="T57" fmla="*/ 193 h 324"/>
                  <a:gd name="T58" fmla="*/ 88 w 176"/>
                  <a:gd name="T59" fmla="*/ 183 h 324"/>
                  <a:gd name="T60" fmla="*/ 78 w 176"/>
                  <a:gd name="T61" fmla="*/ 193 h 324"/>
                  <a:gd name="T62" fmla="*/ 78 w 176"/>
                  <a:gd name="T63" fmla="*/ 304 h 324"/>
                  <a:gd name="T64" fmla="*/ 56 w 176"/>
                  <a:gd name="T65" fmla="*/ 304 h 324"/>
                  <a:gd name="T66" fmla="*/ 56 w 176"/>
                  <a:gd name="T67" fmla="*/ 206 h 324"/>
                  <a:gd name="T68" fmla="*/ 56 w 176"/>
                  <a:gd name="T69" fmla="*/ 194 h 324"/>
                  <a:gd name="T70" fmla="*/ 56 w 176"/>
                  <a:gd name="T71" fmla="*/ 60 h 324"/>
                  <a:gd name="T72" fmla="*/ 46 w 176"/>
                  <a:gd name="T73" fmla="*/ 51 h 324"/>
                  <a:gd name="T74" fmla="*/ 36 w 176"/>
                  <a:gd name="T75" fmla="*/ 60 h 324"/>
                  <a:gd name="T76" fmla="*/ 36 w 176"/>
                  <a:gd name="T77" fmla="*/ 180 h 324"/>
                  <a:gd name="T78" fmla="*/ 20 w 176"/>
                  <a:gd name="T79" fmla="*/ 169 h 324"/>
                  <a:gd name="T80" fmla="*/ 20 w 176"/>
                  <a:gd name="T81" fmla="*/ 167 h 324"/>
                  <a:gd name="T82" fmla="*/ 20 w 176"/>
                  <a:gd name="T83" fmla="*/ 48 h 324"/>
                  <a:gd name="T84" fmla="*/ 49 w 176"/>
                  <a:gd name="T85" fmla="*/ 19 h 324"/>
                  <a:gd name="T86" fmla="*/ 127 w 176"/>
                  <a:gd name="T87" fmla="*/ 19 h 324"/>
                  <a:gd name="T88" fmla="*/ 157 w 176"/>
                  <a:gd name="T89" fmla="*/ 48 h 324"/>
                  <a:gd name="T90" fmla="*/ 157 w 176"/>
                  <a:gd name="T91" fmla="*/ 167 h 324"/>
                  <a:gd name="T92" fmla="*/ 157 w 176"/>
                  <a:gd name="T93" fmla="*/ 167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76" h="324">
                    <a:moveTo>
                      <a:pt x="127" y="0"/>
                    </a:moveTo>
                    <a:cubicBezTo>
                      <a:pt x="49" y="0"/>
                      <a:pt x="49" y="0"/>
                      <a:pt x="49" y="0"/>
                    </a:cubicBezTo>
                    <a:cubicBezTo>
                      <a:pt x="22" y="0"/>
                      <a:pt x="0" y="21"/>
                      <a:pt x="0" y="48"/>
                    </a:cubicBezTo>
                    <a:cubicBezTo>
                      <a:pt x="0" y="167"/>
                      <a:pt x="0" y="167"/>
                      <a:pt x="0" y="167"/>
                    </a:cubicBezTo>
                    <a:cubicBezTo>
                      <a:pt x="0" y="172"/>
                      <a:pt x="2" y="177"/>
                      <a:pt x="4" y="180"/>
                    </a:cubicBezTo>
                    <a:cubicBezTo>
                      <a:pt x="9" y="187"/>
                      <a:pt x="19" y="197"/>
                      <a:pt x="36" y="200"/>
                    </a:cubicBezTo>
                    <a:cubicBezTo>
                      <a:pt x="36" y="206"/>
                      <a:pt x="36" y="206"/>
                      <a:pt x="36" y="206"/>
                    </a:cubicBezTo>
                    <a:cubicBezTo>
                      <a:pt x="36" y="311"/>
                      <a:pt x="36" y="311"/>
                      <a:pt x="36" y="311"/>
                    </a:cubicBezTo>
                    <a:cubicBezTo>
                      <a:pt x="36" y="318"/>
                      <a:pt x="42" y="324"/>
                      <a:pt x="49" y="324"/>
                    </a:cubicBezTo>
                    <a:cubicBezTo>
                      <a:pt x="127" y="324"/>
                      <a:pt x="127" y="324"/>
                      <a:pt x="127" y="324"/>
                    </a:cubicBezTo>
                    <a:cubicBezTo>
                      <a:pt x="134" y="324"/>
                      <a:pt x="140" y="318"/>
                      <a:pt x="140" y="311"/>
                    </a:cubicBezTo>
                    <a:cubicBezTo>
                      <a:pt x="140" y="207"/>
                      <a:pt x="140" y="207"/>
                      <a:pt x="140" y="207"/>
                    </a:cubicBezTo>
                    <a:cubicBezTo>
                      <a:pt x="140" y="206"/>
                      <a:pt x="140" y="206"/>
                      <a:pt x="140" y="206"/>
                    </a:cubicBezTo>
                    <a:cubicBezTo>
                      <a:pt x="140" y="200"/>
                      <a:pt x="140" y="200"/>
                      <a:pt x="140" y="200"/>
                    </a:cubicBezTo>
                    <a:cubicBezTo>
                      <a:pt x="157" y="197"/>
                      <a:pt x="167" y="187"/>
                      <a:pt x="172" y="181"/>
                    </a:cubicBezTo>
                    <a:cubicBezTo>
                      <a:pt x="175" y="177"/>
                      <a:pt x="176" y="172"/>
                      <a:pt x="176" y="167"/>
                    </a:cubicBezTo>
                    <a:cubicBezTo>
                      <a:pt x="176" y="48"/>
                      <a:pt x="176" y="48"/>
                      <a:pt x="176" y="48"/>
                    </a:cubicBezTo>
                    <a:cubicBezTo>
                      <a:pt x="176" y="21"/>
                      <a:pt x="155" y="0"/>
                      <a:pt x="127" y="0"/>
                    </a:cubicBezTo>
                    <a:close/>
                    <a:moveTo>
                      <a:pt x="157" y="167"/>
                    </a:moveTo>
                    <a:cubicBezTo>
                      <a:pt x="157" y="168"/>
                      <a:pt x="156" y="169"/>
                      <a:pt x="156" y="169"/>
                    </a:cubicBezTo>
                    <a:cubicBezTo>
                      <a:pt x="153" y="174"/>
                      <a:pt x="148" y="178"/>
                      <a:pt x="140" y="180"/>
                    </a:cubicBezTo>
                    <a:cubicBezTo>
                      <a:pt x="140" y="60"/>
                      <a:pt x="140" y="60"/>
                      <a:pt x="140" y="60"/>
                    </a:cubicBezTo>
                    <a:cubicBezTo>
                      <a:pt x="140" y="55"/>
                      <a:pt x="136" y="51"/>
                      <a:pt x="130" y="51"/>
                    </a:cubicBezTo>
                    <a:cubicBezTo>
                      <a:pt x="125" y="51"/>
                      <a:pt x="120" y="55"/>
                      <a:pt x="120" y="60"/>
                    </a:cubicBezTo>
                    <a:cubicBezTo>
                      <a:pt x="120" y="194"/>
                      <a:pt x="120" y="194"/>
                      <a:pt x="120" y="194"/>
                    </a:cubicBezTo>
                    <a:cubicBezTo>
                      <a:pt x="120" y="194"/>
                      <a:pt x="120" y="194"/>
                      <a:pt x="120" y="194"/>
                    </a:cubicBezTo>
                    <a:cubicBezTo>
                      <a:pt x="120" y="304"/>
                      <a:pt x="120" y="304"/>
                      <a:pt x="120" y="304"/>
                    </a:cubicBezTo>
                    <a:cubicBezTo>
                      <a:pt x="98" y="304"/>
                      <a:pt x="98" y="304"/>
                      <a:pt x="98" y="304"/>
                    </a:cubicBezTo>
                    <a:cubicBezTo>
                      <a:pt x="98" y="193"/>
                      <a:pt x="98" y="193"/>
                      <a:pt x="98" y="193"/>
                    </a:cubicBezTo>
                    <a:cubicBezTo>
                      <a:pt x="98" y="187"/>
                      <a:pt x="94" y="183"/>
                      <a:pt x="88" y="183"/>
                    </a:cubicBezTo>
                    <a:cubicBezTo>
                      <a:pt x="83" y="183"/>
                      <a:pt x="78" y="187"/>
                      <a:pt x="78" y="193"/>
                    </a:cubicBezTo>
                    <a:cubicBezTo>
                      <a:pt x="78" y="304"/>
                      <a:pt x="78" y="304"/>
                      <a:pt x="78" y="304"/>
                    </a:cubicBezTo>
                    <a:cubicBezTo>
                      <a:pt x="56" y="304"/>
                      <a:pt x="56" y="304"/>
                      <a:pt x="56" y="304"/>
                    </a:cubicBezTo>
                    <a:cubicBezTo>
                      <a:pt x="56" y="206"/>
                      <a:pt x="56" y="206"/>
                      <a:pt x="56" y="206"/>
                    </a:cubicBezTo>
                    <a:cubicBezTo>
                      <a:pt x="56" y="194"/>
                      <a:pt x="56" y="194"/>
                      <a:pt x="56" y="194"/>
                    </a:cubicBezTo>
                    <a:cubicBezTo>
                      <a:pt x="56" y="60"/>
                      <a:pt x="56" y="60"/>
                      <a:pt x="56" y="60"/>
                    </a:cubicBezTo>
                    <a:cubicBezTo>
                      <a:pt x="56" y="55"/>
                      <a:pt x="52" y="51"/>
                      <a:pt x="46" y="51"/>
                    </a:cubicBezTo>
                    <a:cubicBezTo>
                      <a:pt x="41" y="51"/>
                      <a:pt x="36" y="55"/>
                      <a:pt x="36" y="60"/>
                    </a:cubicBezTo>
                    <a:cubicBezTo>
                      <a:pt x="36" y="180"/>
                      <a:pt x="36" y="180"/>
                      <a:pt x="36" y="180"/>
                    </a:cubicBezTo>
                    <a:cubicBezTo>
                      <a:pt x="28" y="178"/>
                      <a:pt x="23" y="172"/>
                      <a:pt x="20" y="169"/>
                    </a:cubicBezTo>
                    <a:cubicBezTo>
                      <a:pt x="20" y="168"/>
                      <a:pt x="20" y="168"/>
                      <a:pt x="20" y="167"/>
                    </a:cubicBezTo>
                    <a:cubicBezTo>
                      <a:pt x="20" y="48"/>
                      <a:pt x="20" y="48"/>
                      <a:pt x="20" y="48"/>
                    </a:cubicBezTo>
                    <a:cubicBezTo>
                      <a:pt x="20" y="32"/>
                      <a:pt x="33" y="19"/>
                      <a:pt x="49" y="19"/>
                    </a:cubicBezTo>
                    <a:cubicBezTo>
                      <a:pt x="127" y="19"/>
                      <a:pt x="127" y="19"/>
                      <a:pt x="127" y="19"/>
                    </a:cubicBezTo>
                    <a:cubicBezTo>
                      <a:pt x="143" y="19"/>
                      <a:pt x="157" y="32"/>
                      <a:pt x="157" y="48"/>
                    </a:cubicBezTo>
                    <a:cubicBezTo>
                      <a:pt x="157" y="167"/>
                      <a:pt x="157" y="167"/>
                      <a:pt x="157" y="167"/>
                    </a:cubicBezTo>
                    <a:cubicBezTo>
                      <a:pt x="157" y="167"/>
                      <a:pt x="157" y="167"/>
                      <a:pt x="157" y="167"/>
                    </a:cubicBezTo>
                    <a:close/>
                  </a:path>
                </a:pathLst>
              </a:custGeom>
              <a:grpFill/>
              <a:ln w="0" cap="flat" cmpd="sng" algn="ctr">
                <a:solidFill>
                  <a:srgbClr val="FFFFFF">
                    <a:alpha val="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960C"/>
                  </a:solidFill>
                  <a:effectLst/>
                  <a:uLnTx/>
                  <a:uFillTx/>
                  <a:latin typeface="+mj-lt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32" name="Freeform 31">
                <a:extLst>
                  <a:ext uri="{FF2B5EF4-FFF2-40B4-BE49-F238E27FC236}">
                    <a16:creationId xmlns:a16="http://schemas.microsoft.com/office/drawing/2014/main" id="{528A78B4-7D78-480A-9F17-B159177915D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5563" y="-1588"/>
                <a:ext cx="142875" cy="142875"/>
              </a:xfrm>
              <a:custGeom>
                <a:avLst/>
                <a:gdLst>
                  <a:gd name="T0" fmla="*/ 49 w 97"/>
                  <a:gd name="T1" fmla="*/ 98 h 98"/>
                  <a:gd name="T2" fmla="*/ 97 w 97"/>
                  <a:gd name="T3" fmla="*/ 49 h 98"/>
                  <a:gd name="T4" fmla="*/ 49 w 97"/>
                  <a:gd name="T5" fmla="*/ 0 h 98"/>
                  <a:gd name="T6" fmla="*/ 0 w 97"/>
                  <a:gd name="T7" fmla="*/ 49 h 98"/>
                  <a:gd name="T8" fmla="*/ 49 w 97"/>
                  <a:gd name="T9" fmla="*/ 98 h 98"/>
                  <a:gd name="T10" fmla="*/ 49 w 97"/>
                  <a:gd name="T11" fmla="*/ 19 h 98"/>
                  <a:gd name="T12" fmla="*/ 79 w 97"/>
                  <a:gd name="T13" fmla="*/ 49 h 98"/>
                  <a:gd name="T14" fmla="*/ 49 w 97"/>
                  <a:gd name="T15" fmla="*/ 80 h 98"/>
                  <a:gd name="T16" fmla="*/ 19 w 97"/>
                  <a:gd name="T17" fmla="*/ 49 h 98"/>
                  <a:gd name="T18" fmla="*/ 49 w 97"/>
                  <a:gd name="T19" fmla="*/ 19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7" h="98">
                    <a:moveTo>
                      <a:pt x="49" y="98"/>
                    </a:moveTo>
                    <a:cubicBezTo>
                      <a:pt x="76" y="98"/>
                      <a:pt x="97" y="76"/>
                      <a:pt x="97" y="49"/>
                    </a:cubicBezTo>
                    <a:cubicBezTo>
                      <a:pt x="97" y="22"/>
                      <a:pt x="76" y="0"/>
                      <a:pt x="49" y="0"/>
                    </a:cubicBezTo>
                    <a:cubicBezTo>
                      <a:pt x="22" y="0"/>
                      <a:pt x="0" y="22"/>
                      <a:pt x="0" y="49"/>
                    </a:cubicBezTo>
                    <a:cubicBezTo>
                      <a:pt x="0" y="76"/>
                      <a:pt x="22" y="98"/>
                      <a:pt x="49" y="98"/>
                    </a:cubicBezTo>
                    <a:close/>
                    <a:moveTo>
                      <a:pt x="49" y="19"/>
                    </a:moveTo>
                    <a:cubicBezTo>
                      <a:pt x="66" y="19"/>
                      <a:pt x="79" y="32"/>
                      <a:pt x="79" y="49"/>
                    </a:cubicBezTo>
                    <a:cubicBezTo>
                      <a:pt x="79" y="66"/>
                      <a:pt x="66" y="80"/>
                      <a:pt x="49" y="80"/>
                    </a:cubicBezTo>
                    <a:cubicBezTo>
                      <a:pt x="32" y="80"/>
                      <a:pt x="19" y="66"/>
                      <a:pt x="19" y="49"/>
                    </a:cubicBezTo>
                    <a:cubicBezTo>
                      <a:pt x="19" y="32"/>
                      <a:pt x="32" y="19"/>
                      <a:pt x="49" y="19"/>
                    </a:cubicBezTo>
                    <a:close/>
                  </a:path>
                </a:pathLst>
              </a:custGeom>
              <a:grpFill/>
              <a:ln w="0" cap="flat" cmpd="sng" algn="ctr">
                <a:solidFill>
                  <a:srgbClr val="FFFFFF">
                    <a:alpha val="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960C"/>
                  </a:solidFill>
                  <a:effectLst/>
                  <a:uLnTx/>
                  <a:uFillTx/>
                  <a:latin typeface="+mj-lt"/>
                  <a:ea typeface="+mn-ea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27" name="Rectangle: Rounded Corners 411">
              <a:extLst>
                <a:ext uri="{FF2B5EF4-FFF2-40B4-BE49-F238E27FC236}">
                  <a16:creationId xmlns:a16="http://schemas.microsoft.com/office/drawing/2014/main" id="{FC7402E6-CC1E-4869-9AD4-88BCE84CEF22}"/>
                </a:ext>
              </a:extLst>
            </p:cNvPr>
            <p:cNvSpPr/>
            <p:nvPr/>
          </p:nvSpPr>
          <p:spPr>
            <a:xfrm>
              <a:off x="7290868" y="4251228"/>
              <a:ext cx="496453" cy="1000380"/>
            </a:xfrm>
            <a:prstGeom prst="roundRect">
              <a:avLst/>
            </a:prstGeom>
            <a:grpFill/>
            <a:ln w="9525">
              <a:solidFill>
                <a:schemeClr val="tx2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960C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8" name="Rectangle: Rounded Corners 412">
              <a:extLst>
                <a:ext uri="{FF2B5EF4-FFF2-40B4-BE49-F238E27FC236}">
                  <a16:creationId xmlns:a16="http://schemas.microsoft.com/office/drawing/2014/main" id="{D68AA63D-9CF0-4A6C-9674-157818313D1D}"/>
                </a:ext>
              </a:extLst>
            </p:cNvPr>
            <p:cNvSpPr/>
            <p:nvPr/>
          </p:nvSpPr>
          <p:spPr>
            <a:xfrm>
              <a:off x="7426133" y="3719691"/>
              <a:ext cx="496453" cy="931367"/>
            </a:xfrm>
            <a:prstGeom prst="roundRect">
              <a:avLst/>
            </a:prstGeom>
            <a:grpFill/>
            <a:ln w="9525">
              <a:solidFill>
                <a:schemeClr val="tx2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960C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9" name="Rectangle: Rounded Corners 413">
              <a:extLst>
                <a:ext uri="{FF2B5EF4-FFF2-40B4-BE49-F238E27FC236}">
                  <a16:creationId xmlns:a16="http://schemas.microsoft.com/office/drawing/2014/main" id="{BF99C3BC-DF80-4BB6-99F1-D0F7CAF075EF}"/>
                </a:ext>
              </a:extLst>
            </p:cNvPr>
            <p:cNvSpPr/>
            <p:nvPr/>
          </p:nvSpPr>
          <p:spPr>
            <a:xfrm>
              <a:off x="7134946" y="3725209"/>
              <a:ext cx="496453" cy="925849"/>
            </a:xfrm>
            <a:prstGeom prst="roundRect">
              <a:avLst/>
            </a:prstGeom>
            <a:grpFill/>
            <a:ln w="9525">
              <a:solidFill>
                <a:schemeClr val="tx2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960C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72DD5015-62A6-4179-B7C2-565F92A4C6E9}"/>
                </a:ext>
              </a:extLst>
            </p:cNvPr>
            <p:cNvSpPr/>
            <p:nvPr/>
          </p:nvSpPr>
          <p:spPr>
            <a:xfrm>
              <a:off x="7342778" y="3224655"/>
              <a:ext cx="392632" cy="392632"/>
            </a:xfrm>
            <a:prstGeom prst="ellipse">
              <a:avLst/>
            </a:prstGeom>
            <a:grpFill/>
            <a:ln w="9525">
              <a:solidFill>
                <a:schemeClr val="tx2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960C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65E35793-70D6-4A39-BCC9-A00D126FF9AF}"/>
              </a:ext>
            </a:extLst>
          </p:cNvPr>
          <p:cNvGrpSpPr>
            <a:grpSpLocks/>
          </p:cNvGrpSpPr>
          <p:nvPr/>
        </p:nvGrpSpPr>
        <p:grpSpPr>
          <a:xfrm>
            <a:off x="2944904" y="3041023"/>
            <a:ext cx="166045" cy="458519"/>
            <a:chOff x="7092283" y="3174878"/>
            <a:chExt cx="899133" cy="2145781"/>
          </a:xfrm>
          <a:solidFill>
            <a:schemeClr val="bg2">
              <a:lumMod val="75000"/>
              <a:lumOff val="25000"/>
            </a:schemeClr>
          </a:solidFill>
        </p:grpSpPr>
        <p:grpSp>
          <p:nvGrpSpPr>
            <p:cNvPr id="34" name="CustomIcon">
              <a:extLst>
                <a:ext uri="{FF2B5EF4-FFF2-40B4-BE49-F238E27FC236}">
                  <a16:creationId xmlns:a16="http://schemas.microsoft.com/office/drawing/2014/main" id="{307B0A0E-A7D1-4DBF-B484-FF593A463210}"/>
                </a:ext>
              </a:extLst>
            </p:cNvPr>
            <p:cNvGrpSpPr>
              <a:grpSpLocks noChangeAspect="1"/>
            </p:cNvGrpSpPr>
            <p:nvPr>
              <p:custDataLst>
                <p:tags r:id="rId41"/>
              </p:custDataLst>
            </p:nvPr>
          </p:nvGrpSpPr>
          <p:grpSpPr>
            <a:xfrm>
              <a:off x="7092283" y="3174878"/>
              <a:ext cx="899133" cy="2145781"/>
              <a:chOff x="-1588" y="-1588"/>
              <a:chExt cx="258763" cy="617538"/>
            </a:xfrm>
            <a:grpFill/>
          </p:grpSpPr>
          <p:sp>
            <p:nvSpPr>
              <p:cNvPr id="39" name="Freeform 33">
                <a:extLst>
                  <a:ext uri="{FF2B5EF4-FFF2-40B4-BE49-F238E27FC236}">
                    <a16:creationId xmlns:a16="http://schemas.microsoft.com/office/drawing/2014/main" id="{28042E9E-ABE2-4849-8ADB-AC7D5630742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1588" y="142875"/>
                <a:ext cx="258763" cy="473075"/>
              </a:xfrm>
              <a:custGeom>
                <a:avLst/>
                <a:gdLst>
                  <a:gd name="T0" fmla="*/ 127 w 176"/>
                  <a:gd name="T1" fmla="*/ 0 h 324"/>
                  <a:gd name="T2" fmla="*/ 49 w 176"/>
                  <a:gd name="T3" fmla="*/ 0 h 324"/>
                  <a:gd name="T4" fmla="*/ 0 w 176"/>
                  <a:gd name="T5" fmla="*/ 48 h 324"/>
                  <a:gd name="T6" fmla="*/ 0 w 176"/>
                  <a:gd name="T7" fmla="*/ 167 h 324"/>
                  <a:gd name="T8" fmla="*/ 4 w 176"/>
                  <a:gd name="T9" fmla="*/ 180 h 324"/>
                  <a:gd name="T10" fmla="*/ 36 w 176"/>
                  <a:gd name="T11" fmla="*/ 200 h 324"/>
                  <a:gd name="T12" fmla="*/ 36 w 176"/>
                  <a:gd name="T13" fmla="*/ 206 h 324"/>
                  <a:gd name="T14" fmla="*/ 36 w 176"/>
                  <a:gd name="T15" fmla="*/ 311 h 324"/>
                  <a:gd name="T16" fmla="*/ 49 w 176"/>
                  <a:gd name="T17" fmla="*/ 324 h 324"/>
                  <a:gd name="T18" fmla="*/ 127 w 176"/>
                  <a:gd name="T19" fmla="*/ 324 h 324"/>
                  <a:gd name="T20" fmla="*/ 140 w 176"/>
                  <a:gd name="T21" fmla="*/ 311 h 324"/>
                  <a:gd name="T22" fmla="*/ 140 w 176"/>
                  <a:gd name="T23" fmla="*/ 207 h 324"/>
                  <a:gd name="T24" fmla="*/ 140 w 176"/>
                  <a:gd name="T25" fmla="*/ 206 h 324"/>
                  <a:gd name="T26" fmla="*/ 140 w 176"/>
                  <a:gd name="T27" fmla="*/ 200 h 324"/>
                  <a:gd name="T28" fmla="*/ 172 w 176"/>
                  <a:gd name="T29" fmla="*/ 181 h 324"/>
                  <a:gd name="T30" fmla="*/ 176 w 176"/>
                  <a:gd name="T31" fmla="*/ 167 h 324"/>
                  <a:gd name="T32" fmla="*/ 176 w 176"/>
                  <a:gd name="T33" fmla="*/ 48 h 324"/>
                  <a:gd name="T34" fmla="*/ 127 w 176"/>
                  <a:gd name="T35" fmla="*/ 0 h 324"/>
                  <a:gd name="T36" fmla="*/ 157 w 176"/>
                  <a:gd name="T37" fmla="*/ 167 h 324"/>
                  <a:gd name="T38" fmla="*/ 156 w 176"/>
                  <a:gd name="T39" fmla="*/ 169 h 324"/>
                  <a:gd name="T40" fmla="*/ 140 w 176"/>
                  <a:gd name="T41" fmla="*/ 180 h 324"/>
                  <a:gd name="T42" fmla="*/ 140 w 176"/>
                  <a:gd name="T43" fmla="*/ 60 h 324"/>
                  <a:gd name="T44" fmla="*/ 130 w 176"/>
                  <a:gd name="T45" fmla="*/ 51 h 324"/>
                  <a:gd name="T46" fmla="*/ 120 w 176"/>
                  <a:gd name="T47" fmla="*/ 60 h 324"/>
                  <a:gd name="T48" fmla="*/ 120 w 176"/>
                  <a:gd name="T49" fmla="*/ 194 h 324"/>
                  <a:gd name="T50" fmla="*/ 120 w 176"/>
                  <a:gd name="T51" fmla="*/ 194 h 324"/>
                  <a:gd name="T52" fmla="*/ 120 w 176"/>
                  <a:gd name="T53" fmla="*/ 304 h 324"/>
                  <a:gd name="T54" fmla="*/ 98 w 176"/>
                  <a:gd name="T55" fmla="*/ 304 h 324"/>
                  <a:gd name="T56" fmla="*/ 98 w 176"/>
                  <a:gd name="T57" fmla="*/ 193 h 324"/>
                  <a:gd name="T58" fmla="*/ 88 w 176"/>
                  <a:gd name="T59" fmla="*/ 183 h 324"/>
                  <a:gd name="T60" fmla="*/ 78 w 176"/>
                  <a:gd name="T61" fmla="*/ 193 h 324"/>
                  <a:gd name="T62" fmla="*/ 78 w 176"/>
                  <a:gd name="T63" fmla="*/ 304 h 324"/>
                  <a:gd name="T64" fmla="*/ 56 w 176"/>
                  <a:gd name="T65" fmla="*/ 304 h 324"/>
                  <a:gd name="T66" fmla="*/ 56 w 176"/>
                  <a:gd name="T67" fmla="*/ 206 h 324"/>
                  <a:gd name="T68" fmla="*/ 56 w 176"/>
                  <a:gd name="T69" fmla="*/ 194 h 324"/>
                  <a:gd name="T70" fmla="*/ 56 w 176"/>
                  <a:gd name="T71" fmla="*/ 60 h 324"/>
                  <a:gd name="T72" fmla="*/ 46 w 176"/>
                  <a:gd name="T73" fmla="*/ 51 h 324"/>
                  <a:gd name="T74" fmla="*/ 36 w 176"/>
                  <a:gd name="T75" fmla="*/ 60 h 324"/>
                  <a:gd name="T76" fmla="*/ 36 w 176"/>
                  <a:gd name="T77" fmla="*/ 180 h 324"/>
                  <a:gd name="T78" fmla="*/ 20 w 176"/>
                  <a:gd name="T79" fmla="*/ 169 h 324"/>
                  <a:gd name="T80" fmla="*/ 20 w 176"/>
                  <a:gd name="T81" fmla="*/ 167 h 324"/>
                  <a:gd name="T82" fmla="*/ 20 w 176"/>
                  <a:gd name="T83" fmla="*/ 48 h 324"/>
                  <a:gd name="T84" fmla="*/ 49 w 176"/>
                  <a:gd name="T85" fmla="*/ 19 h 324"/>
                  <a:gd name="T86" fmla="*/ 127 w 176"/>
                  <a:gd name="T87" fmla="*/ 19 h 324"/>
                  <a:gd name="T88" fmla="*/ 157 w 176"/>
                  <a:gd name="T89" fmla="*/ 48 h 324"/>
                  <a:gd name="T90" fmla="*/ 157 w 176"/>
                  <a:gd name="T91" fmla="*/ 167 h 324"/>
                  <a:gd name="T92" fmla="*/ 157 w 176"/>
                  <a:gd name="T93" fmla="*/ 167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76" h="324">
                    <a:moveTo>
                      <a:pt x="127" y="0"/>
                    </a:moveTo>
                    <a:cubicBezTo>
                      <a:pt x="49" y="0"/>
                      <a:pt x="49" y="0"/>
                      <a:pt x="49" y="0"/>
                    </a:cubicBezTo>
                    <a:cubicBezTo>
                      <a:pt x="22" y="0"/>
                      <a:pt x="0" y="21"/>
                      <a:pt x="0" y="48"/>
                    </a:cubicBezTo>
                    <a:cubicBezTo>
                      <a:pt x="0" y="167"/>
                      <a:pt x="0" y="167"/>
                      <a:pt x="0" y="167"/>
                    </a:cubicBezTo>
                    <a:cubicBezTo>
                      <a:pt x="0" y="172"/>
                      <a:pt x="2" y="177"/>
                      <a:pt x="4" y="180"/>
                    </a:cubicBezTo>
                    <a:cubicBezTo>
                      <a:pt x="9" y="187"/>
                      <a:pt x="19" y="197"/>
                      <a:pt x="36" y="200"/>
                    </a:cubicBezTo>
                    <a:cubicBezTo>
                      <a:pt x="36" y="206"/>
                      <a:pt x="36" y="206"/>
                      <a:pt x="36" y="206"/>
                    </a:cubicBezTo>
                    <a:cubicBezTo>
                      <a:pt x="36" y="311"/>
                      <a:pt x="36" y="311"/>
                      <a:pt x="36" y="311"/>
                    </a:cubicBezTo>
                    <a:cubicBezTo>
                      <a:pt x="36" y="318"/>
                      <a:pt x="42" y="324"/>
                      <a:pt x="49" y="324"/>
                    </a:cubicBezTo>
                    <a:cubicBezTo>
                      <a:pt x="127" y="324"/>
                      <a:pt x="127" y="324"/>
                      <a:pt x="127" y="324"/>
                    </a:cubicBezTo>
                    <a:cubicBezTo>
                      <a:pt x="134" y="324"/>
                      <a:pt x="140" y="318"/>
                      <a:pt x="140" y="311"/>
                    </a:cubicBezTo>
                    <a:cubicBezTo>
                      <a:pt x="140" y="207"/>
                      <a:pt x="140" y="207"/>
                      <a:pt x="140" y="207"/>
                    </a:cubicBezTo>
                    <a:cubicBezTo>
                      <a:pt x="140" y="206"/>
                      <a:pt x="140" y="206"/>
                      <a:pt x="140" y="206"/>
                    </a:cubicBezTo>
                    <a:cubicBezTo>
                      <a:pt x="140" y="200"/>
                      <a:pt x="140" y="200"/>
                      <a:pt x="140" y="200"/>
                    </a:cubicBezTo>
                    <a:cubicBezTo>
                      <a:pt x="157" y="197"/>
                      <a:pt x="167" y="187"/>
                      <a:pt x="172" y="181"/>
                    </a:cubicBezTo>
                    <a:cubicBezTo>
                      <a:pt x="175" y="177"/>
                      <a:pt x="176" y="172"/>
                      <a:pt x="176" y="167"/>
                    </a:cubicBezTo>
                    <a:cubicBezTo>
                      <a:pt x="176" y="48"/>
                      <a:pt x="176" y="48"/>
                      <a:pt x="176" y="48"/>
                    </a:cubicBezTo>
                    <a:cubicBezTo>
                      <a:pt x="176" y="21"/>
                      <a:pt x="155" y="0"/>
                      <a:pt x="127" y="0"/>
                    </a:cubicBezTo>
                    <a:close/>
                    <a:moveTo>
                      <a:pt x="157" y="167"/>
                    </a:moveTo>
                    <a:cubicBezTo>
                      <a:pt x="157" y="168"/>
                      <a:pt x="156" y="169"/>
                      <a:pt x="156" y="169"/>
                    </a:cubicBezTo>
                    <a:cubicBezTo>
                      <a:pt x="153" y="174"/>
                      <a:pt x="148" y="178"/>
                      <a:pt x="140" y="180"/>
                    </a:cubicBezTo>
                    <a:cubicBezTo>
                      <a:pt x="140" y="60"/>
                      <a:pt x="140" y="60"/>
                      <a:pt x="140" y="60"/>
                    </a:cubicBezTo>
                    <a:cubicBezTo>
                      <a:pt x="140" y="55"/>
                      <a:pt x="136" y="51"/>
                      <a:pt x="130" y="51"/>
                    </a:cubicBezTo>
                    <a:cubicBezTo>
                      <a:pt x="125" y="51"/>
                      <a:pt x="120" y="55"/>
                      <a:pt x="120" y="60"/>
                    </a:cubicBezTo>
                    <a:cubicBezTo>
                      <a:pt x="120" y="194"/>
                      <a:pt x="120" y="194"/>
                      <a:pt x="120" y="194"/>
                    </a:cubicBezTo>
                    <a:cubicBezTo>
                      <a:pt x="120" y="194"/>
                      <a:pt x="120" y="194"/>
                      <a:pt x="120" y="194"/>
                    </a:cubicBezTo>
                    <a:cubicBezTo>
                      <a:pt x="120" y="304"/>
                      <a:pt x="120" y="304"/>
                      <a:pt x="120" y="304"/>
                    </a:cubicBezTo>
                    <a:cubicBezTo>
                      <a:pt x="98" y="304"/>
                      <a:pt x="98" y="304"/>
                      <a:pt x="98" y="304"/>
                    </a:cubicBezTo>
                    <a:cubicBezTo>
                      <a:pt x="98" y="193"/>
                      <a:pt x="98" y="193"/>
                      <a:pt x="98" y="193"/>
                    </a:cubicBezTo>
                    <a:cubicBezTo>
                      <a:pt x="98" y="187"/>
                      <a:pt x="94" y="183"/>
                      <a:pt x="88" y="183"/>
                    </a:cubicBezTo>
                    <a:cubicBezTo>
                      <a:pt x="83" y="183"/>
                      <a:pt x="78" y="187"/>
                      <a:pt x="78" y="193"/>
                    </a:cubicBezTo>
                    <a:cubicBezTo>
                      <a:pt x="78" y="304"/>
                      <a:pt x="78" y="304"/>
                      <a:pt x="78" y="304"/>
                    </a:cubicBezTo>
                    <a:cubicBezTo>
                      <a:pt x="56" y="304"/>
                      <a:pt x="56" y="304"/>
                      <a:pt x="56" y="304"/>
                    </a:cubicBezTo>
                    <a:cubicBezTo>
                      <a:pt x="56" y="206"/>
                      <a:pt x="56" y="206"/>
                      <a:pt x="56" y="206"/>
                    </a:cubicBezTo>
                    <a:cubicBezTo>
                      <a:pt x="56" y="194"/>
                      <a:pt x="56" y="194"/>
                      <a:pt x="56" y="194"/>
                    </a:cubicBezTo>
                    <a:cubicBezTo>
                      <a:pt x="56" y="60"/>
                      <a:pt x="56" y="60"/>
                      <a:pt x="56" y="60"/>
                    </a:cubicBezTo>
                    <a:cubicBezTo>
                      <a:pt x="56" y="55"/>
                      <a:pt x="52" y="51"/>
                      <a:pt x="46" y="51"/>
                    </a:cubicBezTo>
                    <a:cubicBezTo>
                      <a:pt x="41" y="51"/>
                      <a:pt x="36" y="55"/>
                      <a:pt x="36" y="60"/>
                    </a:cubicBezTo>
                    <a:cubicBezTo>
                      <a:pt x="36" y="180"/>
                      <a:pt x="36" y="180"/>
                      <a:pt x="36" y="180"/>
                    </a:cubicBezTo>
                    <a:cubicBezTo>
                      <a:pt x="28" y="178"/>
                      <a:pt x="23" y="172"/>
                      <a:pt x="20" y="169"/>
                    </a:cubicBezTo>
                    <a:cubicBezTo>
                      <a:pt x="20" y="168"/>
                      <a:pt x="20" y="168"/>
                      <a:pt x="20" y="167"/>
                    </a:cubicBezTo>
                    <a:cubicBezTo>
                      <a:pt x="20" y="48"/>
                      <a:pt x="20" y="48"/>
                      <a:pt x="20" y="48"/>
                    </a:cubicBezTo>
                    <a:cubicBezTo>
                      <a:pt x="20" y="32"/>
                      <a:pt x="33" y="19"/>
                      <a:pt x="49" y="19"/>
                    </a:cubicBezTo>
                    <a:cubicBezTo>
                      <a:pt x="127" y="19"/>
                      <a:pt x="127" y="19"/>
                      <a:pt x="127" y="19"/>
                    </a:cubicBezTo>
                    <a:cubicBezTo>
                      <a:pt x="143" y="19"/>
                      <a:pt x="157" y="32"/>
                      <a:pt x="157" y="48"/>
                    </a:cubicBezTo>
                    <a:cubicBezTo>
                      <a:pt x="157" y="167"/>
                      <a:pt x="157" y="167"/>
                      <a:pt x="157" y="167"/>
                    </a:cubicBezTo>
                    <a:cubicBezTo>
                      <a:pt x="157" y="167"/>
                      <a:pt x="157" y="167"/>
                      <a:pt x="157" y="167"/>
                    </a:cubicBezTo>
                    <a:close/>
                  </a:path>
                </a:pathLst>
              </a:custGeom>
              <a:grpFill/>
              <a:ln w="0" cap="flat" cmpd="sng" algn="ctr">
                <a:solidFill>
                  <a:srgbClr val="FFFFFF">
                    <a:alpha val="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960C"/>
                  </a:solidFill>
                  <a:effectLst/>
                  <a:uLnTx/>
                  <a:uFillTx/>
                  <a:latin typeface="+mj-lt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40" name="Freeform 34">
                <a:extLst>
                  <a:ext uri="{FF2B5EF4-FFF2-40B4-BE49-F238E27FC236}">
                    <a16:creationId xmlns:a16="http://schemas.microsoft.com/office/drawing/2014/main" id="{528A78B4-7D78-480A-9F17-B159177915D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5563" y="-1588"/>
                <a:ext cx="142875" cy="142875"/>
              </a:xfrm>
              <a:custGeom>
                <a:avLst/>
                <a:gdLst>
                  <a:gd name="T0" fmla="*/ 49 w 97"/>
                  <a:gd name="T1" fmla="*/ 98 h 98"/>
                  <a:gd name="T2" fmla="*/ 97 w 97"/>
                  <a:gd name="T3" fmla="*/ 49 h 98"/>
                  <a:gd name="T4" fmla="*/ 49 w 97"/>
                  <a:gd name="T5" fmla="*/ 0 h 98"/>
                  <a:gd name="T6" fmla="*/ 0 w 97"/>
                  <a:gd name="T7" fmla="*/ 49 h 98"/>
                  <a:gd name="T8" fmla="*/ 49 w 97"/>
                  <a:gd name="T9" fmla="*/ 98 h 98"/>
                  <a:gd name="T10" fmla="*/ 49 w 97"/>
                  <a:gd name="T11" fmla="*/ 19 h 98"/>
                  <a:gd name="T12" fmla="*/ 79 w 97"/>
                  <a:gd name="T13" fmla="*/ 49 h 98"/>
                  <a:gd name="T14" fmla="*/ 49 w 97"/>
                  <a:gd name="T15" fmla="*/ 80 h 98"/>
                  <a:gd name="T16" fmla="*/ 19 w 97"/>
                  <a:gd name="T17" fmla="*/ 49 h 98"/>
                  <a:gd name="T18" fmla="*/ 49 w 97"/>
                  <a:gd name="T19" fmla="*/ 19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7" h="98">
                    <a:moveTo>
                      <a:pt x="49" y="98"/>
                    </a:moveTo>
                    <a:cubicBezTo>
                      <a:pt x="76" y="98"/>
                      <a:pt x="97" y="76"/>
                      <a:pt x="97" y="49"/>
                    </a:cubicBezTo>
                    <a:cubicBezTo>
                      <a:pt x="97" y="22"/>
                      <a:pt x="76" y="0"/>
                      <a:pt x="49" y="0"/>
                    </a:cubicBezTo>
                    <a:cubicBezTo>
                      <a:pt x="22" y="0"/>
                      <a:pt x="0" y="22"/>
                      <a:pt x="0" y="49"/>
                    </a:cubicBezTo>
                    <a:cubicBezTo>
                      <a:pt x="0" y="76"/>
                      <a:pt x="22" y="98"/>
                      <a:pt x="49" y="98"/>
                    </a:cubicBezTo>
                    <a:close/>
                    <a:moveTo>
                      <a:pt x="49" y="19"/>
                    </a:moveTo>
                    <a:cubicBezTo>
                      <a:pt x="66" y="19"/>
                      <a:pt x="79" y="32"/>
                      <a:pt x="79" y="49"/>
                    </a:cubicBezTo>
                    <a:cubicBezTo>
                      <a:pt x="79" y="66"/>
                      <a:pt x="66" y="80"/>
                      <a:pt x="49" y="80"/>
                    </a:cubicBezTo>
                    <a:cubicBezTo>
                      <a:pt x="32" y="80"/>
                      <a:pt x="19" y="66"/>
                      <a:pt x="19" y="49"/>
                    </a:cubicBezTo>
                    <a:cubicBezTo>
                      <a:pt x="19" y="32"/>
                      <a:pt x="32" y="19"/>
                      <a:pt x="49" y="19"/>
                    </a:cubicBezTo>
                    <a:close/>
                  </a:path>
                </a:pathLst>
              </a:custGeom>
              <a:grpFill/>
              <a:ln w="0" cap="flat" cmpd="sng" algn="ctr">
                <a:solidFill>
                  <a:srgbClr val="FFFFFF">
                    <a:alpha val="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960C"/>
                  </a:solidFill>
                  <a:effectLst/>
                  <a:uLnTx/>
                  <a:uFillTx/>
                  <a:latin typeface="+mj-lt"/>
                  <a:ea typeface="+mn-ea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35" name="Rectangle: Rounded Corners 411">
              <a:extLst>
                <a:ext uri="{FF2B5EF4-FFF2-40B4-BE49-F238E27FC236}">
                  <a16:creationId xmlns:a16="http://schemas.microsoft.com/office/drawing/2014/main" id="{FC7402E6-CC1E-4869-9AD4-88BCE84CEF22}"/>
                </a:ext>
              </a:extLst>
            </p:cNvPr>
            <p:cNvSpPr/>
            <p:nvPr/>
          </p:nvSpPr>
          <p:spPr>
            <a:xfrm>
              <a:off x="7290868" y="4251228"/>
              <a:ext cx="496453" cy="1000380"/>
            </a:xfrm>
            <a:prstGeom prst="roundRect">
              <a:avLst/>
            </a:prstGeom>
            <a:grpFill/>
            <a:ln w="9525">
              <a:solidFill>
                <a:schemeClr val="tx2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960C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6" name="Rectangle: Rounded Corners 412">
              <a:extLst>
                <a:ext uri="{FF2B5EF4-FFF2-40B4-BE49-F238E27FC236}">
                  <a16:creationId xmlns:a16="http://schemas.microsoft.com/office/drawing/2014/main" id="{D68AA63D-9CF0-4A6C-9674-157818313D1D}"/>
                </a:ext>
              </a:extLst>
            </p:cNvPr>
            <p:cNvSpPr/>
            <p:nvPr/>
          </p:nvSpPr>
          <p:spPr>
            <a:xfrm>
              <a:off x="7426133" y="3719691"/>
              <a:ext cx="496453" cy="931367"/>
            </a:xfrm>
            <a:prstGeom prst="roundRect">
              <a:avLst/>
            </a:prstGeom>
            <a:grpFill/>
            <a:ln w="9525">
              <a:solidFill>
                <a:schemeClr val="tx2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960C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7" name="Rectangle: Rounded Corners 413">
              <a:extLst>
                <a:ext uri="{FF2B5EF4-FFF2-40B4-BE49-F238E27FC236}">
                  <a16:creationId xmlns:a16="http://schemas.microsoft.com/office/drawing/2014/main" id="{BF99C3BC-DF80-4BB6-99F1-D0F7CAF075EF}"/>
                </a:ext>
              </a:extLst>
            </p:cNvPr>
            <p:cNvSpPr/>
            <p:nvPr/>
          </p:nvSpPr>
          <p:spPr>
            <a:xfrm>
              <a:off x="7134946" y="3725209"/>
              <a:ext cx="496453" cy="925849"/>
            </a:xfrm>
            <a:prstGeom prst="roundRect">
              <a:avLst/>
            </a:prstGeom>
            <a:grpFill/>
            <a:ln w="9525">
              <a:solidFill>
                <a:schemeClr val="tx2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960C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72DD5015-62A6-4179-B7C2-565F92A4C6E9}"/>
                </a:ext>
              </a:extLst>
            </p:cNvPr>
            <p:cNvSpPr/>
            <p:nvPr/>
          </p:nvSpPr>
          <p:spPr>
            <a:xfrm>
              <a:off x="7342778" y="3224655"/>
              <a:ext cx="392632" cy="392632"/>
            </a:xfrm>
            <a:prstGeom prst="ellipse">
              <a:avLst/>
            </a:prstGeom>
            <a:grpFill/>
            <a:ln w="9525">
              <a:solidFill>
                <a:schemeClr val="tx2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960C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65E35793-70D6-4A39-BCC9-A00D126FF9AF}"/>
              </a:ext>
            </a:extLst>
          </p:cNvPr>
          <p:cNvGrpSpPr>
            <a:grpSpLocks/>
          </p:cNvGrpSpPr>
          <p:nvPr/>
        </p:nvGrpSpPr>
        <p:grpSpPr>
          <a:xfrm>
            <a:off x="3232980" y="3041023"/>
            <a:ext cx="166045" cy="458519"/>
            <a:chOff x="7092283" y="3174878"/>
            <a:chExt cx="899133" cy="2145781"/>
          </a:xfrm>
          <a:solidFill>
            <a:schemeClr val="bg2">
              <a:lumMod val="75000"/>
              <a:lumOff val="25000"/>
            </a:schemeClr>
          </a:solidFill>
        </p:grpSpPr>
        <p:grpSp>
          <p:nvGrpSpPr>
            <p:cNvPr id="42" name="CustomIcon">
              <a:extLst>
                <a:ext uri="{FF2B5EF4-FFF2-40B4-BE49-F238E27FC236}">
                  <a16:creationId xmlns:a16="http://schemas.microsoft.com/office/drawing/2014/main" id="{307B0A0E-A7D1-4DBF-B484-FF593A463210}"/>
                </a:ext>
              </a:extLst>
            </p:cNvPr>
            <p:cNvGrpSpPr>
              <a:grpSpLocks noChangeAspect="1"/>
            </p:cNvGrpSpPr>
            <p:nvPr>
              <p:custDataLst>
                <p:tags r:id="rId40"/>
              </p:custDataLst>
            </p:nvPr>
          </p:nvGrpSpPr>
          <p:grpSpPr>
            <a:xfrm>
              <a:off x="7092283" y="3174878"/>
              <a:ext cx="899133" cy="2145781"/>
              <a:chOff x="-1588" y="-1588"/>
              <a:chExt cx="258763" cy="617538"/>
            </a:xfrm>
            <a:grpFill/>
          </p:grpSpPr>
          <p:sp>
            <p:nvSpPr>
              <p:cNvPr id="47" name="Freeform 33">
                <a:extLst>
                  <a:ext uri="{FF2B5EF4-FFF2-40B4-BE49-F238E27FC236}">
                    <a16:creationId xmlns:a16="http://schemas.microsoft.com/office/drawing/2014/main" id="{28042E9E-ABE2-4849-8ADB-AC7D5630742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1588" y="142875"/>
                <a:ext cx="258763" cy="473075"/>
              </a:xfrm>
              <a:custGeom>
                <a:avLst/>
                <a:gdLst>
                  <a:gd name="T0" fmla="*/ 127 w 176"/>
                  <a:gd name="T1" fmla="*/ 0 h 324"/>
                  <a:gd name="T2" fmla="*/ 49 w 176"/>
                  <a:gd name="T3" fmla="*/ 0 h 324"/>
                  <a:gd name="T4" fmla="*/ 0 w 176"/>
                  <a:gd name="T5" fmla="*/ 48 h 324"/>
                  <a:gd name="T6" fmla="*/ 0 w 176"/>
                  <a:gd name="T7" fmla="*/ 167 h 324"/>
                  <a:gd name="T8" fmla="*/ 4 w 176"/>
                  <a:gd name="T9" fmla="*/ 180 h 324"/>
                  <a:gd name="T10" fmla="*/ 36 w 176"/>
                  <a:gd name="T11" fmla="*/ 200 h 324"/>
                  <a:gd name="T12" fmla="*/ 36 w 176"/>
                  <a:gd name="T13" fmla="*/ 206 h 324"/>
                  <a:gd name="T14" fmla="*/ 36 w 176"/>
                  <a:gd name="T15" fmla="*/ 311 h 324"/>
                  <a:gd name="T16" fmla="*/ 49 w 176"/>
                  <a:gd name="T17" fmla="*/ 324 h 324"/>
                  <a:gd name="T18" fmla="*/ 127 w 176"/>
                  <a:gd name="T19" fmla="*/ 324 h 324"/>
                  <a:gd name="T20" fmla="*/ 140 w 176"/>
                  <a:gd name="T21" fmla="*/ 311 h 324"/>
                  <a:gd name="T22" fmla="*/ 140 w 176"/>
                  <a:gd name="T23" fmla="*/ 207 h 324"/>
                  <a:gd name="T24" fmla="*/ 140 w 176"/>
                  <a:gd name="T25" fmla="*/ 206 h 324"/>
                  <a:gd name="T26" fmla="*/ 140 w 176"/>
                  <a:gd name="T27" fmla="*/ 200 h 324"/>
                  <a:gd name="T28" fmla="*/ 172 w 176"/>
                  <a:gd name="T29" fmla="*/ 181 h 324"/>
                  <a:gd name="T30" fmla="*/ 176 w 176"/>
                  <a:gd name="T31" fmla="*/ 167 h 324"/>
                  <a:gd name="T32" fmla="*/ 176 w 176"/>
                  <a:gd name="T33" fmla="*/ 48 h 324"/>
                  <a:gd name="T34" fmla="*/ 127 w 176"/>
                  <a:gd name="T35" fmla="*/ 0 h 324"/>
                  <a:gd name="T36" fmla="*/ 157 w 176"/>
                  <a:gd name="T37" fmla="*/ 167 h 324"/>
                  <a:gd name="T38" fmla="*/ 156 w 176"/>
                  <a:gd name="T39" fmla="*/ 169 h 324"/>
                  <a:gd name="T40" fmla="*/ 140 w 176"/>
                  <a:gd name="T41" fmla="*/ 180 h 324"/>
                  <a:gd name="T42" fmla="*/ 140 w 176"/>
                  <a:gd name="T43" fmla="*/ 60 h 324"/>
                  <a:gd name="T44" fmla="*/ 130 w 176"/>
                  <a:gd name="T45" fmla="*/ 51 h 324"/>
                  <a:gd name="T46" fmla="*/ 120 w 176"/>
                  <a:gd name="T47" fmla="*/ 60 h 324"/>
                  <a:gd name="T48" fmla="*/ 120 w 176"/>
                  <a:gd name="T49" fmla="*/ 194 h 324"/>
                  <a:gd name="T50" fmla="*/ 120 w 176"/>
                  <a:gd name="T51" fmla="*/ 194 h 324"/>
                  <a:gd name="T52" fmla="*/ 120 w 176"/>
                  <a:gd name="T53" fmla="*/ 304 h 324"/>
                  <a:gd name="T54" fmla="*/ 98 w 176"/>
                  <a:gd name="T55" fmla="*/ 304 h 324"/>
                  <a:gd name="T56" fmla="*/ 98 w 176"/>
                  <a:gd name="T57" fmla="*/ 193 h 324"/>
                  <a:gd name="T58" fmla="*/ 88 w 176"/>
                  <a:gd name="T59" fmla="*/ 183 h 324"/>
                  <a:gd name="T60" fmla="*/ 78 w 176"/>
                  <a:gd name="T61" fmla="*/ 193 h 324"/>
                  <a:gd name="T62" fmla="*/ 78 w 176"/>
                  <a:gd name="T63" fmla="*/ 304 h 324"/>
                  <a:gd name="T64" fmla="*/ 56 w 176"/>
                  <a:gd name="T65" fmla="*/ 304 h 324"/>
                  <a:gd name="T66" fmla="*/ 56 w 176"/>
                  <a:gd name="T67" fmla="*/ 206 h 324"/>
                  <a:gd name="T68" fmla="*/ 56 w 176"/>
                  <a:gd name="T69" fmla="*/ 194 h 324"/>
                  <a:gd name="T70" fmla="*/ 56 w 176"/>
                  <a:gd name="T71" fmla="*/ 60 h 324"/>
                  <a:gd name="T72" fmla="*/ 46 w 176"/>
                  <a:gd name="T73" fmla="*/ 51 h 324"/>
                  <a:gd name="T74" fmla="*/ 36 w 176"/>
                  <a:gd name="T75" fmla="*/ 60 h 324"/>
                  <a:gd name="T76" fmla="*/ 36 w 176"/>
                  <a:gd name="T77" fmla="*/ 180 h 324"/>
                  <a:gd name="T78" fmla="*/ 20 w 176"/>
                  <a:gd name="T79" fmla="*/ 169 h 324"/>
                  <a:gd name="T80" fmla="*/ 20 w 176"/>
                  <a:gd name="T81" fmla="*/ 167 h 324"/>
                  <a:gd name="T82" fmla="*/ 20 w 176"/>
                  <a:gd name="T83" fmla="*/ 48 h 324"/>
                  <a:gd name="T84" fmla="*/ 49 w 176"/>
                  <a:gd name="T85" fmla="*/ 19 h 324"/>
                  <a:gd name="T86" fmla="*/ 127 w 176"/>
                  <a:gd name="T87" fmla="*/ 19 h 324"/>
                  <a:gd name="T88" fmla="*/ 157 w 176"/>
                  <a:gd name="T89" fmla="*/ 48 h 324"/>
                  <a:gd name="T90" fmla="*/ 157 w 176"/>
                  <a:gd name="T91" fmla="*/ 167 h 324"/>
                  <a:gd name="T92" fmla="*/ 157 w 176"/>
                  <a:gd name="T93" fmla="*/ 167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76" h="324">
                    <a:moveTo>
                      <a:pt x="127" y="0"/>
                    </a:moveTo>
                    <a:cubicBezTo>
                      <a:pt x="49" y="0"/>
                      <a:pt x="49" y="0"/>
                      <a:pt x="49" y="0"/>
                    </a:cubicBezTo>
                    <a:cubicBezTo>
                      <a:pt x="22" y="0"/>
                      <a:pt x="0" y="21"/>
                      <a:pt x="0" y="48"/>
                    </a:cubicBezTo>
                    <a:cubicBezTo>
                      <a:pt x="0" y="167"/>
                      <a:pt x="0" y="167"/>
                      <a:pt x="0" y="167"/>
                    </a:cubicBezTo>
                    <a:cubicBezTo>
                      <a:pt x="0" y="172"/>
                      <a:pt x="2" y="177"/>
                      <a:pt x="4" y="180"/>
                    </a:cubicBezTo>
                    <a:cubicBezTo>
                      <a:pt x="9" y="187"/>
                      <a:pt x="19" y="197"/>
                      <a:pt x="36" y="200"/>
                    </a:cubicBezTo>
                    <a:cubicBezTo>
                      <a:pt x="36" y="206"/>
                      <a:pt x="36" y="206"/>
                      <a:pt x="36" y="206"/>
                    </a:cubicBezTo>
                    <a:cubicBezTo>
                      <a:pt x="36" y="311"/>
                      <a:pt x="36" y="311"/>
                      <a:pt x="36" y="311"/>
                    </a:cubicBezTo>
                    <a:cubicBezTo>
                      <a:pt x="36" y="318"/>
                      <a:pt x="42" y="324"/>
                      <a:pt x="49" y="324"/>
                    </a:cubicBezTo>
                    <a:cubicBezTo>
                      <a:pt x="127" y="324"/>
                      <a:pt x="127" y="324"/>
                      <a:pt x="127" y="324"/>
                    </a:cubicBezTo>
                    <a:cubicBezTo>
                      <a:pt x="134" y="324"/>
                      <a:pt x="140" y="318"/>
                      <a:pt x="140" y="311"/>
                    </a:cubicBezTo>
                    <a:cubicBezTo>
                      <a:pt x="140" y="207"/>
                      <a:pt x="140" y="207"/>
                      <a:pt x="140" y="207"/>
                    </a:cubicBezTo>
                    <a:cubicBezTo>
                      <a:pt x="140" y="206"/>
                      <a:pt x="140" y="206"/>
                      <a:pt x="140" y="206"/>
                    </a:cubicBezTo>
                    <a:cubicBezTo>
                      <a:pt x="140" y="200"/>
                      <a:pt x="140" y="200"/>
                      <a:pt x="140" y="200"/>
                    </a:cubicBezTo>
                    <a:cubicBezTo>
                      <a:pt x="157" y="197"/>
                      <a:pt x="167" y="187"/>
                      <a:pt x="172" y="181"/>
                    </a:cubicBezTo>
                    <a:cubicBezTo>
                      <a:pt x="175" y="177"/>
                      <a:pt x="176" y="172"/>
                      <a:pt x="176" y="167"/>
                    </a:cubicBezTo>
                    <a:cubicBezTo>
                      <a:pt x="176" y="48"/>
                      <a:pt x="176" y="48"/>
                      <a:pt x="176" y="48"/>
                    </a:cubicBezTo>
                    <a:cubicBezTo>
                      <a:pt x="176" y="21"/>
                      <a:pt x="155" y="0"/>
                      <a:pt x="127" y="0"/>
                    </a:cubicBezTo>
                    <a:close/>
                    <a:moveTo>
                      <a:pt x="157" y="167"/>
                    </a:moveTo>
                    <a:cubicBezTo>
                      <a:pt x="157" y="168"/>
                      <a:pt x="156" y="169"/>
                      <a:pt x="156" y="169"/>
                    </a:cubicBezTo>
                    <a:cubicBezTo>
                      <a:pt x="153" y="174"/>
                      <a:pt x="148" y="178"/>
                      <a:pt x="140" y="180"/>
                    </a:cubicBezTo>
                    <a:cubicBezTo>
                      <a:pt x="140" y="60"/>
                      <a:pt x="140" y="60"/>
                      <a:pt x="140" y="60"/>
                    </a:cubicBezTo>
                    <a:cubicBezTo>
                      <a:pt x="140" y="55"/>
                      <a:pt x="136" y="51"/>
                      <a:pt x="130" y="51"/>
                    </a:cubicBezTo>
                    <a:cubicBezTo>
                      <a:pt x="125" y="51"/>
                      <a:pt x="120" y="55"/>
                      <a:pt x="120" y="60"/>
                    </a:cubicBezTo>
                    <a:cubicBezTo>
                      <a:pt x="120" y="194"/>
                      <a:pt x="120" y="194"/>
                      <a:pt x="120" y="194"/>
                    </a:cubicBezTo>
                    <a:cubicBezTo>
                      <a:pt x="120" y="194"/>
                      <a:pt x="120" y="194"/>
                      <a:pt x="120" y="194"/>
                    </a:cubicBezTo>
                    <a:cubicBezTo>
                      <a:pt x="120" y="304"/>
                      <a:pt x="120" y="304"/>
                      <a:pt x="120" y="304"/>
                    </a:cubicBezTo>
                    <a:cubicBezTo>
                      <a:pt x="98" y="304"/>
                      <a:pt x="98" y="304"/>
                      <a:pt x="98" y="304"/>
                    </a:cubicBezTo>
                    <a:cubicBezTo>
                      <a:pt x="98" y="193"/>
                      <a:pt x="98" y="193"/>
                      <a:pt x="98" y="193"/>
                    </a:cubicBezTo>
                    <a:cubicBezTo>
                      <a:pt x="98" y="187"/>
                      <a:pt x="94" y="183"/>
                      <a:pt x="88" y="183"/>
                    </a:cubicBezTo>
                    <a:cubicBezTo>
                      <a:pt x="83" y="183"/>
                      <a:pt x="78" y="187"/>
                      <a:pt x="78" y="193"/>
                    </a:cubicBezTo>
                    <a:cubicBezTo>
                      <a:pt x="78" y="304"/>
                      <a:pt x="78" y="304"/>
                      <a:pt x="78" y="304"/>
                    </a:cubicBezTo>
                    <a:cubicBezTo>
                      <a:pt x="56" y="304"/>
                      <a:pt x="56" y="304"/>
                      <a:pt x="56" y="304"/>
                    </a:cubicBezTo>
                    <a:cubicBezTo>
                      <a:pt x="56" y="206"/>
                      <a:pt x="56" y="206"/>
                      <a:pt x="56" y="206"/>
                    </a:cubicBezTo>
                    <a:cubicBezTo>
                      <a:pt x="56" y="194"/>
                      <a:pt x="56" y="194"/>
                      <a:pt x="56" y="194"/>
                    </a:cubicBezTo>
                    <a:cubicBezTo>
                      <a:pt x="56" y="60"/>
                      <a:pt x="56" y="60"/>
                      <a:pt x="56" y="60"/>
                    </a:cubicBezTo>
                    <a:cubicBezTo>
                      <a:pt x="56" y="55"/>
                      <a:pt x="52" y="51"/>
                      <a:pt x="46" y="51"/>
                    </a:cubicBezTo>
                    <a:cubicBezTo>
                      <a:pt x="41" y="51"/>
                      <a:pt x="36" y="55"/>
                      <a:pt x="36" y="60"/>
                    </a:cubicBezTo>
                    <a:cubicBezTo>
                      <a:pt x="36" y="180"/>
                      <a:pt x="36" y="180"/>
                      <a:pt x="36" y="180"/>
                    </a:cubicBezTo>
                    <a:cubicBezTo>
                      <a:pt x="28" y="178"/>
                      <a:pt x="23" y="172"/>
                      <a:pt x="20" y="169"/>
                    </a:cubicBezTo>
                    <a:cubicBezTo>
                      <a:pt x="20" y="168"/>
                      <a:pt x="20" y="168"/>
                      <a:pt x="20" y="167"/>
                    </a:cubicBezTo>
                    <a:cubicBezTo>
                      <a:pt x="20" y="48"/>
                      <a:pt x="20" y="48"/>
                      <a:pt x="20" y="48"/>
                    </a:cubicBezTo>
                    <a:cubicBezTo>
                      <a:pt x="20" y="32"/>
                      <a:pt x="33" y="19"/>
                      <a:pt x="49" y="19"/>
                    </a:cubicBezTo>
                    <a:cubicBezTo>
                      <a:pt x="127" y="19"/>
                      <a:pt x="127" y="19"/>
                      <a:pt x="127" y="19"/>
                    </a:cubicBezTo>
                    <a:cubicBezTo>
                      <a:pt x="143" y="19"/>
                      <a:pt x="157" y="32"/>
                      <a:pt x="157" y="48"/>
                    </a:cubicBezTo>
                    <a:cubicBezTo>
                      <a:pt x="157" y="167"/>
                      <a:pt x="157" y="167"/>
                      <a:pt x="157" y="167"/>
                    </a:cubicBezTo>
                    <a:cubicBezTo>
                      <a:pt x="157" y="167"/>
                      <a:pt x="157" y="167"/>
                      <a:pt x="157" y="167"/>
                    </a:cubicBezTo>
                    <a:close/>
                  </a:path>
                </a:pathLst>
              </a:custGeom>
              <a:grpFill/>
              <a:ln w="0" cap="flat" cmpd="sng" algn="ctr">
                <a:solidFill>
                  <a:srgbClr val="FFFFFF">
                    <a:alpha val="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960C"/>
                  </a:solidFill>
                  <a:effectLst/>
                  <a:uLnTx/>
                  <a:uFillTx/>
                  <a:latin typeface="+mj-lt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48" name="Freeform 34">
                <a:extLst>
                  <a:ext uri="{FF2B5EF4-FFF2-40B4-BE49-F238E27FC236}">
                    <a16:creationId xmlns:a16="http://schemas.microsoft.com/office/drawing/2014/main" id="{528A78B4-7D78-480A-9F17-B159177915D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5563" y="-1588"/>
                <a:ext cx="142875" cy="142875"/>
              </a:xfrm>
              <a:custGeom>
                <a:avLst/>
                <a:gdLst>
                  <a:gd name="T0" fmla="*/ 49 w 97"/>
                  <a:gd name="T1" fmla="*/ 98 h 98"/>
                  <a:gd name="T2" fmla="*/ 97 w 97"/>
                  <a:gd name="T3" fmla="*/ 49 h 98"/>
                  <a:gd name="T4" fmla="*/ 49 w 97"/>
                  <a:gd name="T5" fmla="*/ 0 h 98"/>
                  <a:gd name="T6" fmla="*/ 0 w 97"/>
                  <a:gd name="T7" fmla="*/ 49 h 98"/>
                  <a:gd name="T8" fmla="*/ 49 w 97"/>
                  <a:gd name="T9" fmla="*/ 98 h 98"/>
                  <a:gd name="T10" fmla="*/ 49 w 97"/>
                  <a:gd name="T11" fmla="*/ 19 h 98"/>
                  <a:gd name="T12" fmla="*/ 79 w 97"/>
                  <a:gd name="T13" fmla="*/ 49 h 98"/>
                  <a:gd name="T14" fmla="*/ 49 w 97"/>
                  <a:gd name="T15" fmla="*/ 80 h 98"/>
                  <a:gd name="T16" fmla="*/ 19 w 97"/>
                  <a:gd name="T17" fmla="*/ 49 h 98"/>
                  <a:gd name="T18" fmla="*/ 49 w 97"/>
                  <a:gd name="T19" fmla="*/ 19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7" h="98">
                    <a:moveTo>
                      <a:pt x="49" y="98"/>
                    </a:moveTo>
                    <a:cubicBezTo>
                      <a:pt x="76" y="98"/>
                      <a:pt x="97" y="76"/>
                      <a:pt x="97" y="49"/>
                    </a:cubicBezTo>
                    <a:cubicBezTo>
                      <a:pt x="97" y="22"/>
                      <a:pt x="76" y="0"/>
                      <a:pt x="49" y="0"/>
                    </a:cubicBezTo>
                    <a:cubicBezTo>
                      <a:pt x="22" y="0"/>
                      <a:pt x="0" y="22"/>
                      <a:pt x="0" y="49"/>
                    </a:cubicBezTo>
                    <a:cubicBezTo>
                      <a:pt x="0" y="76"/>
                      <a:pt x="22" y="98"/>
                      <a:pt x="49" y="98"/>
                    </a:cubicBezTo>
                    <a:close/>
                    <a:moveTo>
                      <a:pt x="49" y="19"/>
                    </a:moveTo>
                    <a:cubicBezTo>
                      <a:pt x="66" y="19"/>
                      <a:pt x="79" y="32"/>
                      <a:pt x="79" y="49"/>
                    </a:cubicBezTo>
                    <a:cubicBezTo>
                      <a:pt x="79" y="66"/>
                      <a:pt x="66" y="80"/>
                      <a:pt x="49" y="80"/>
                    </a:cubicBezTo>
                    <a:cubicBezTo>
                      <a:pt x="32" y="80"/>
                      <a:pt x="19" y="66"/>
                      <a:pt x="19" y="49"/>
                    </a:cubicBezTo>
                    <a:cubicBezTo>
                      <a:pt x="19" y="32"/>
                      <a:pt x="32" y="19"/>
                      <a:pt x="49" y="19"/>
                    </a:cubicBezTo>
                    <a:close/>
                  </a:path>
                </a:pathLst>
              </a:custGeom>
              <a:grpFill/>
              <a:ln w="0" cap="flat" cmpd="sng" algn="ctr">
                <a:solidFill>
                  <a:srgbClr val="FFFFFF">
                    <a:alpha val="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960C"/>
                  </a:solidFill>
                  <a:effectLst/>
                  <a:uLnTx/>
                  <a:uFillTx/>
                  <a:latin typeface="+mj-lt"/>
                  <a:ea typeface="+mn-ea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43" name="Rectangle: Rounded Corners 411">
              <a:extLst>
                <a:ext uri="{FF2B5EF4-FFF2-40B4-BE49-F238E27FC236}">
                  <a16:creationId xmlns:a16="http://schemas.microsoft.com/office/drawing/2014/main" id="{FC7402E6-CC1E-4869-9AD4-88BCE84CEF22}"/>
                </a:ext>
              </a:extLst>
            </p:cNvPr>
            <p:cNvSpPr/>
            <p:nvPr/>
          </p:nvSpPr>
          <p:spPr>
            <a:xfrm>
              <a:off x="7290868" y="4251228"/>
              <a:ext cx="496453" cy="1000380"/>
            </a:xfrm>
            <a:prstGeom prst="roundRect">
              <a:avLst/>
            </a:prstGeom>
            <a:grpFill/>
            <a:ln w="9525">
              <a:solidFill>
                <a:schemeClr val="tx2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960C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44" name="Rectangle: Rounded Corners 412">
              <a:extLst>
                <a:ext uri="{FF2B5EF4-FFF2-40B4-BE49-F238E27FC236}">
                  <a16:creationId xmlns:a16="http://schemas.microsoft.com/office/drawing/2014/main" id="{D68AA63D-9CF0-4A6C-9674-157818313D1D}"/>
                </a:ext>
              </a:extLst>
            </p:cNvPr>
            <p:cNvSpPr/>
            <p:nvPr/>
          </p:nvSpPr>
          <p:spPr>
            <a:xfrm>
              <a:off x="7426133" y="3719691"/>
              <a:ext cx="496453" cy="931367"/>
            </a:xfrm>
            <a:prstGeom prst="roundRect">
              <a:avLst/>
            </a:prstGeom>
            <a:grpFill/>
            <a:ln w="9525">
              <a:solidFill>
                <a:schemeClr val="tx2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960C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45" name="Rectangle: Rounded Corners 413">
              <a:extLst>
                <a:ext uri="{FF2B5EF4-FFF2-40B4-BE49-F238E27FC236}">
                  <a16:creationId xmlns:a16="http://schemas.microsoft.com/office/drawing/2014/main" id="{BF99C3BC-DF80-4BB6-99F1-D0F7CAF075EF}"/>
                </a:ext>
              </a:extLst>
            </p:cNvPr>
            <p:cNvSpPr/>
            <p:nvPr/>
          </p:nvSpPr>
          <p:spPr>
            <a:xfrm>
              <a:off x="7134946" y="3725209"/>
              <a:ext cx="496453" cy="925849"/>
            </a:xfrm>
            <a:prstGeom prst="roundRect">
              <a:avLst/>
            </a:prstGeom>
            <a:grpFill/>
            <a:ln w="9525">
              <a:solidFill>
                <a:schemeClr val="tx2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960C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72DD5015-62A6-4179-B7C2-565F92A4C6E9}"/>
                </a:ext>
              </a:extLst>
            </p:cNvPr>
            <p:cNvSpPr/>
            <p:nvPr/>
          </p:nvSpPr>
          <p:spPr>
            <a:xfrm>
              <a:off x="7342778" y="3224655"/>
              <a:ext cx="392632" cy="392632"/>
            </a:xfrm>
            <a:prstGeom prst="ellipse">
              <a:avLst/>
            </a:prstGeom>
            <a:grpFill/>
            <a:ln w="9525">
              <a:solidFill>
                <a:schemeClr val="tx2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960C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65E35793-70D6-4A39-BCC9-A00D126FF9AF}"/>
              </a:ext>
            </a:extLst>
          </p:cNvPr>
          <p:cNvGrpSpPr>
            <a:grpSpLocks/>
          </p:cNvGrpSpPr>
          <p:nvPr/>
        </p:nvGrpSpPr>
        <p:grpSpPr>
          <a:xfrm>
            <a:off x="1792596" y="3041023"/>
            <a:ext cx="166045" cy="458519"/>
            <a:chOff x="7092283" y="3174878"/>
            <a:chExt cx="899133" cy="2145781"/>
          </a:xfrm>
          <a:solidFill>
            <a:schemeClr val="bg2">
              <a:lumMod val="75000"/>
              <a:lumOff val="25000"/>
            </a:schemeClr>
          </a:solidFill>
        </p:grpSpPr>
        <p:grpSp>
          <p:nvGrpSpPr>
            <p:cNvPr id="50" name="CustomIcon">
              <a:extLst>
                <a:ext uri="{FF2B5EF4-FFF2-40B4-BE49-F238E27FC236}">
                  <a16:creationId xmlns:a16="http://schemas.microsoft.com/office/drawing/2014/main" id="{307B0A0E-A7D1-4DBF-B484-FF593A463210}"/>
                </a:ext>
              </a:extLst>
            </p:cNvPr>
            <p:cNvGrpSpPr>
              <a:grpSpLocks noChangeAspect="1"/>
            </p:cNvGrpSpPr>
            <p:nvPr>
              <p:custDataLst>
                <p:tags r:id="rId39"/>
              </p:custDataLst>
            </p:nvPr>
          </p:nvGrpSpPr>
          <p:grpSpPr>
            <a:xfrm>
              <a:off x="7092283" y="3174878"/>
              <a:ext cx="899133" cy="2145781"/>
              <a:chOff x="-1588" y="-1588"/>
              <a:chExt cx="258763" cy="617538"/>
            </a:xfrm>
            <a:grpFill/>
          </p:grpSpPr>
          <p:sp>
            <p:nvSpPr>
              <p:cNvPr id="55" name="Freeform 33">
                <a:extLst>
                  <a:ext uri="{FF2B5EF4-FFF2-40B4-BE49-F238E27FC236}">
                    <a16:creationId xmlns:a16="http://schemas.microsoft.com/office/drawing/2014/main" id="{28042E9E-ABE2-4849-8ADB-AC7D5630742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1588" y="142875"/>
                <a:ext cx="258763" cy="473075"/>
              </a:xfrm>
              <a:custGeom>
                <a:avLst/>
                <a:gdLst>
                  <a:gd name="T0" fmla="*/ 127 w 176"/>
                  <a:gd name="T1" fmla="*/ 0 h 324"/>
                  <a:gd name="T2" fmla="*/ 49 w 176"/>
                  <a:gd name="T3" fmla="*/ 0 h 324"/>
                  <a:gd name="T4" fmla="*/ 0 w 176"/>
                  <a:gd name="T5" fmla="*/ 48 h 324"/>
                  <a:gd name="T6" fmla="*/ 0 w 176"/>
                  <a:gd name="T7" fmla="*/ 167 h 324"/>
                  <a:gd name="T8" fmla="*/ 4 w 176"/>
                  <a:gd name="T9" fmla="*/ 180 h 324"/>
                  <a:gd name="T10" fmla="*/ 36 w 176"/>
                  <a:gd name="T11" fmla="*/ 200 h 324"/>
                  <a:gd name="T12" fmla="*/ 36 w 176"/>
                  <a:gd name="T13" fmla="*/ 206 h 324"/>
                  <a:gd name="T14" fmla="*/ 36 w 176"/>
                  <a:gd name="T15" fmla="*/ 311 h 324"/>
                  <a:gd name="T16" fmla="*/ 49 w 176"/>
                  <a:gd name="T17" fmla="*/ 324 h 324"/>
                  <a:gd name="T18" fmla="*/ 127 w 176"/>
                  <a:gd name="T19" fmla="*/ 324 h 324"/>
                  <a:gd name="T20" fmla="*/ 140 w 176"/>
                  <a:gd name="T21" fmla="*/ 311 h 324"/>
                  <a:gd name="T22" fmla="*/ 140 w 176"/>
                  <a:gd name="T23" fmla="*/ 207 h 324"/>
                  <a:gd name="T24" fmla="*/ 140 w 176"/>
                  <a:gd name="T25" fmla="*/ 206 h 324"/>
                  <a:gd name="T26" fmla="*/ 140 w 176"/>
                  <a:gd name="T27" fmla="*/ 200 h 324"/>
                  <a:gd name="T28" fmla="*/ 172 w 176"/>
                  <a:gd name="T29" fmla="*/ 181 h 324"/>
                  <a:gd name="T30" fmla="*/ 176 w 176"/>
                  <a:gd name="T31" fmla="*/ 167 h 324"/>
                  <a:gd name="T32" fmla="*/ 176 w 176"/>
                  <a:gd name="T33" fmla="*/ 48 h 324"/>
                  <a:gd name="T34" fmla="*/ 127 w 176"/>
                  <a:gd name="T35" fmla="*/ 0 h 324"/>
                  <a:gd name="T36" fmla="*/ 157 w 176"/>
                  <a:gd name="T37" fmla="*/ 167 h 324"/>
                  <a:gd name="T38" fmla="*/ 156 w 176"/>
                  <a:gd name="T39" fmla="*/ 169 h 324"/>
                  <a:gd name="T40" fmla="*/ 140 w 176"/>
                  <a:gd name="T41" fmla="*/ 180 h 324"/>
                  <a:gd name="T42" fmla="*/ 140 w 176"/>
                  <a:gd name="T43" fmla="*/ 60 h 324"/>
                  <a:gd name="T44" fmla="*/ 130 w 176"/>
                  <a:gd name="T45" fmla="*/ 51 h 324"/>
                  <a:gd name="T46" fmla="*/ 120 w 176"/>
                  <a:gd name="T47" fmla="*/ 60 h 324"/>
                  <a:gd name="T48" fmla="*/ 120 w 176"/>
                  <a:gd name="T49" fmla="*/ 194 h 324"/>
                  <a:gd name="T50" fmla="*/ 120 w 176"/>
                  <a:gd name="T51" fmla="*/ 194 h 324"/>
                  <a:gd name="T52" fmla="*/ 120 w 176"/>
                  <a:gd name="T53" fmla="*/ 304 h 324"/>
                  <a:gd name="T54" fmla="*/ 98 w 176"/>
                  <a:gd name="T55" fmla="*/ 304 h 324"/>
                  <a:gd name="T56" fmla="*/ 98 w 176"/>
                  <a:gd name="T57" fmla="*/ 193 h 324"/>
                  <a:gd name="T58" fmla="*/ 88 w 176"/>
                  <a:gd name="T59" fmla="*/ 183 h 324"/>
                  <a:gd name="T60" fmla="*/ 78 w 176"/>
                  <a:gd name="T61" fmla="*/ 193 h 324"/>
                  <a:gd name="T62" fmla="*/ 78 w 176"/>
                  <a:gd name="T63" fmla="*/ 304 h 324"/>
                  <a:gd name="T64" fmla="*/ 56 w 176"/>
                  <a:gd name="T65" fmla="*/ 304 h 324"/>
                  <a:gd name="T66" fmla="*/ 56 w 176"/>
                  <a:gd name="T67" fmla="*/ 206 h 324"/>
                  <a:gd name="T68" fmla="*/ 56 w 176"/>
                  <a:gd name="T69" fmla="*/ 194 h 324"/>
                  <a:gd name="T70" fmla="*/ 56 w 176"/>
                  <a:gd name="T71" fmla="*/ 60 h 324"/>
                  <a:gd name="T72" fmla="*/ 46 w 176"/>
                  <a:gd name="T73" fmla="*/ 51 h 324"/>
                  <a:gd name="T74" fmla="*/ 36 w 176"/>
                  <a:gd name="T75" fmla="*/ 60 h 324"/>
                  <a:gd name="T76" fmla="*/ 36 w 176"/>
                  <a:gd name="T77" fmla="*/ 180 h 324"/>
                  <a:gd name="T78" fmla="*/ 20 w 176"/>
                  <a:gd name="T79" fmla="*/ 169 h 324"/>
                  <a:gd name="T80" fmla="*/ 20 w 176"/>
                  <a:gd name="T81" fmla="*/ 167 h 324"/>
                  <a:gd name="T82" fmla="*/ 20 w 176"/>
                  <a:gd name="T83" fmla="*/ 48 h 324"/>
                  <a:gd name="T84" fmla="*/ 49 w 176"/>
                  <a:gd name="T85" fmla="*/ 19 h 324"/>
                  <a:gd name="T86" fmla="*/ 127 w 176"/>
                  <a:gd name="T87" fmla="*/ 19 h 324"/>
                  <a:gd name="T88" fmla="*/ 157 w 176"/>
                  <a:gd name="T89" fmla="*/ 48 h 324"/>
                  <a:gd name="T90" fmla="*/ 157 w 176"/>
                  <a:gd name="T91" fmla="*/ 167 h 324"/>
                  <a:gd name="T92" fmla="*/ 157 w 176"/>
                  <a:gd name="T93" fmla="*/ 167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76" h="324">
                    <a:moveTo>
                      <a:pt x="127" y="0"/>
                    </a:moveTo>
                    <a:cubicBezTo>
                      <a:pt x="49" y="0"/>
                      <a:pt x="49" y="0"/>
                      <a:pt x="49" y="0"/>
                    </a:cubicBezTo>
                    <a:cubicBezTo>
                      <a:pt x="22" y="0"/>
                      <a:pt x="0" y="21"/>
                      <a:pt x="0" y="48"/>
                    </a:cubicBezTo>
                    <a:cubicBezTo>
                      <a:pt x="0" y="167"/>
                      <a:pt x="0" y="167"/>
                      <a:pt x="0" y="167"/>
                    </a:cubicBezTo>
                    <a:cubicBezTo>
                      <a:pt x="0" y="172"/>
                      <a:pt x="2" y="177"/>
                      <a:pt x="4" y="180"/>
                    </a:cubicBezTo>
                    <a:cubicBezTo>
                      <a:pt x="9" y="187"/>
                      <a:pt x="19" y="197"/>
                      <a:pt x="36" y="200"/>
                    </a:cubicBezTo>
                    <a:cubicBezTo>
                      <a:pt x="36" y="206"/>
                      <a:pt x="36" y="206"/>
                      <a:pt x="36" y="206"/>
                    </a:cubicBezTo>
                    <a:cubicBezTo>
                      <a:pt x="36" y="311"/>
                      <a:pt x="36" y="311"/>
                      <a:pt x="36" y="311"/>
                    </a:cubicBezTo>
                    <a:cubicBezTo>
                      <a:pt x="36" y="318"/>
                      <a:pt x="42" y="324"/>
                      <a:pt x="49" y="324"/>
                    </a:cubicBezTo>
                    <a:cubicBezTo>
                      <a:pt x="127" y="324"/>
                      <a:pt x="127" y="324"/>
                      <a:pt x="127" y="324"/>
                    </a:cubicBezTo>
                    <a:cubicBezTo>
                      <a:pt x="134" y="324"/>
                      <a:pt x="140" y="318"/>
                      <a:pt x="140" y="311"/>
                    </a:cubicBezTo>
                    <a:cubicBezTo>
                      <a:pt x="140" y="207"/>
                      <a:pt x="140" y="207"/>
                      <a:pt x="140" y="207"/>
                    </a:cubicBezTo>
                    <a:cubicBezTo>
                      <a:pt x="140" y="206"/>
                      <a:pt x="140" y="206"/>
                      <a:pt x="140" y="206"/>
                    </a:cubicBezTo>
                    <a:cubicBezTo>
                      <a:pt x="140" y="200"/>
                      <a:pt x="140" y="200"/>
                      <a:pt x="140" y="200"/>
                    </a:cubicBezTo>
                    <a:cubicBezTo>
                      <a:pt x="157" y="197"/>
                      <a:pt x="167" y="187"/>
                      <a:pt x="172" y="181"/>
                    </a:cubicBezTo>
                    <a:cubicBezTo>
                      <a:pt x="175" y="177"/>
                      <a:pt x="176" y="172"/>
                      <a:pt x="176" y="167"/>
                    </a:cubicBezTo>
                    <a:cubicBezTo>
                      <a:pt x="176" y="48"/>
                      <a:pt x="176" y="48"/>
                      <a:pt x="176" y="48"/>
                    </a:cubicBezTo>
                    <a:cubicBezTo>
                      <a:pt x="176" y="21"/>
                      <a:pt x="155" y="0"/>
                      <a:pt x="127" y="0"/>
                    </a:cubicBezTo>
                    <a:close/>
                    <a:moveTo>
                      <a:pt x="157" y="167"/>
                    </a:moveTo>
                    <a:cubicBezTo>
                      <a:pt x="157" y="168"/>
                      <a:pt x="156" y="169"/>
                      <a:pt x="156" y="169"/>
                    </a:cubicBezTo>
                    <a:cubicBezTo>
                      <a:pt x="153" y="174"/>
                      <a:pt x="148" y="178"/>
                      <a:pt x="140" y="180"/>
                    </a:cubicBezTo>
                    <a:cubicBezTo>
                      <a:pt x="140" y="60"/>
                      <a:pt x="140" y="60"/>
                      <a:pt x="140" y="60"/>
                    </a:cubicBezTo>
                    <a:cubicBezTo>
                      <a:pt x="140" y="55"/>
                      <a:pt x="136" y="51"/>
                      <a:pt x="130" y="51"/>
                    </a:cubicBezTo>
                    <a:cubicBezTo>
                      <a:pt x="125" y="51"/>
                      <a:pt x="120" y="55"/>
                      <a:pt x="120" y="60"/>
                    </a:cubicBezTo>
                    <a:cubicBezTo>
                      <a:pt x="120" y="194"/>
                      <a:pt x="120" y="194"/>
                      <a:pt x="120" y="194"/>
                    </a:cubicBezTo>
                    <a:cubicBezTo>
                      <a:pt x="120" y="194"/>
                      <a:pt x="120" y="194"/>
                      <a:pt x="120" y="194"/>
                    </a:cubicBezTo>
                    <a:cubicBezTo>
                      <a:pt x="120" y="304"/>
                      <a:pt x="120" y="304"/>
                      <a:pt x="120" y="304"/>
                    </a:cubicBezTo>
                    <a:cubicBezTo>
                      <a:pt x="98" y="304"/>
                      <a:pt x="98" y="304"/>
                      <a:pt x="98" y="304"/>
                    </a:cubicBezTo>
                    <a:cubicBezTo>
                      <a:pt x="98" y="193"/>
                      <a:pt x="98" y="193"/>
                      <a:pt x="98" y="193"/>
                    </a:cubicBezTo>
                    <a:cubicBezTo>
                      <a:pt x="98" y="187"/>
                      <a:pt x="94" y="183"/>
                      <a:pt x="88" y="183"/>
                    </a:cubicBezTo>
                    <a:cubicBezTo>
                      <a:pt x="83" y="183"/>
                      <a:pt x="78" y="187"/>
                      <a:pt x="78" y="193"/>
                    </a:cubicBezTo>
                    <a:cubicBezTo>
                      <a:pt x="78" y="304"/>
                      <a:pt x="78" y="304"/>
                      <a:pt x="78" y="304"/>
                    </a:cubicBezTo>
                    <a:cubicBezTo>
                      <a:pt x="56" y="304"/>
                      <a:pt x="56" y="304"/>
                      <a:pt x="56" y="304"/>
                    </a:cubicBezTo>
                    <a:cubicBezTo>
                      <a:pt x="56" y="206"/>
                      <a:pt x="56" y="206"/>
                      <a:pt x="56" y="206"/>
                    </a:cubicBezTo>
                    <a:cubicBezTo>
                      <a:pt x="56" y="194"/>
                      <a:pt x="56" y="194"/>
                      <a:pt x="56" y="194"/>
                    </a:cubicBezTo>
                    <a:cubicBezTo>
                      <a:pt x="56" y="60"/>
                      <a:pt x="56" y="60"/>
                      <a:pt x="56" y="60"/>
                    </a:cubicBezTo>
                    <a:cubicBezTo>
                      <a:pt x="56" y="55"/>
                      <a:pt x="52" y="51"/>
                      <a:pt x="46" y="51"/>
                    </a:cubicBezTo>
                    <a:cubicBezTo>
                      <a:pt x="41" y="51"/>
                      <a:pt x="36" y="55"/>
                      <a:pt x="36" y="60"/>
                    </a:cubicBezTo>
                    <a:cubicBezTo>
                      <a:pt x="36" y="180"/>
                      <a:pt x="36" y="180"/>
                      <a:pt x="36" y="180"/>
                    </a:cubicBezTo>
                    <a:cubicBezTo>
                      <a:pt x="28" y="178"/>
                      <a:pt x="23" y="172"/>
                      <a:pt x="20" y="169"/>
                    </a:cubicBezTo>
                    <a:cubicBezTo>
                      <a:pt x="20" y="168"/>
                      <a:pt x="20" y="168"/>
                      <a:pt x="20" y="167"/>
                    </a:cubicBezTo>
                    <a:cubicBezTo>
                      <a:pt x="20" y="48"/>
                      <a:pt x="20" y="48"/>
                      <a:pt x="20" y="48"/>
                    </a:cubicBezTo>
                    <a:cubicBezTo>
                      <a:pt x="20" y="32"/>
                      <a:pt x="33" y="19"/>
                      <a:pt x="49" y="19"/>
                    </a:cubicBezTo>
                    <a:cubicBezTo>
                      <a:pt x="127" y="19"/>
                      <a:pt x="127" y="19"/>
                      <a:pt x="127" y="19"/>
                    </a:cubicBezTo>
                    <a:cubicBezTo>
                      <a:pt x="143" y="19"/>
                      <a:pt x="157" y="32"/>
                      <a:pt x="157" y="48"/>
                    </a:cubicBezTo>
                    <a:cubicBezTo>
                      <a:pt x="157" y="167"/>
                      <a:pt x="157" y="167"/>
                      <a:pt x="157" y="167"/>
                    </a:cubicBezTo>
                    <a:cubicBezTo>
                      <a:pt x="157" y="167"/>
                      <a:pt x="157" y="167"/>
                      <a:pt x="157" y="167"/>
                    </a:cubicBezTo>
                    <a:close/>
                  </a:path>
                </a:pathLst>
              </a:custGeom>
              <a:grpFill/>
              <a:ln w="0" cap="flat" cmpd="sng" algn="ctr">
                <a:solidFill>
                  <a:srgbClr val="FFFFFF">
                    <a:alpha val="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960C"/>
                  </a:solidFill>
                  <a:effectLst/>
                  <a:uLnTx/>
                  <a:uFillTx/>
                  <a:latin typeface="+mj-lt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56" name="Freeform 34">
                <a:extLst>
                  <a:ext uri="{FF2B5EF4-FFF2-40B4-BE49-F238E27FC236}">
                    <a16:creationId xmlns:a16="http://schemas.microsoft.com/office/drawing/2014/main" id="{528A78B4-7D78-480A-9F17-B159177915D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5563" y="-1588"/>
                <a:ext cx="142875" cy="142875"/>
              </a:xfrm>
              <a:custGeom>
                <a:avLst/>
                <a:gdLst>
                  <a:gd name="T0" fmla="*/ 49 w 97"/>
                  <a:gd name="T1" fmla="*/ 98 h 98"/>
                  <a:gd name="T2" fmla="*/ 97 w 97"/>
                  <a:gd name="T3" fmla="*/ 49 h 98"/>
                  <a:gd name="T4" fmla="*/ 49 w 97"/>
                  <a:gd name="T5" fmla="*/ 0 h 98"/>
                  <a:gd name="T6" fmla="*/ 0 w 97"/>
                  <a:gd name="T7" fmla="*/ 49 h 98"/>
                  <a:gd name="T8" fmla="*/ 49 w 97"/>
                  <a:gd name="T9" fmla="*/ 98 h 98"/>
                  <a:gd name="T10" fmla="*/ 49 w 97"/>
                  <a:gd name="T11" fmla="*/ 19 h 98"/>
                  <a:gd name="T12" fmla="*/ 79 w 97"/>
                  <a:gd name="T13" fmla="*/ 49 h 98"/>
                  <a:gd name="T14" fmla="*/ 49 w 97"/>
                  <a:gd name="T15" fmla="*/ 80 h 98"/>
                  <a:gd name="T16" fmla="*/ 19 w 97"/>
                  <a:gd name="T17" fmla="*/ 49 h 98"/>
                  <a:gd name="T18" fmla="*/ 49 w 97"/>
                  <a:gd name="T19" fmla="*/ 19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7" h="98">
                    <a:moveTo>
                      <a:pt x="49" y="98"/>
                    </a:moveTo>
                    <a:cubicBezTo>
                      <a:pt x="76" y="98"/>
                      <a:pt x="97" y="76"/>
                      <a:pt x="97" y="49"/>
                    </a:cubicBezTo>
                    <a:cubicBezTo>
                      <a:pt x="97" y="22"/>
                      <a:pt x="76" y="0"/>
                      <a:pt x="49" y="0"/>
                    </a:cubicBezTo>
                    <a:cubicBezTo>
                      <a:pt x="22" y="0"/>
                      <a:pt x="0" y="22"/>
                      <a:pt x="0" y="49"/>
                    </a:cubicBezTo>
                    <a:cubicBezTo>
                      <a:pt x="0" y="76"/>
                      <a:pt x="22" y="98"/>
                      <a:pt x="49" y="98"/>
                    </a:cubicBezTo>
                    <a:close/>
                    <a:moveTo>
                      <a:pt x="49" y="19"/>
                    </a:moveTo>
                    <a:cubicBezTo>
                      <a:pt x="66" y="19"/>
                      <a:pt x="79" y="32"/>
                      <a:pt x="79" y="49"/>
                    </a:cubicBezTo>
                    <a:cubicBezTo>
                      <a:pt x="79" y="66"/>
                      <a:pt x="66" y="80"/>
                      <a:pt x="49" y="80"/>
                    </a:cubicBezTo>
                    <a:cubicBezTo>
                      <a:pt x="32" y="80"/>
                      <a:pt x="19" y="66"/>
                      <a:pt x="19" y="49"/>
                    </a:cubicBezTo>
                    <a:cubicBezTo>
                      <a:pt x="19" y="32"/>
                      <a:pt x="32" y="19"/>
                      <a:pt x="49" y="19"/>
                    </a:cubicBezTo>
                    <a:close/>
                  </a:path>
                </a:pathLst>
              </a:custGeom>
              <a:grpFill/>
              <a:ln w="0" cap="flat" cmpd="sng" algn="ctr">
                <a:solidFill>
                  <a:srgbClr val="FFFFFF">
                    <a:alpha val="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960C"/>
                  </a:solidFill>
                  <a:effectLst/>
                  <a:uLnTx/>
                  <a:uFillTx/>
                  <a:latin typeface="+mj-lt"/>
                  <a:ea typeface="+mn-ea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51" name="Rectangle: Rounded Corners 411">
              <a:extLst>
                <a:ext uri="{FF2B5EF4-FFF2-40B4-BE49-F238E27FC236}">
                  <a16:creationId xmlns:a16="http://schemas.microsoft.com/office/drawing/2014/main" id="{FC7402E6-CC1E-4869-9AD4-88BCE84CEF22}"/>
                </a:ext>
              </a:extLst>
            </p:cNvPr>
            <p:cNvSpPr/>
            <p:nvPr/>
          </p:nvSpPr>
          <p:spPr>
            <a:xfrm>
              <a:off x="7290868" y="4251228"/>
              <a:ext cx="496453" cy="1000380"/>
            </a:xfrm>
            <a:prstGeom prst="roundRect">
              <a:avLst/>
            </a:prstGeom>
            <a:grpFill/>
            <a:ln w="9525">
              <a:solidFill>
                <a:schemeClr val="tx2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960C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52" name="Rectangle: Rounded Corners 412">
              <a:extLst>
                <a:ext uri="{FF2B5EF4-FFF2-40B4-BE49-F238E27FC236}">
                  <a16:creationId xmlns:a16="http://schemas.microsoft.com/office/drawing/2014/main" id="{D68AA63D-9CF0-4A6C-9674-157818313D1D}"/>
                </a:ext>
              </a:extLst>
            </p:cNvPr>
            <p:cNvSpPr/>
            <p:nvPr/>
          </p:nvSpPr>
          <p:spPr>
            <a:xfrm>
              <a:off x="7426133" y="3719691"/>
              <a:ext cx="496453" cy="931367"/>
            </a:xfrm>
            <a:prstGeom prst="roundRect">
              <a:avLst/>
            </a:prstGeom>
            <a:grpFill/>
            <a:ln w="9525">
              <a:solidFill>
                <a:schemeClr val="tx2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960C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53" name="Rectangle: Rounded Corners 413">
              <a:extLst>
                <a:ext uri="{FF2B5EF4-FFF2-40B4-BE49-F238E27FC236}">
                  <a16:creationId xmlns:a16="http://schemas.microsoft.com/office/drawing/2014/main" id="{BF99C3BC-DF80-4BB6-99F1-D0F7CAF075EF}"/>
                </a:ext>
              </a:extLst>
            </p:cNvPr>
            <p:cNvSpPr/>
            <p:nvPr/>
          </p:nvSpPr>
          <p:spPr>
            <a:xfrm>
              <a:off x="7134946" y="3725209"/>
              <a:ext cx="496453" cy="925849"/>
            </a:xfrm>
            <a:prstGeom prst="roundRect">
              <a:avLst/>
            </a:prstGeom>
            <a:grpFill/>
            <a:ln w="9525">
              <a:solidFill>
                <a:schemeClr val="tx2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960C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72DD5015-62A6-4179-B7C2-565F92A4C6E9}"/>
                </a:ext>
              </a:extLst>
            </p:cNvPr>
            <p:cNvSpPr/>
            <p:nvPr/>
          </p:nvSpPr>
          <p:spPr>
            <a:xfrm>
              <a:off x="7342778" y="3224655"/>
              <a:ext cx="392632" cy="392632"/>
            </a:xfrm>
            <a:prstGeom prst="ellipse">
              <a:avLst/>
            </a:prstGeom>
            <a:grpFill/>
            <a:ln w="9525">
              <a:solidFill>
                <a:schemeClr val="tx2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960C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65E35793-70D6-4A39-BCC9-A00D126FF9AF}"/>
              </a:ext>
            </a:extLst>
          </p:cNvPr>
          <p:cNvGrpSpPr>
            <a:grpSpLocks/>
          </p:cNvGrpSpPr>
          <p:nvPr/>
        </p:nvGrpSpPr>
        <p:grpSpPr>
          <a:xfrm>
            <a:off x="3232979" y="2491047"/>
            <a:ext cx="166045" cy="458519"/>
            <a:chOff x="7092283" y="3174878"/>
            <a:chExt cx="899133" cy="2145781"/>
          </a:xfrm>
          <a:solidFill>
            <a:schemeClr val="tx2"/>
          </a:solidFill>
        </p:grpSpPr>
        <p:grpSp>
          <p:nvGrpSpPr>
            <p:cNvPr id="58" name="CustomIcon">
              <a:extLst>
                <a:ext uri="{FF2B5EF4-FFF2-40B4-BE49-F238E27FC236}">
                  <a16:creationId xmlns:a16="http://schemas.microsoft.com/office/drawing/2014/main" id="{307B0A0E-A7D1-4DBF-B484-FF593A463210}"/>
                </a:ext>
              </a:extLst>
            </p:cNvPr>
            <p:cNvGrpSpPr>
              <a:grpSpLocks noChangeAspect="1"/>
            </p:cNvGrpSpPr>
            <p:nvPr>
              <p:custDataLst>
                <p:tags r:id="rId38"/>
              </p:custDataLst>
            </p:nvPr>
          </p:nvGrpSpPr>
          <p:grpSpPr>
            <a:xfrm>
              <a:off x="7092283" y="3174878"/>
              <a:ext cx="899133" cy="2145781"/>
              <a:chOff x="-1588" y="-1588"/>
              <a:chExt cx="258763" cy="617538"/>
            </a:xfrm>
            <a:grpFill/>
          </p:grpSpPr>
          <p:sp>
            <p:nvSpPr>
              <p:cNvPr id="63" name="Freeform 33">
                <a:extLst>
                  <a:ext uri="{FF2B5EF4-FFF2-40B4-BE49-F238E27FC236}">
                    <a16:creationId xmlns:a16="http://schemas.microsoft.com/office/drawing/2014/main" id="{28042E9E-ABE2-4849-8ADB-AC7D5630742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1588" y="142875"/>
                <a:ext cx="258763" cy="473075"/>
              </a:xfrm>
              <a:custGeom>
                <a:avLst/>
                <a:gdLst>
                  <a:gd name="T0" fmla="*/ 127 w 176"/>
                  <a:gd name="T1" fmla="*/ 0 h 324"/>
                  <a:gd name="T2" fmla="*/ 49 w 176"/>
                  <a:gd name="T3" fmla="*/ 0 h 324"/>
                  <a:gd name="T4" fmla="*/ 0 w 176"/>
                  <a:gd name="T5" fmla="*/ 48 h 324"/>
                  <a:gd name="T6" fmla="*/ 0 w 176"/>
                  <a:gd name="T7" fmla="*/ 167 h 324"/>
                  <a:gd name="T8" fmla="*/ 4 w 176"/>
                  <a:gd name="T9" fmla="*/ 180 h 324"/>
                  <a:gd name="T10" fmla="*/ 36 w 176"/>
                  <a:gd name="T11" fmla="*/ 200 h 324"/>
                  <a:gd name="T12" fmla="*/ 36 w 176"/>
                  <a:gd name="T13" fmla="*/ 206 h 324"/>
                  <a:gd name="T14" fmla="*/ 36 w 176"/>
                  <a:gd name="T15" fmla="*/ 311 h 324"/>
                  <a:gd name="T16" fmla="*/ 49 w 176"/>
                  <a:gd name="T17" fmla="*/ 324 h 324"/>
                  <a:gd name="T18" fmla="*/ 127 w 176"/>
                  <a:gd name="T19" fmla="*/ 324 h 324"/>
                  <a:gd name="T20" fmla="*/ 140 w 176"/>
                  <a:gd name="T21" fmla="*/ 311 h 324"/>
                  <a:gd name="T22" fmla="*/ 140 w 176"/>
                  <a:gd name="T23" fmla="*/ 207 h 324"/>
                  <a:gd name="T24" fmla="*/ 140 w 176"/>
                  <a:gd name="T25" fmla="*/ 206 h 324"/>
                  <a:gd name="T26" fmla="*/ 140 w 176"/>
                  <a:gd name="T27" fmla="*/ 200 h 324"/>
                  <a:gd name="T28" fmla="*/ 172 w 176"/>
                  <a:gd name="T29" fmla="*/ 181 h 324"/>
                  <a:gd name="T30" fmla="*/ 176 w 176"/>
                  <a:gd name="T31" fmla="*/ 167 h 324"/>
                  <a:gd name="T32" fmla="*/ 176 w 176"/>
                  <a:gd name="T33" fmla="*/ 48 h 324"/>
                  <a:gd name="T34" fmla="*/ 127 w 176"/>
                  <a:gd name="T35" fmla="*/ 0 h 324"/>
                  <a:gd name="T36" fmla="*/ 157 w 176"/>
                  <a:gd name="T37" fmla="*/ 167 h 324"/>
                  <a:gd name="T38" fmla="*/ 156 w 176"/>
                  <a:gd name="T39" fmla="*/ 169 h 324"/>
                  <a:gd name="T40" fmla="*/ 140 w 176"/>
                  <a:gd name="T41" fmla="*/ 180 h 324"/>
                  <a:gd name="T42" fmla="*/ 140 w 176"/>
                  <a:gd name="T43" fmla="*/ 60 h 324"/>
                  <a:gd name="T44" fmla="*/ 130 w 176"/>
                  <a:gd name="T45" fmla="*/ 51 h 324"/>
                  <a:gd name="T46" fmla="*/ 120 w 176"/>
                  <a:gd name="T47" fmla="*/ 60 h 324"/>
                  <a:gd name="T48" fmla="*/ 120 w 176"/>
                  <a:gd name="T49" fmla="*/ 194 h 324"/>
                  <a:gd name="T50" fmla="*/ 120 w 176"/>
                  <a:gd name="T51" fmla="*/ 194 h 324"/>
                  <a:gd name="T52" fmla="*/ 120 w 176"/>
                  <a:gd name="T53" fmla="*/ 304 h 324"/>
                  <a:gd name="T54" fmla="*/ 98 w 176"/>
                  <a:gd name="T55" fmla="*/ 304 h 324"/>
                  <a:gd name="T56" fmla="*/ 98 w 176"/>
                  <a:gd name="T57" fmla="*/ 193 h 324"/>
                  <a:gd name="T58" fmla="*/ 88 w 176"/>
                  <a:gd name="T59" fmla="*/ 183 h 324"/>
                  <a:gd name="T60" fmla="*/ 78 w 176"/>
                  <a:gd name="T61" fmla="*/ 193 h 324"/>
                  <a:gd name="T62" fmla="*/ 78 w 176"/>
                  <a:gd name="T63" fmla="*/ 304 h 324"/>
                  <a:gd name="T64" fmla="*/ 56 w 176"/>
                  <a:gd name="T65" fmla="*/ 304 h 324"/>
                  <a:gd name="T66" fmla="*/ 56 w 176"/>
                  <a:gd name="T67" fmla="*/ 206 h 324"/>
                  <a:gd name="T68" fmla="*/ 56 w 176"/>
                  <a:gd name="T69" fmla="*/ 194 h 324"/>
                  <a:gd name="T70" fmla="*/ 56 w 176"/>
                  <a:gd name="T71" fmla="*/ 60 h 324"/>
                  <a:gd name="T72" fmla="*/ 46 w 176"/>
                  <a:gd name="T73" fmla="*/ 51 h 324"/>
                  <a:gd name="T74" fmla="*/ 36 w 176"/>
                  <a:gd name="T75" fmla="*/ 60 h 324"/>
                  <a:gd name="T76" fmla="*/ 36 w 176"/>
                  <a:gd name="T77" fmla="*/ 180 h 324"/>
                  <a:gd name="T78" fmla="*/ 20 w 176"/>
                  <a:gd name="T79" fmla="*/ 169 h 324"/>
                  <a:gd name="T80" fmla="*/ 20 w 176"/>
                  <a:gd name="T81" fmla="*/ 167 h 324"/>
                  <a:gd name="T82" fmla="*/ 20 w 176"/>
                  <a:gd name="T83" fmla="*/ 48 h 324"/>
                  <a:gd name="T84" fmla="*/ 49 w 176"/>
                  <a:gd name="T85" fmla="*/ 19 h 324"/>
                  <a:gd name="T86" fmla="*/ 127 w 176"/>
                  <a:gd name="T87" fmla="*/ 19 h 324"/>
                  <a:gd name="T88" fmla="*/ 157 w 176"/>
                  <a:gd name="T89" fmla="*/ 48 h 324"/>
                  <a:gd name="T90" fmla="*/ 157 w 176"/>
                  <a:gd name="T91" fmla="*/ 167 h 324"/>
                  <a:gd name="T92" fmla="*/ 157 w 176"/>
                  <a:gd name="T93" fmla="*/ 167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76" h="324">
                    <a:moveTo>
                      <a:pt x="127" y="0"/>
                    </a:moveTo>
                    <a:cubicBezTo>
                      <a:pt x="49" y="0"/>
                      <a:pt x="49" y="0"/>
                      <a:pt x="49" y="0"/>
                    </a:cubicBezTo>
                    <a:cubicBezTo>
                      <a:pt x="22" y="0"/>
                      <a:pt x="0" y="21"/>
                      <a:pt x="0" y="48"/>
                    </a:cubicBezTo>
                    <a:cubicBezTo>
                      <a:pt x="0" y="167"/>
                      <a:pt x="0" y="167"/>
                      <a:pt x="0" y="167"/>
                    </a:cubicBezTo>
                    <a:cubicBezTo>
                      <a:pt x="0" y="172"/>
                      <a:pt x="2" y="177"/>
                      <a:pt x="4" y="180"/>
                    </a:cubicBezTo>
                    <a:cubicBezTo>
                      <a:pt x="9" y="187"/>
                      <a:pt x="19" y="197"/>
                      <a:pt x="36" y="200"/>
                    </a:cubicBezTo>
                    <a:cubicBezTo>
                      <a:pt x="36" y="206"/>
                      <a:pt x="36" y="206"/>
                      <a:pt x="36" y="206"/>
                    </a:cubicBezTo>
                    <a:cubicBezTo>
                      <a:pt x="36" y="311"/>
                      <a:pt x="36" y="311"/>
                      <a:pt x="36" y="311"/>
                    </a:cubicBezTo>
                    <a:cubicBezTo>
                      <a:pt x="36" y="318"/>
                      <a:pt x="42" y="324"/>
                      <a:pt x="49" y="324"/>
                    </a:cubicBezTo>
                    <a:cubicBezTo>
                      <a:pt x="127" y="324"/>
                      <a:pt x="127" y="324"/>
                      <a:pt x="127" y="324"/>
                    </a:cubicBezTo>
                    <a:cubicBezTo>
                      <a:pt x="134" y="324"/>
                      <a:pt x="140" y="318"/>
                      <a:pt x="140" y="311"/>
                    </a:cubicBezTo>
                    <a:cubicBezTo>
                      <a:pt x="140" y="207"/>
                      <a:pt x="140" y="207"/>
                      <a:pt x="140" y="207"/>
                    </a:cubicBezTo>
                    <a:cubicBezTo>
                      <a:pt x="140" y="206"/>
                      <a:pt x="140" y="206"/>
                      <a:pt x="140" y="206"/>
                    </a:cubicBezTo>
                    <a:cubicBezTo>
                      <a:pt x="140" y="200"/>
                      <a:pt x="140" y="200"/>
                      <a:pt x="140" y="200"/>
                    </a:cubicBezTo>
                    <a:cubicBezTo>
                      <a:pt x="157" y="197"/>
                      <a:pt x="167" y="187"/>
                      <a:pt x="172" y="181"/>
                    </a:cubicBezTo>
                    <a:cubicBezTo>
                      <a:pt x="175" y="177"/>
                      <a:pt x="176" y="172"/>
                      <a:pt x="176" y="167"/>
                    </a:cubicBezTo>
                    <a:cubicBezTo>
                      <a:pt x="176" y="48"/>
                      <a:pt x="176" y="48"/>
                      <a:pt x="176" y="48"/>
                    </a:cubicBezTo>
                    <a:cubicBezTo>
                      <a:pt x="176" y="21"/>
                      <a:pt x="155" y="0"/>
                      <a:pt x="127" y="0"/>
                    </a:cubicBezTo>
                    <a:close/>
                    <a:moveTo>
                      <a:pt x="157" y="167"/>
                    </a:moveTo>
                    <a:cubicBezTo>
                      <a:pt x="157" y="168"/>
                      <a:pt x="156" y="169"/>
                      <a:pt x="156" y="169"/>
                    </a:cubicBezTo>
                    <a:cubicBezTo>
                      <a:pt x="153" y="174"/>
                      <a:pt x="148" y="178"/>
                      <a:pt x="140" y="180"/>
                    </a:cubicBezTo>
                    <a:cubicBezTo>
                      <a:pt x="140" y="60"/>
                      <a:pt x="140" y="60"/>
                      <a:pt x="140" y="60"/>
                    </a:cubicBezTo>
                    <a:cubicBezTo>
                      <a:pt x="140" y="55"/>
                      <a:pt x="136" y="51"/>
                      <a:pt x="130" y="51"/>
                    </a:cubicBezTo>
                    <a:cubicBezTo>
                      <a:pt x="125" y="51"/>
                      <a:pt x="120" y="55"/>
                      <a:pt x="120" y="60"/>
                    </a:cubicBezTo>
                    <a:cubicBezTo>
                      <a:pt x="120" y="194"/>
                      <a:pt x="120" y="194"/>
                      <a:pt x="120" y="194"/>
                    </a:cubicBezTo>
                    <a:cubicBezTo>
                      <a:pt x="120" y="194"/>
                      <a:pt x="120" y="194"/>
                      <a:pt x="120" y="194"/>
                    </a:cubicBezTo>
                    <a:cubicBezTo>
                      <a:pt x="120" y="304"/>
                      <a:pt x="120" y="304"/>
                      <a:pt x="120" y="304"/>
                    </a:cubicBezTo>
                    <a:cubicBezTo>
                      <a:pt x="98" y="304"/>
                      <a:pt x="98" y="304"/>
                      <a:pt x="98" y="304"/>
                    </a:cubicBezTo>
                    <a:cubicBezTo>
                      <a:pt x="98" y="193"/>
                      <a:pt x="98" y="193"/>
                      <a:pt x="98" y="193"/>
                    </a:cubicBezTo>
                    <a:cubicBezTo>
                      <a:pt x="98" y="187"/>
                      <a:pt x="94" y="183"/>
                      <a:pt x="88" y="183"/>
                    </a:cubicBezTo>
                    <a:cubicBezTo>
                      <a:pt x="83" y="183"/>
                      <a:pt x="78" y="187"/>
                      <a:pt x="78" y="193"/>
                    </a:cubicBezTo>
                    <a:cubicBezTo>
                      <a:pt x="78" y="304"/>
                      <a:pt x="78" y="304"/>
                      <a:pt x="78" y="304"/>
                    </a:cubicBezTo>
                    <a:cubicBezTo>
                      <a:pt x="56" y="304"/>
                      <a:pt x="56" y="304"/>
                      <a:pt x="56" y="304"/>
                    </a:cubicBezTo>
                    <a:cubicBezTo>
                      <a:pt x="56" y="206"/>
                      <a:pt x="56" y="206"/>
                      <a:pt x="56" y="206"/>
                    </a:cubicBezTo>
                    <a:cubicBezTo>
                      <a:pt x="56" y="194"/>
                      <a:pt x="56" y="194"/>
                      <a:pt x="56" y="194"/>
                    </a:cubicBezTo>
                    <a:cubicBezTo>
                      <a:pt x="56" y="60"/>
                      <a:pt x="56" y="60"/>
                      <a:pt x="56" y="60"/>
                    </a:cubicBezTo>
                    <a:cubicBezTo>
                      <a:pt x="56" y="55"/>
                      <a:pt x="52" y="51"/>
                      <a:pt x="46" y="51"/>
                    </a:cubicBezTo>
                    <a:cubicBezTo>
                      <a:pt x="41" y="51"/>
                      <a:pt x="36" y="55"/>
                      <a:pt x="36" y="60"/>
                    </a:cubicBezTo>
                    <a:cubicBezTo>
                      <a:pt x="36" y="180"/>
                      <a:pt x="36" y="180"/>
                      <a:pt x="36" y="180"/>
                    </a:cubicBezTo>
                    <a:cubicBezTo>
                      <a:pt x="28" y="178"/>
                      <a:pt x="23" y="172"/>
                      <a:pt x="20" y="169"/>
                    </a:cubicBezTo>
                    <a:cubicBezTo>
                      <a:pt x="20" y="168"/>
                      <a:pt x="20" y="168"/>
                      <a:pt x="20" y="167"/>
                    </a:cubicBezTo>
                    <a:cubicBezTo>
                      <a:pt x="20" y="48"/>
                      <a:pt x="20" y="48"/>
                      <a:pt x="20" y="48"/>
                    </a:cubicBezTo>
                    <a:cubicBezTo>
                      <a:pt x="20" y="32"/>
                      <a:pt x="33" y="19"/>
                      <a:pt x="49" y="19"/>
                    </a:cubicBezTo>
                    <a:cubicBezTo>
                      <a:pt x="127" y="19"/>
                      <a:pt x="127" y="19"/>
                      <a:pt x="127" y="19"/>
                    </a:cubicBezTo>
                    <a:cubicBezTo>
                      <a:pt x="143" y="19"/>
                      <a:pt x="157" y="32"/>
                      <a:pt x="157" y="48"/>
                    </a:cubicBezTo>
                    <a:cubicBezTo>
                      <a:pt x="157" y="167"/>
                      <a:pt x="157" y="167"/>
                      <a:pt x="157" y="167"/>
                    </a:cubicBezTo>
                    <a:cubicBezTo>
                      <a:pt x="157" y="167"/>
                      <a:pt x="157" y="167"/>
                      <a:pt x="157" y="167"/>
                    </a:cubicBezTo>
                    <a:close/>
                  </a:path>
                </a:pathLst>
              </a:custGeom>
              <a:grpFill/>
              <a:ln w="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960C"/>
                  </a:solidFill>
                  <a:effectLst/>
                  <a:uLnTx/>
                  <a:uFillTx/>
                  <a:latin typeface="+mj-lt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64" name="Freeform 34">
                <a:extLst>
                  <a:ext uri="{FF2B5EF4-FFF2-40B4-BE49-F238E27FC236}">
                    <a16:creationId xmlns:a16="http://schemas.microsoft.com/office/drawing/2014/main" id="{528A78B4-7D78-480A-9F17-B159177915D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5563" y="-1588"/>
                <a:ext cx="142875" cy="142875"/>
              </a:xfrm>
              <a:custGeom>
                <a:avLst/>
                <a:gdLst>
                  <a:gd name="T0" fmla="*/ 49 w 97"/>
                  <a:gd name="T1" fmla="*/ 98 h 98"/>
                  <a:gd name="T2" fmla="*/ 97 w 97"/>
                  <a:gd name="T3" fmla="*/ 49 h 98"/>
                  <a:gd name="T4" fmla="*/ 49 w 97"/>
                  <a:gd name="T5" fmla="*/ 0 h 98"/>
                  <a:gd name="T6" fmla="*/ 0 w 97"/>
                  <a:gd name="T7" fmla="*/ 49 h 98"/>
                  <a:gd name="T8" fmla="*/ 49 w 97"/>
                  <a:gd name="T9" fmla="*/ 98 h 98"/>
                  <a:gd name="T10" fmla="*/ 49 w 97"/>
                  <a:gd name="T11" fmla="*/ 19 h 98"/>
                  <a:gd name="T12" fmla="*/ 79 w 97"/>
                  <a:gd name="T13" fmla="*/ 49 h 98"/>
                  <a:gd name="T14" fmla="*/ 49 w 97"/>
                  <a:gd name="T15" fmla="*/ 80 h 98"/>
                  <a:gd name="T16" fmla="*/ 19 w 97"/>
                  <a:gd name="T17" fmla="*/ 49 h 98"/>
                  <a:gd name="T18" fmla="*/ 49 w 97"/>
                  <a:gd name="T19" fmla="*/ 19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7" h="98">
                    <a:moveTo>
                      <a:pt x="49" y="98"/>
                    </a:moveTo>
                    <a:cubicBezTo>
                      <a:pt x="76" y="98"/>
                      <a:pt x="97" y="76"/>
                      <a:pt x="97" y="49"/>
                    </a:cubicBezTo>
                    <a:cubicBezTo>
                      <a:pt x="97" y="22"/>
                      <a:pt x="76" y="0"/>
                      <a:pt x="49" y="0"/>
                    </a:cubicBezTo>
                    <a:cubicBezTo>
                      <a:pt x="22" y="0"/>
                      <a:pt x="0" y="22"/>
                      <a:pt x="0" y="49"/>
                    </a:cubicBezTo>
                    <a:cubicBezTo>
                      <a:pt x="0" y="76"/>
                      <a:pt x="22" y="98"/>
                      <a:pt x="49" y="98"/>
                    </a:cubicBezTo>
                    <a:close/>
                    <a:moveTo>
                      <a:pt x="49" y="19"/>
                    </a:moveTo>
                    <a:cubicBezTo>
                      <a:pt x="66" y="19"/>
                      <a:pt x="79" y="32"/>
                      <a:pt x="79" y="49"/>
                    </a:cubicBezTo>
                    <a:cubicBezTo>
                      <a:pt x="79" y="66"/>
                      <a:pt x="66" y="80"/>
                      <a:pt x="49" y="80"/>
                    </a:cubicBezTo>
                    <a:cubicBezTo>
                      <a:pt x="32" y="80"/>
                      <a:pt x="19" y="66"/>
                      <a:pt x="19" y="49"/>
                    </a:cubicBezTo>
                    <a:cubicBezTo>
                      <a:pt x="19" y="32"/>
                      <a:pt x="32" y="19"/>
                      <a:pt x="49" y="19"/>
                    </a:cubicBezTo>
                    <a:close/>
                  </a:path>
                </a:pathLst>
              </a:custGeom>
              <a:grpFill/>
              <a:ln w="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960C"/>
                  </a:solidFill>
                  <a:effectLst/>
                  <a:uLnTx/>
                  <a:uFillTx/>
                  <a:latin typeface="+mj-lt"/>
                  <a:ea typeface="+mn-ea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59" name="Rectangle: Rounded Corners 411">
              <a:extLst>
                <a:ext uri="{FF2B5EF4-FFF2-40B4-BE49-F238E27FC236}">
                  <a16:creationId xmlns:a16="http://schemas.microsoft.com/office/drawing/2014/main" id="{FC7402E6-CC1E-4869-9AD4-88BCE84CEF22}"/>
                </a:ext>
              </a:extLst>
            </p:cNvPr>
            <p:cNvSpPr/>
            <p:nvPr/>
          </p:nvSpPr>
          <p:spPr>
            <a:xfrm>
              <a:off x="7290868" y="4251228"/>
              <a:ext cx="496453" cy="1000380"/>
            </a:xfrm>
            <a:prstGeom prst="roundRect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960C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0" name="Rectangle: Rounded Corners 412">
              <a:extLst>
                <a:ext uri="{FF2B5EF4-FFF2-40B4-BE49-F238E27FC236}">
                  <a16:creationId xmlns:a16="http://schemas.microsoft.com/office/drawing/2014/main" id="{D68AA63D-9CF0-4A6C-9674-157818313D1D}"/>
                </a:ext>
              </a:extLst>
            </p:cNvPr>
            <p:cNvSpPr/>
            <p:nvPr/>
          </p:nvSpPr>
          <p:spPr>
            <a:xfrm>
              <a:off x="7426133" y="3719691"/>
              <a:ext cx="496453" cy="931367"/>
            </a:xfrm>
            <a:prstGeom prst="roundRect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960C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1" name="Rectangle: Rounded Corners 413">
              <a:extLst>
                <a:ext uri="{FF2B5EF4-FFF2-40B4-BE49-F238E27FC236}">
                  <a16:creationId xmlns:a16="http://schemas.microsoft.com/office/drawing/2014/main" id="{BF99C3BC-DF80-4BB6-99F1-D0F7CAF075EF}"/>
                </a:ext>
              </a:extLst>
            </p:cNvPr>
            <p:cNvSpPr/>
            <p:nvPr/>
          </p:nvSpPr>
          <p:spPr>
            <a:xfrm>
              <a:off x="7134946" y="3725209"/>
              <a:ext cx="496453" cy="925849"/>
            </a:xfrm>
            <a:prstGeom prst="roundRect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960C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72DD5015-62A6-4179-B7C2-565F92A4C6E9}"/>
                </a:ext>
              </a:extLst>
            </p:cNvPr>
            <p:cNvSpPr/>
            <p:nvPr/>
          </p:nvSpPr>
          <p:spPr>
            <a:xfrm>
              <a:off x="7342778" y="3224655"/>
              <a:ext cx="392632" cy="392632"/>
            </a:xfrm>
            <a:prstGeom prst="ellipse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960C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65E35793-70D6-4A39-BCC9-A00D126FF9AF}"/>
              </a:ext>
            </a:extLst>
          </p:cNvPr>
          <p:cNvGrpSpPr>
            <a:grpSpLocks/>
          </p:cNvGrpSpPr>
          <p:nvPr/>
        </p:nvGrpSpPr>
        <p:grpSpPr>
          <a:xfrm>
            <a:off x="2366428" y="2491047"/>
            <a:ext cx="166045" cy="458519"/>
            <a:chOff x="7092283" y="3174878"/>
            <a:chExt cx="899133" cy="2145781"/>
          </a:xfrm>
          <a:solidFill>
            <a:schemeClr val="tx2"/>
          </a:solidFill>
        </p:grpSpPr>
        <p:grpSp>
          <p:nvGrpSpPr>
            <p:cNvPr id="66" name="CustomIcon">
              <a:extLst>
                <a:ext uri="{FF2B5EF4-FFF2-40B4-BE49-F238E27FC236}">
                  <a16:creationId xmlns:a16="http://schemas.microsoft.com/office/drawing/2014/main" id="{307B0A0E-A7D1-4DBF-B484-FF593A463210}"/>
                </a:ext>
              </a:extLst>
            </p:cNvPr>
            <p:cNvGrpSpPr>
              <a:grpSpLocks noChangeAspect="1"/>
            </p:cNvGrpSpPr>
            <p:nvPr>
              <p:custDataLst>
                <p:tags r:id="rId37"/>
              </p:custDataLst>
            </p:nvPr>
          </p:nvGrpSpPr>
          <p:grpSpPr>
            <a:xfrm>
              <a:off x="7092283" y="3174878"/>
              <a:ext cx="899133" cy="2145781"/>
              <a:chOff x="-1588" y="-1588"/>
              <a:chExt cx="258763" cy="617538"/>
            </a:xfrm>
            <a:grpFill/>
          </p:grpSpPr>
          <p:sp>
            <p:nvSpPr>
              <p:cNvPr id="71" name="Freeform 33">
                <a:extLst>
                  <a:ext uri="{FF2B5EF4-FFF2-40B4-BE49-F238E27FC236}">
                    <a16:creationId xmlns:a16="http://schemas.microsoft.com/office/drawing/2014/main" id="{28042E9E-ABE2-4849-8ADB-AC7D5630742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1588" y="142875"/>
                <a:ext cx="258763" cy="473075"/>
              </a:xfrm>
              <a:custGeom>
                <a:avLst/>
                <a:gdLst>
                  <a:gd name="T0" fmla="*/ 127 w 176"/>
                  <a:gd name="T1" fmla="*/ 0 h 324"/>
                  <a:gd name="T2" fmla="*/ 49 w 176"/>
                  <a:gd name="T3" fmla="*/ 0 h 324"/>
                  <a:gd name="T4" fmla="*/ 0 w 176"/>
                  <a:gd name="T5" fmla="*/ 48 h 324"/>
                  <a:gd name="T6" fmla="*/ 0 w 176"/>
                  <a:gd name="T7" fmla="*/ 167 h 324"/>
                  <a:gd name="T8" fmla="*/ 4 w 176"/>
                  <a:gd name="T9" fmla="*/ 180 h 324"/>
                  <a:gd name="T10" fmla="*/ 36 w 176"/>
                  <a:gd name="T11" fmla="*/ 200 h 324"/>
                  <a:gd name="T12" fmla="*/ 36 w 176"/>
                  <a:gd name="T13" fmla="*/ 206 h 324"/>
                  <a:gd name="T14" fmla="*/ 36 w 176"/>
                  <a:gd name="T15" fmla="*/ 311 h 324"/>
                  <a:gd name="T16" fmla="*/ 49 w 176"/>
                  <a:gd name="T17" fmla="*/ 324 h 324"/>
                  <a:gd name="T18" fmla="*/ 127 w 176"/>
                  <a:gd name="T19" fmla="*/ 324 h 324"/>
                  <a:gd name="T20" fmla="*/ 140 w 176"/>
                  <a:gd name="T21" fmla="*/ 311 h 324"/>
                  <a:gd name="T22" fmla="*/ 140 w 176"/>
                  <a:gd name="T23" fmla="*/ 207 h 324"/>
                  <a:gd name="T24" fmla="*/ 140 w 176"/>
                  <a:gd name="T25" fmla="*/ 206 h 324"/>
                  <a:gd name="T26" fmla="*/ 140 w 176"/>
                  <a:gd name="T27" fmla="*/ 200 h 324"/>
                  <a:gd name="T28" fmla="*/ 172 w 176"/>
                  <a:gd name="T29" fmla="*/ 181 h 324"/>
                  <a:gd name="T30" fmla="*/ 176 w 176"/>
                  <a:gd name="T31" fmla="*/ 167 h 324"/>
                  <a:gd name="T32" fmla="*/ 176 w 176"/>
                  <a:gd name="T33" fmla="*/ 48 h 324"/>
                  <a:gd name="T34" fmla="*/ 127 w 176"/>
                  <a:gd name="T35" fmla="*/ 0 h 324"/>
                  <a:gd name="T36" fmla="*/ 157 w 176"/>
                  <a:gd name="T37" fmla="*/ 167 h 324"/>
                  <a:gd name="T38" fmla="*/ 156 w 176"/>
                  <a:gd name="T39" fmla="*/ 169 h 324"/>
                  <a:gd name="T40" fmla="*/ 140 w 176"/>
                  <a:gd name="T41" fmla="*/ 180 h 324"/>
                  <a:gd name="T42" fmla="*/ 140 w 176"/>
                  <a:gd name="T43" fmla="*/ 60 h 324"/>
                  <a:gd name="T44" fmla="*/ 130 w 176"/>
                  <a:gd name="T45" fmla="*/ 51 h 324"/>
                  <a:gd name="T46" fmla="*/ 120 w 176"/>
                  <a:gd name="T47" fmla="*/ 60 h 324"/>
                  <a:gd name="T48" fmla="*/ 120 w 176"/>
                  <a:gd name="T49" fmla="*/ 194 h 324"/>
                  <a:gd name="T50" fmla="*/ 120 w 176"/>
                  <a:gd name="T51" fmla="*/ 194 h 324"/>
                  <a:gd name="T52" fmla="*/ 120 w 176"/>
                  <a:gd name="T53" fmla="*/ 304 h 324"/>
                  <a:gd name="T54" fmla="*/ 98 w 176"/>
                  <a:gd name="T55" fmla="*/ 304 h 324"/>
                  <a:gd name="T56" fmla="*/ 98 w 176"/>
                  <a:gd name="T57" fmla="*/ 193 h 324"/>
                  <a:gd name="T58" fmla="*/ 88 w 176"/>
                  <a:gd name="T59" fmla="*/ 183 h 324"/>
                  <a:gd name="T60" fmla="*/ 78 w 176"/>
                  <a:gd name="T61" fmla="*/ 193 h 324"/>
                  <a:gd name="T62" fmla="*/ 78 w 176"/>
                  <a:gd name="T63" fmla="*/ 304 h 324"/>
                  <a:gd name="T64" fmla="*/ 56 w 176"/>
                  <a:gd name="T65" fmla="*/ 304 h 324"/>
                  <a:gd name="T66" fmla="*/ 56 w 176"/>
                  <a:gd name="T67" fmla="*/ 206 h 324"/>
                  <a:gd name="T68" fmla="*/ 56 w 176"/>
                  <a:gd name="T69" fmla="*/ 194 h 324"/>
                  <a:gd name="T70" fmla="*/ 56 w 176"/>
                  <a:gd name="T71" fmla="*/ 60 h 324"/>
                  <a:gd name="T72" fmla="*/ 46 w 176"/>
                  <a:gd name="T73" fmla="*/ 51 h 324"/>
                  <a:gd name="T74" fmla="*/ 36 w 176"/>
                  <a:gd name="T75" fmla="*/ 60 h 324"/>
                  <a:gd name="T76" fmla="*/ 36 w 176"/>
                  <a:gd name="T77" fmla="*/ 180 h 324"/>
                  <a:gd name="T78" fmla="*/ 20 w 176"/>
                  <a:gd name="T79" fmla="*/ 169 h 324"/>
                  <a:gd name="T80" fmla="*/ 20 w 176"/>
                  <a:gd name="T81" fmla="*/ 167 h 324"/>
                  <a:gd name="T82" fmla="*/ 20 w 176"/>
                  <a:gd name="T83" fmla="*/ 48 h 324"/>
                  <a:gd name="T84" fmla="*/ 49 w 176"/>
                  <a:gd name="T85" fmla="*/ 19 h 324"/>
                  <a:gd name="T86" fmla="*/ 127 w 176"/>
                  <a:gd name="T87" fmla="*/ 19 h 324"/>
                  <a:gd name="T88" fmla="*/ 157 w 176"/>
                  <a:gd name="T89" fmla="*/ 48 h 324"/>
                  <a:gd name="T90" fmla="*/ 157 w 176"/>
                  <a:gd name="T91" fmla="*/ 167 h 324"/>
                  <a:gd name="T92" fmla="*/ 157 w 176"/>
                  <a:gd name="T93" fmla="*/ 167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76" h="324">
                    <a:moveTo>
                      <a:pt x="127" y="0"/>
                    </a:moveTo>
                    <a:cubicBezTo>
                      <a:pt x="49" y="0"/>
                      <a:pt x="49" y="0"/>
                      <a:pt x="49" y="0"/>
                    </a:cubicBezTo>
                    <a:cubicBezTo>
                      <a:pt x="22" y="0"/>
                      <a:pt x="0" y="21"/>
                      <a:pt x="0" y="48"/>
                    </a:cubicBezTo>
                    <a:cubicBezTo>
                      <a:pt x="0" y="167"/>
                      <a:pt x="0" y="167"/>
                      <a:pt x="0" y="167"/>
                    </a:cubicBezTo>
                    <a:cubicBezTo>
                      <a:pt x="0" y="172"/>
                      <a:pt x="2" y="177"/>
                      <a:pt x="4" y="180"/>
                    </a:cubicBezTo>
                    <a:cubicBezTo>
                      <a:pt x="9" y="187"/>
                      <a:pt x="19" y="197"/>
                      <a:pt x="36" y="200"/>
                    </a:cubicBezTo>
                    <a:cubicBezTo>
                      <a:pt x="36" y="206"/>
                      <a:pt x="36" y="206"/>
                      <a:pt x="36" y="206"/>
                    </a:cubicBezTo>
                    <a:cubicBezTo>
                      <a:pt x="36" y="311"/>
                      <a:pt x="36" y="311"/>
                      <a:pt x="36" y="311"/>
                    </a:cubicBezTo>
                    <a:cubicBezTo>
                      <a:pt x="36" y="318"/>
                      <a:pt x="42" y="324"/>
                      <a:pt x="49" y="324"/>
                    </a:cubicBezTo>
                    <a:cubicBezTo>
                      <a:pt x="127" y="324"/>
                      <a:pt x="127" y="324"/>
                      <a:pt x="127" y="324"/>
                    </a:cubicBezTo>
                    <a:cubicBezTo>
                      <a:pt x="134" y="324"/>
                      <a:pt x="140" y="318"/>
                      <a:pt x="140" y="311"/>
                    </a:cubicBezTo>
                    <a:cubicBezTo>
                      <a:pt x="140" y="207"/>
                      <a:pt x="140" y="207"/>
                      <a:pt x="140" y="207"/>
                    </a:cubicBezTo>
                    <a:cubicBezTo>
                      <a:pt x="140" y="206"/>
                      <a:pt x="140" y="206"/>
                      <a:pt x="140" y="206"/>
                    </a:cubicBezTo>
                    <a:cubicBezTo>
                      <a:pt x="140" y="200"/>
                      <a:pt x="140" y="200"/>
                      <a:pt x="140" y="200"/>
                    </a:cubicBezTo>
                    <a:cubicBezTo>
                      <a:pt x="157" y="197"/>
                      <a:pt x="167" y="187"/>
                      <a:pt x="172" y="181"/>
                    </a:cubicBezTo>
                    <a:cubicBezTo>
                      <a:pt x="175" y="177"/>
                      <a:pt x="176" y="172"/>
                      <a:pt x="176" y="167"/>
                    </a:cubicBezTo>
                    <a:cubicBezTo>
                      <a:pt x="176" y="48"/>
                      <a:pt x="176" y="48"/>
                      <a:pt x="176" y="48"/>
                    </a:cubicBezTo>
                    <a:cubicBezTo>
                      <a:pt x="176" y="21"/>
                      <a:pt x="155" y="0"/>
                      <a:pt x="127" y="0"/>
                    </a:cubicBezTo>
                    <a:close/>
                    <a:moveTo>
                      <a:pt x="157" y="167"/>
                    </a:moveTo>
                    <a:cubicBezTo>
                      <a:pt x="157" y="168"/>
                      <a:pt x="156" y="169"/>
                      <a:pt x="156" y="169"/>
                    </a:cubicBezTo>
                    <a:cubicBezTo>
                      <a:pt x="153" y="174"/>
                      <a:pt x="148" y="178"/>
                      <a:pt x="140" y="180"/>
                    </a:cubicBezTo>
                    <a:cubicBezTo>
                      <a:pt x="140" y="60"/>
                      <a:pt x="140" y="60"/>
                      <a:pt x="140" y="60"/>
                    </a:cubicBezTo>
                    <a:cubicBezTo>
                      <a:pt x="140" y="55"/>
                      <a:pt x="136" y="51"/>
                      <a:pt x="130" y="51"/>
                    </a:cubicBezTo>
                    <a:cubicBezTo>
                      <a:pt x="125" y="51"/>
                      <a:pt x="120" y="55"/>
                      <a:pt x="120" y="60"/>
                    </a:cubicBezTo>
                    <a:cubicBezTo>
                      <a:pt x="120" y="194"/>
                      <a:pt x="120" y="194"/>
                      <a:pt x="120" y="194"/>
                    </a:cubicBezTo>
                    <a:cubicBezTo>
                      <a:pt x="120" y="194"/>
                      <a:pt x="120" y="194"/>
                      <a:pt x="120" y="194"/>
                    </a:cubicBezTo>
                    <a:cubicBezTo>
                      <a:pt x="120" y="304"/>
                      <a:pt x="120" y="304"/>
                      <a:pt x="120" y="304"/>
                    </a:cubicBezTo>
                    <a:cubicBezTo>
                      <a:pt x="98" y="304"/>
                      <a:pt x="98" y="304"/>
                      <a:pt x="98" y="304"/>
                    </a:cubicBezTo>
                    <a:cubicBezTo>
                      <a:pt x="98" y="193"/>
                      <a:pt x="98" y="193"/>
                      <a:pt x="98" y="193"/>
                    </a:cubicBezTo>
                    <a:cubicBezTo>
                      <a:pt x="98" y="187"/>
                      <a:pt x="94" y="183"/>
                      <a:pt x="88" y="183"/>
                    </a:cubicBezTo>
                    <a:cubicBezTo>
                      <a:pt x="83" y="183"/>
                      <a:pt x="78" y="187"/>
                      <a:pt x="78" y="193"/>
                    </a:cubicBezTo>
                    <a:cubicBezTo>
                      <a:pt x="78" y="304"/>
                      <a:pt x="78" y="304"/>
                      <a:pt x="78" y="304"/>
                    </a:cubicBezTo>
                    <a:cubicBezTo>
                      <a:pt x="56" y="304"/>
                      <a:pt x="56" y="304"/>
                      <a:pt x="56" y="304"/>
                    </a:cubicBezTo>
                    <a:cubicBezTo>
                      <a:pt x="56" y="206"/>
                      <a:pt x="56" y="206"/>
                      <a:pt x="56" y="206"/>
                    </a:cubicBezTo>
                    <a:cubicBezTo>
                      <a:pt x="56" y="194"/>
                      <a:pt x="56" y="194"/>
                      <a:pt x="56" y="194"/>
                    </a:cubicBezTo>
                    <a:cubicBezTo>
                      <a:pt x="56" y="60"/>
                      <a:pt x="56" y="60"/>
                      <a:pt x="56" y="60"/>
                    </a:cubicBezTo>
                    <a:cubicBezTo>
                      <a:pt x="56" y="55"/>
                      <a:pt x="52" y="51"/>
                      <a:pt x="46" y="51"/>
                    </a:cubicBezTo>
                    <a:cubicBezTo>
                      <a:pt x="41" y="51"/>
                      <a:pt x="36" y="55"/>
                      <a:pt x="36" y="60"/>
                    </a:cubicBezTo>
                    <a:cubicBezTo>
                      <a:pt x="36" y="180"/>
                      <a:pt x="36" y="180"/>
                      <a:pt x="36" y="180"/>
                    </a:cubicBezTo>
                    <a:cubicBezTo>
                      <a:pt x="28" y="178"/>
                      <a:pt x="23" y="172"/>
                      <a:pt x="20" y="169"/>
                    </a:cubicBezTo>
                    <a:cubicBezTo>
                      <a:pt x="20" y="168"/>
                      <a:pt x="20" y="168"/>
                      <a:pt x="20" y="167"/>
                    </a:cubicBezTo>
                    <a:cubicBezTo>
                      <a:pt x="20" y="48"/>
                      <a:pt x="20" y="48"/>
                      <a:pt x="20" y="48"/>
                    </a:cubicBezTo>
                    <a:cubicBezTo>
                      <a:pt x="20" y="32"/>
                      <a:pt x="33" y="19"/>
                      <a:pt x="49" y="19"/>
                    </a:cubicBezTo>
                    <a:cubicBezTo>
                      <a:pt x="127" y="19"/>
                      <a:pt x="127" y="19"/>
                      <a:pt x="127" y="19"/>
                    </a:cubicBezTo>
                    <a:cubicBezTo>
                      <a:pt x="143" y="19"/>
                      <a:pt x="157" y="32"/>
                      <a:pt x="157" y="48"/>
                    </a:cubicBezTo>
                    <a:cubicBezTo>
                      <a:pt x="157" y="167"/>
                      <a:pt x="157" y="167"/>
                      <a:pt x="157" y="167"/>
                    </a:cubicBezTo>
                    <a:cubicBezTo>
                      <a:pt x="157" y="167"/>
                      <a:pt x="157" y="167"/>
                      <a:pt x="157" y="167"/>
                    </a:cubicBezTo>
                    <a:close/>
                  </a:path>
                </a:pathLst>
              </a:custGeom>
              <a:grpFill/>
              <a:ln w="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960C"/>
                  </a:solidFill>
                  <a:effectLst/>
                  <a:uLnTx/>
                  <a:uFillTx/>
                  <a:latin typeface="+mj-lt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Freeform 34">
                <a:extLst>
                  <a:ext uri="{FF2B5EF4-FFF2-40B4-BE49-F238E27FC236}">
                    <a16:creationId xmlns:a16="http://schemas.microsoft.com/office/drawing/2014/main" id="{528A78B4-7D78-480A-9F17-B159177915D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5563" y="-1588"/>
                <a:ext cx="142875" cy="142875"/>
              </a:xfrm>
              <a:custGeom>
                <a:avLst/>
                <a:gdLst>
                  <a:gd name="T0" fmla="*/ 49 w 97"/>
                  <a:gd name="T1" fmla="*/ 98 h 98"/>
                  <a:gd name="T2" fmla="*/ 97 w 97"/>
                  <a:gd name="T3" fmla="*/ 49 h 98"/>
                  <a:gd name="T4" fmla="*/ 49 w 97"/>
                  <a:gd name="T5" fmla="*/ 0 h 98"/>
                  <a:gd name="T6" fmla="*/ 0 w 97"/>
                  <a:gd name="T7" fmla="*/ 49 h 98"/>
                  <a:gd name="T8" fmla="*/ 49 w 97"/>
                  <a:gd name="T9" fmla="*/ 98 h 98"/>
                  <a:gd name="T10" fmla="*/ 49 w 97"/>
                  <a:gd name="T11" fmla="*/ 19 h 98"/>
                  <a:gd name="T12" fmla="*/ 79 w 97"/>
                  <a:gd name="T13" fmla="*/ 49 h 98"/>
                  <a:gd name="T14" fmla="*/ 49 w 97"/>
                  <a:gd name="T15" fmla="*/ 80 h 98"/>
                  <a:gd name="T16" fmla="*/ 19 w 97"/>
                  <a:gd name="T17" fmla="*/ 49 h 98"/>
                  <a:gd name="T18" fmla="*/ 49 w 97"/>
                  <a:gd name="T19" fmla="*/ 19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7" h="98">
                    <a:moveTo>
                      <a:pt x="49" y="98"/>
                    </a:moveTo>
                    <a:cubicBezTo>
                      <a:pt x="76" y="98"/>
                      <a:pt x="97" y="76"/>
                      <a:pt x="97" y="49"/>
                    </a:cubicBezTo>
                    <a:cubicBezTo>
                      <a:pt x="97" y="22"/>
                      <a:pt x="76" y="0"/>
                      <a:pt x="49" y="0"/>
                    </a:cubicBezTo>
                    <a:cubicBezTo>
                      <a:pt x="22" y="0"/>
                      <a:pt x="0" y="22"/>
                      <a:pt x="0" y="49"/>
                    </a:cubicBezTo>
                    <a:cubicBezTo>
                      <a:pt x="0" y="76"/>
                      <a:pt x="22" y="98"/>
                      <a:pt x="49" y="98"/>
                    </a:cubicBezTo>
                    <a:close/>
                    <a:moveTo>
                      <a:pt x="49" y="19"/>
                    </a:moveTo>
                    <a:cubicBezTo>
                      <a:pt x="66" y="19"/>
                      <a:pt x="79" y="32"/>
                      <a:pt x="79" y="49"/>
                    </a:cubicBezTo>
                    <a:cubicBezTo>
                      <a:pt x="79" y="66"/>
                      <a:pt x="66" y="80"/>
                      <a:pt x="49" y="80"/>
                    </a:cubicBezTo>
                    <a:cubicBezTo>
                      <a:pt x="32" y="80"/>
                      <a:pt x="19" y="66"/>
                      <a:pt x="19" y="49"/>
                    </a:cubicBezTo>
                    <a:cubicBezTo>
                      <a:pt x="19" y="32"/>
                      <a:pt x="32" y="19"/>
                      <a:pt x="49" y="19"/>
                    </a:cubicBezTo>
                    <a:close/>
                  </a:path>
                </a:pathLst>
              </a:custGeom>
              <a:grpFill/>
              <a:ln w="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960C"/>
                  </a:solidFill>
                  <a:effectLst/>
                  <a:uLnTx/>
                  <a:uFillTx/>
                  <a:latin typeface="+mj-lt"/>
                  <a:ea typeface="+mn-ea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67" name="Rectangle: Rounded Corners 411">
              <a:extLst>
                <a:ext uri="{FF2B5EF4-FFF2-40B4-BE49-F238E27FC236}">
                  <a16:creationId xmlns:a16="http://schemas.microsoft.com/office/drawing/2014/main" id="{FC7402E6-CC1E-4869-9AD4-88BCE84CEF22}"/>
                </a:ext>
              </a:extLst>
            </p:cNvPr>
            <p:cNvSpPr/>
            <p:nvPr/>
          </p:nvSpPr>
          <p:spPr>
            <a:xfrm>
              <a:off x="7290868" y="4251228"/>
              <a:ext cx="496453" cy="1000380"/>
            </a:xfrm>
            <a:prstGeom prst="roundRect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960C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8" name="Rectangle: Rounded Corners 412">
              <a:extLst>
                <a:ext uri="{FF2B5EF4-FFF2-40B4-BE49-F238E27FC236}">
                  <a16:creationId xmlns:a16="http://schemas.microsoft.com/office/drawing/2014/main" id="{D68AA63D-9CF0-4A6C-9674-157818313D1D}"/>
                </a:ext>
              </a:extLst>
            </p:cNvPr>
            <p:cNvSpPr/>
            <p:nvPr/>
          </p:nvSpPr>
          <p:spPr>
            <a:xfrm>
              <a:off x="7426133" y="3719691"/>
              <a:ext cx="496453" cy="931367"/>
            </a:xfrm>
            <a:prstGeom prst="roundRect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960C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9" name="Rectangle: Rounded Corners 413">
              <a:extLst>
                <a:ext uri="{FF2B5EF4-FFF2-40B4-BE49-F238E27FC236}">
                  <a16:creationId xmlns:a16="http://schemas.microsoft.com/office/drawing/2014/main" id="{BF99C3BC-DF80-4BB6-99F1-D0F7CAF075EF}"/>
                </a:ext>
              </a:extLst>
            </p:cNvPr>
            <p:cNvSpPr/>
            <p:nvPr/>
          </p:nvSpPr>
          <p:spPr>
            <a:xfrm>
              <a:off x="7134946" y="3725209"/>
              <a:ext cx="496453" cy="925849"/>
            </a:xfrm>
            <a:prstGeom prst="roundRect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960C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72DD5015-62A6-4179-B7C2-565F92A4C6E9}"/>
                </a:ext>
              </a:extLst>
            </p:cNvPr>
            <p:cNvSpPr/>
            <p:nvPr/>
          </p:nvSpPr>
          <p:spPr>
            <a:xfrm>
              <a:off x="7342778" y="3224655"/>
              <a:ext cx="392632" cy="392632"/>
            </a:xfrm>
            <a:prstGeom prst="ellipse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960C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65E35793-70D6-4A39-BCC9-A00D126FF9AF}"/>
              </a:ext>
            </a:extLst>
          </p:cNvPr>
          <p:cNvGrpSpPr>
            <a:grpSpLocks/>
          </p:cNvGrpSpPr>
          <p:nvPr/>
        </p:nvGrpSpPr>
        <p:grpSpPr>
          <a:xfrm>
            <a:off x="1788728" y="2491047"/>
            <a:ext cx="166045" cy="458519"/>
            <a:chOff x="7092283" y="3174878"/>
            <a:chExt cx="899133" cy="2145781"/>
          </a:xfrm>
          <a:solidFill>
            <a:schemeClr val="tx2"/>
          </a:solidFill>
        </p:grpSpPr>
        <p:grpSp>
          <p:nvGrpSpPr>
            <p:cNvPr id="74" name="CustomIcon">
              <a:extLst>
                <a:ext uri="{FF2B5EF4-FFF2-40B4-BE49-F238E27FC236}">
                  <a16:creationId xmlns:a16="http://schemas.microsoft.com/office/drawing/2014/main" id="{307B0A0E-A7D1-4DBF-B484-FF593A463210}"/>
                </a:ext>
              </a:extLst>
            </p:cNvPr>
            <p:cNvGrpSpPr>
              <a:grpSpLocks noChangeAspect="1"/>
            </p:cNvGrpSpPr>
            <p:nvPr>
              <p:custDataLst>
                <p:tags r:id="rId36"/>
              </p:custDataLst>
            </p:nvPr>
          </p:nvGrpSpPr>
          <p:grpSpPr>
            <a:xfrm>
              <a:off x="7092283" y="3174878"/>
              <a:ext cx="899133" cy="2145781"/>
              <a:chOff x="-1588" y="-1588"/>
              <a:chExt cx="258763" cy="617538"/>
            </a:xfrm>
            <a:grpFill/>
          </p:grpSpPr>
          <p:sp>
            <p:nvSpPr>
              <p:cNvPr id="79" name="Freeform 33">
                <a:extLst>
                  <a:ext uri="{FF2B5EF4-FFF2-40B4-BE49-F238E27FC236}">
                    <a16:creationId xmlns:a16="http://schemas.microsoft.com/office/drawing/2014/main" id="{28042E9E-ABE2-4849-8ADB-AC7D5630742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1588" y="142875"/>
                <a:ext cx="258763" cy="473075"/>
              </a:xfrm>
              <a:custGeom>
                <a:avLst/>
                <a:gdLst>
                  <a:gd name="T0" fmla="*/ 127 w 176"/>
                  <a:gd name="T1" fmla="*/ 0 h 324"/>
                  <a:gd name="T2" fmla="*/ 49 w 176"/>
                  <a:gd name="T3" fmla="*/ 0 h 324"/>
                  <a:gd name="T4" fmla="*/ 0 w 176"/>
                  <a:gd name="T5" fmla="*/ 48 h 324"/>
                  <a:gd name="T6" fmla="*/ 0 w 176"/>
                  <a:gd name="T7" fmla="*/ 167 h 324"/>
                  <a:gd name="T8" fmla="*/ 4 w 176"/>
                  <a:gd name="T9" fmla="*/ 180 h 324"/>
                  <a:gd name="T10" fmla="*/ 36 w 176"/>
                  <a:gd name="T11" fmla="*/ 200 h 324"/>
                  <a:gd name="T12" fmla="*/ 36 w 176"/>
                  <a:gd name="T13" fmla="*/ 206 h 324"/>
                  <a:gd name="T14" fmla="*/ 36 w 176"/>
                  <a:gd name="T15" fmla="*/ 311 h 324"/>
                  <a:gd name="T16" fmla="*/ 49 w 176"/>
                  <a:gd name="T17" fmla="*/ 324 h 324"/>
                  <a:gd name="T18" fmla="*/ 127 w 176"/>
                  <a:gd name="T19" fmla="*/ 324 h 324"/>
                  <a:gd name="T20" fmla="*/ 140 w 176"/>
                  <a:gd name="T21" fmla="*/ 311 h 324"/>
                  <a:gd name="T22" fmla="*/ 140 w 176"/>
                  <a:gd name="T23" fmla="*/ 207 h 324"/>
                  <a:gd name="T24" fmla="*/ 140 w 176"/>
                  <a:gd name="T25" fmla="*/ 206 h 324"/>
                  <a:gd name="T26" fmla="*/ 140 w 176"/>
                  <a:gd name="T27" fmla="*/ 200 h 324"/>
                  <a:gd name="T28" fmla="*/ 172 w 176"/>
                  <a:gd name="T29" fmla="*/ 181 h 324"/>
                  <a:gd name="T30" fmla="*/ 176 w 176"/>
                  <a:gd name="T31" fmla="*/ 167 h 324"/>
                  <a:gd name="T32" fmla="*/ 176 w 176"/>
                  <a:gd name="T33" fmla="*/ 48 h 324"/>
                  <a:gd name="T34" fmla="*/ 127 w 176"/>
                  <a:gd name="T35" fmla="*/ 0 h 324"/>
                  <a:gd name="T36" fmla="*/ 157 w 176"/>
                  <a:gd name="T37" fmla="*/ 167 h 324"/>
                  <a:gd name="T38" fmla="*/ 156 w 176"/>
                  <a:gd name="T39" fmla="*/ 169 h 324"/>
                  <a:gd name="T40" fmla="*/ 140 w 176"/>
                  <a:gd name="T41" fmla="*/ 180 h 324"/>
                  <a:gd name="T42" fmla="*/ 140 w 176"/>
                  <a:gd name="T43" fmla="*/ 60 h 324"/>
                  <a:gd name="T44" fmla="*/ 130 w 176"/>
                  <a:gd name="T45" fmla="*/ 51 h 324"/>
                  <a:gd name="T46" fmla="*/ 120 w 176"/>
                  <a:gd name="T47" fmla="*/ 60 h 324"/>
                  <a:gd name="T48" fmla="*/ 120 w 176"/>
                  <a:gd name="T49" fmla="*/ 194 h 324"/>
                  <a:gd name="T50" fmla="*/ 120 w 176"/>
                  <a:gd name="T51" fmla="*/ 194 h 324"/>
                  <a:gd name="T52" fmla="*/ 120 w 176"/>
                  <a:gd name="T53" fmla="*/ 304 h 324"/>
                  <a:gd name="T54" fmla="*/ 98 w 176"/>
                  <a:gd name="T55" fmla="*/ 304 h 324"/>
                  <a:gd name="T56" fmla="*/ 98 w 176"/>
                  <a:gd name="T57" fmla="*/ 193 h 324"/>
                  <a:gd name="T58" fmla="*/ 88 w 176"/>
                  <a:gd name="T59" fmla="*/ 183 h 324"/>
                  <a:gd name="T60" fmla="*/ 78 w 176"/>
                  <a:gd name="T61" fmla="*/ 193 h 324"/>
                  <a:gd name="T62" fmla="*/ 78 w 176"/>
                  <a:gd name="T63" fmla="*/ 304 h 324"/>
                  <a:gd name="T64" fmla="*/ 56 w 176"/>
                  <a:gd name="T65" fmla="*/ 304 h 324"/>
                  <a:gd name="T66" fmla="*/ 56 w 176"/>
                  <a:gd name="T67" fmla="*/ 206 h 324"/>
                  <a:gd name="T68" fmla="*/ 56 w 176"/>
                  <a:gd name="T69" fmla="*/ 194 h 324"/>
                  <a:gd name="T70" fmla="*/ 56 w 176"/>
                  <a:gd name="T71" fmla="*/ 60 h 324"/>
                  <a:gd name="T72" fmla="*/ 46 w 176"/>
                  <a:gd name="T73" fmla="*/ 51 h 324"/>
                  <a:gd name="T74" fmla="*/ 36 w 176"/>
                  <a:gd name="T75" fmla="*/ 60 h 324"/>
                  <a:gd name="T76" fmla="*/ 36 w 176"/>
                  <a:gd name="T77" fmla="*/ 180 h 324"/>
                  <a:gd name="T78" fmla="*/ 20 w 176"/>
                  <a:gd name="T79" fmla="*/ 169 h 324"/>
                  <a:gd name="T80" fmla="*/ 20 w 176"/>
                  <a:gd name="T81" fmla="*/ 167 h 324"/>
                  <a:gd name="T82" fmla="*/ 20 w 176"/>
                  <a:gd name="T83" fmla="*/ 48 h 324"/>
                  <a:gd name="T84" fmla="*/ 49 w 176"/>
                  <a:gd name="T85" fmla="*/ 19 h 324"/>
                  <a:gd name="T86" fmla="*/ 127 w 176"/>
                  <a:gd name="T87" fmla="*/ 19 h 324"/>
                  <a:gd name="T88" fmla="*/ 157 w 176"/>
                  <a:gd name="T89" fmla="*/ 48 h 324"/>
                  <a:gd name="T90" fmla="*/ 157 w 176"/>
                  <a:gd name="T91" fmla="*/ 167 h 324"/>
                  <a:gd name="T92" fmla="*/ 157 w 176"/>
                  <a:gd name="T93" fmla="*/ 167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76" h="324">
                    <a:moveTo>
                      <a:pt x="127" y="0"/>
                    </a:moveTo>
                    <a:cubicBezTo>
                      <a:pt x="49" y="0"/>
                      <a:pt x="49" y="0"/>
                      <a:pt x="49" y="0"/>
                    </a:cubicBezTo>
                    <a:cubicBezTo>
                      <a:pt x="22" y="0"/>
                      <a:pt x="0" y="21"/>
                      <a:pt x="0" y="48"/>
                    </a:cubicBezTo>
                    <a:cubicBezTo>
                      <a:pt x="0" y="167"/>
                      <a:pt x="0" y="167"/>
                      <a:pt x="0" y="167"/>
                    </a:cubicBezTo>
                    <a:cubicBezTo>
                      <a:pt x="0" y="172"/>
                      <a:pt x="2" y="177"/>
                      <a:pt x="4" y="180"/>
                    </a:cubicBezTo>
                    <a:cubicBezTo>
                      <a:pt x="9" y="187"/>
                      <a:pt x="19" y="197"/>
                      <a:pt x="36" y="200"/>
                    </a:cubicBezTo>
                    <a:cubicBezTo>
                      <a:pt x="36" y="206"/>
                      <a:pt x="36" y="206"/>
                      <a:pt x="36" y="206"/>
                    </a:cubicBezTo>
                    <a:cubicBezTo>
                      <a:pt x="36" y="311"/>
                      <a:pt x="36" y="311"/>
                      <a:pt x="36" y="311"/>
                    </a:cubicBezTo>
                    <a:cubicBezTo>
                      <a:pt x="36" y="318"/>
                      <a:pt x="42" y="324"/>
                      <a:pt x="49" y="324"/>
                    </a:cubicBezTo>
                    <a:cubicBezTo>
                      <a:pt x="127" y="324"/>
                      <a:pt x="127" y="324"/>
                      <a:pt x="127" y="324"/>
                    </a:cubicBezTo>
                    <a:cubicBezTo>
                      <a:pt x="134" y="324"/>
                      <a:pt x="140" y="318"/>
                      <a:pt x="140" y="311"/>
                    </a:cubicBezTo>
                    <a:cubicBezTo>
                      <a:pt x="140" y="207"/>
                      <a:pt x="140" y="207"/>
                      <a:pt x="140" y="207"/>
                    </a:cubicBezTo>
                    <a:cubicBezTo>
                      <a:pt x="140" y="206"/>
                      <a:pt x="140" y="206"/>
                      <a:pt x="140" y="206"/>
                    </a:cubicBezTo>
                    <a:cubicBezTo>
                      <a:pt x="140" y="200"/>
                      <a:pt x="140" y="200"/>
                      <a:pt x="140" y="200"/>
                    </a:cubicBezTo>
                    <a:cubicBezTo>
                      <a:pt x="157" y="197"/>
                      <a:pt x="167" y="187"/>
                      <a:pt x="172" y="181"/>
                    </a:cubicBezTo>
                    <a:cubicBezTo>
                      <a:pt x="175" y="177"/>
                      <a:pt x="176" y="172"/>
                      <a:pt x="176" y="167"/>
                    </a:cubicBezTo>
                    <a:cubicBezTo>
                      <a:pt x="176" y="48"/>
                      <a:pt x="176" y="48"/>
                      <a:pt x="176" y="48"/>
                    </a:cubicBezTo>
                    <a:cubicBezTo>
                      <a:pt x="176" y="21"/>
                      <a:pt x="155" y="0"/>
                      <a:pt x="127" y="0"/>
                    </a:cubicBezTo>
                    <a:close/>
                    <a:moveTo>
                      <a:pt x="157" y="167"/>
                    </a:moveTo>
                    <a:cubicBezTo>
                      <a:pt x="157" y="168"/>
                      <a:pt x="156" y="169"/>
                      <a:pt x="156" y="169"/>
                    </a:cubicBezTo>
                    <a:cubicBezTo>
                      <a:pt x="153" y="174"/>
                      <a:pt x="148" y="178"/>
                      <a:pt x="140" y="180"/>
                    </a:cubicBezTo>
                    <a:cubicBezTo>
                      <a:pt x="140" y="60"/>
                      <a:pt x="140" y="60"/>
                      <a:pt x="140" y="60"/>
                    </a:cubicBezTo>
                    <a:cubicBezTo>
                      <a:pt x="140" y="55"/>
                      <a:pt x="136" y="51"/>
                      <a:pt x="130" y="51"/>
                    </a:cubicBezTo>
                    <a:cubicBezTo>
                      <a:pt x="125" y="51"/>
                      <a:pt x="120" y="55"/>
                      <a:pt x="120" y="60"/>
                    </a:cubicBezTo>
                    <a:cubicBezTo>
                      <a:pt x="120" y="194"/>
                      <a:pt x="120" y="194"/>
                      <a:pt x="120" y="194"/>
                    </a:cubicBezTo>
                    <a:cubicBezTo>
                      <a:pt x="120" y="194"/>
                      <a:pt x="120" y="194"/>
                      <a:pt x="120" y="194"/>
                    </a:cubicBezTo>
                    <a:cubicBezTo>
                      <a:pt x="120" y="304"/>
                      <a:pt x="120" y="304"/>
                      <a:pt x="120" y="304"/>
                    </a:cubicBezTo>
                    <a:cubicBezTo>
                      <a:pt x="98" y="304"/>
                      <a:pt x="98" y="304"/>
                      <a:pt x="98" y="304"/>
                    </a:cubicBezTo>
                    <a:cubicBezTo>
                      <a:pt x="98" y="193"/>
                      <a:pt x="98" y="193"/>
                      <a:pt x="98" y="193"/>
                    </a:cubicBezTo>
                    <a:cubicBezTo>
                      <a:pt x="98" y="187"/>
                      <a:pt x="94" y="183"/>
                      <a:pt x="88" y="183"/>
                    </a:cubicBezTo>
                    <a:cubicBezTo>
                      <a:pt x="83" y="183"/>
                      <a:pt x="78" y="187"/>
                      <a:pt x="78" y="193"/>
                    </a:cubicBezTo>
                    <a:cubicBezTo>
                      <a:pt x="78" y="304"/>
                      <a:pt x="78" y="304"/>
                      <a:pt x="78" y="304"/>
                    </a:cubicBezTo>
                    <a:cubicBezTo>
                      <a:pt x="56" y="304"/>
                      <a:pt x="56" y="304"/>
                      <a:pt x="56" y="304"/>
                    </a:cubicBezTo>
                    <a:cubicBezTo>
                      <a:pt x="56" y="206"/>
                      <a:pt x="56" y="206"/>
                      <a:pt x="56" y="206"/>
                    </a:cubicBezTo>
                    <a:cubicBezTo>
                      <a:pt x="56" y="194"/>
                      <a:pt x="56" y="194"/>
                      <a:pt x="56" y="194"/>
                    </a:cubicBezTo>
                    <a:cubicBezTo>
                      <a:pt x="56" y="60"/>
                      <a:pt x="56" y="60"/>
                      <a:pt x="56" y="60"/>
                    </a:cubicBezTo>
                    <a:cubicBezTo>
                      <a:pt x="56" y="55"/>
                      <a:pt x="52" y="51"/>
                      <a:pt x="46" y="51"/>
                    </a:cubicBezTo>
                    <a:cubicBezTo>
                      <a:pt x="41" y="51"/>
                      <a:pt x="36" y="55"/>
                      <a:pt x="36" y="60"/>
                    </a:cubicBezTo>
                    <a:cubicBezTo>
                      <a:pt x="36" y="180"/>
                      <a:pt x="36" y="180"/>
                      <a:pt x="36" y="180"/>
                    </a:cubicBezTo>
                    <a:cubicBezTo>
                      <a:pt x="28" y="178"/>
                      <a:pt x="23" y="172"/>
                      <a:pt x="20" y="169"/>
                    </a:cubicBezTo>
                    <a:cubicBezTo>
                      <a:pt x="20" y="168"/>
                      <a:pt x="20" y="168"/>
                      <a:pt x="20" y="167"/>
                    </a:cubicBezTo>
                    <a:cubicBezTo>
                      <a:pt x="20" y="48"/>
                      <a:pt x="20" y="48"/>
                      <a:pt x="20" y="48"/>
                    </a:cubicBezTo>
                    <a:cubicBezTo>
                      <a:pt x="20" y="32"/>
                      <a:pt x="33" y="19"/>
                      <a:pt x="49" y="19"/>
                    </a:cubicBezTo>
                    <a:cubicBezTo>
                      <a:pt x="127" y="19"/>
                      <a:pt x="127" y="19"/>
                      <a:pt x="127" y="19"/>
                    </a:cubicBezTo>
                    <a:cubicBezTo>
                      <a:pt x="143" y="19"/>
                      <a:pt x="157" y="32"/>
                      <a:pt x="157" y="48"/>
                    </a:cubicBezTo>
                    <a:cubicBezTo>
                      <a:pt x="157" y="167"/>
                      <a:pt x="157" y="167"/>
                      <a:pt x="157" y="167"/>
                    </a:cubicBezTo>
                    <a:cubicBezTo>
                      <a:pt x="157" y="167"/>
                      <a:pt x="157" y="167"/>
                      <a:pt x="157" y="167"/>
                    </a:cubicBezTo>
                    <a:close/>
                  </a:path>
                </a:pathLst>
              </a:custGeom>
              <a:grpFill/>
              <a:ln w="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960C"/>
                  </a:solidFill>
                  <a:effectLst/>
                  <a:uLnTx/>
                  <a:uFillTx/>
                  <a:latin typeface="+mj-lt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80" name="Freeform 34">
                <a:extLst>
                  <a:ext uri="{FF2B5EF4-FFF2-40B4-BE49-F238E27FC236}">
                    <a16:creationId xmlns:a16="http://schemas.microsoft.com/office/drawing/2014/main" id="{528A78B4-7D78-480A-9F17-B159177915D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5563" y="-1588"/>
                <a:ext cx="142875" cy="142875"/>
              </a:xfrm>
              <a:custGeom>
                <a:avLst/>
                <a:gdLst>
                  <a:gd name="T0" fmla="*/ 49 w 97"/>
                  <a:gd name="T1" fmla="*/ 98 h 98"/>
                  <a:gd name="T2" fmla="*/ 97 w 97"/>
                  <a:gd name="T3" fmla="*/ 49 h 98"/>
                  <a:gd name="T4" fmla="*/ 49 w 97"/>
                  <a:gd name="T5" fmla="*/ 0 h 98"/>
                  <a:gd name="T6" fmla="*/ 0 w 97"/>
                  <a:gd name="T7" fmla="*/ 49 h 98"/>
                  <a:gd name="T8" fmla="*/ 49 w 97"/>
                  <a:gd name="T9" fmla="*/ 98 h 98"/>
                  <a:gd name="T10" fmla="*/ 49 w 97"/>
                  <a:gd name="T11" fmla="*/ 19 h 98"/>
                  <a:gd name="T12" fmla="*/ 79 w 97"/>
                  <a:gd name="T13" fmla="*/ 49 h 98"/>
                  <a:gd name="T14" fmla="*/ 49 w 97"/>
                  <a:gd name="T15" fmla="*/ 80 h 98"/>
                  <a:gd name="T16" fmla="*/ 19 w 97"/>
                  <a:gd name="T17" fmla="*/ 49 h 98"/>
                  <a:gd name="T18" fmla="*/ 49 w 97"/>
                  <a:gd name="T19" fmla="*/ 19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7" h="98">
                    <a:moveTo>
                      <a:pt x="49" y="98"/>
                    </a:moveTo>
                    <a:cubicBezTo>
                      <a:pt x="76" y="98"/>
                      <a:pt x="97" y="76"/>
                      <a:pt x="97" y="49"/>
                    </a:cubicBezTo>
                    <a:cubicBezTo>
                      <a:pt x="97" y="22"/>
                      <a:pt x="76" y="0"/>
                      <a:pt x="49" y="0"/>
                    </a:cubicBezTo>
                    <a:cubicBezTo>
                      <a:pt x="22" y="0"/>
                      <a:pt x="0" y="22"/>
                      <a:pt x="0" y="49"/>
                    </a:cubicBezTo>
                    <a:cubicBezTo>
                      <a:pt x="0" y="76"/>
                      <a:pt x="22" y="98"/>
                      <a:pt x="49" y="98"/>
                    </a:cubicBezTo>
                    <a:close/>
                    <a:moveTo>
                      <a:pt x="49" y="19"/>
                    </a:moveTo>
                    <a:cubicBezTo>
                      <a:pt x="66" y="19"/>
                      <a:pt x="79" y="32"/>
                      <a:pt x="79" y="49"/>
                    </a:cubicBezTo>
                    <a:cubicBezTo>
                      <a:pt x="79" y="66"/>
                      <a:pt x="66" y="80"/>
                      <a:pt x="49" y="80"/>
                    </a:cubicBezTo>
                    <a:cubicBezTo>
                      <a:pt x="32" y="80"/>
                      <a:pt x="19" y="66"/>
                      <a:pt x="19" y="49"/>
                    </a:cubicBezTo>
                    <a:cubicBezTo>
                      <a:pt x="19" y="32"/>
                      <a:pt x="32" y="19"/>
                      <a:pt x="49" y="19"/>
                    </a:cubicBezTo>
                    <a:close/>
                  </a:path>
                </a:pathLst>
              </a:custGeom>
              <a:grpFill/>
              <a:ln w="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960C"/>
                  </a:solidFill>
                  <a:effectLst/>
                  <a:uLnTx/>
                  <a:uFillTx/>
                  <a:latin typeface="+mj-lt"/>
                  <a:ea typeface="+mn-ea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75" name="Rectangle: Rounded Corners 411">
              <a:extLst>
                <a:ext uri="{FF2B5EF4-FFF2-40B4-BE49-F238E27FC236}">
                  <a16:creationId xmlns:a16="http://schemas.microsoft.com/office/drawing/2014/main" id="{FC7402E6-CC1E-4869-9AD4-88BCE84CEF22}"/>
                </a:ext>
              </a:extLst>
            </p:cNvPr>
            <p:cNvSpPr/>
            <p:nvPr/>
          </p:nvSpPr>
          <p:spPr>
            <a:xfrm>
              <a:off x="7290868" y="4251228"/>
              <a:ext cx="496453" cy="1000380"/>
            </a:xfrm>
            <a:prstGeom prst="roundRect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960C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76" name="Rectangle: Rounded Corners 412">
              <a:extLst>
                <a:ext uri="{FF2B5EF4-FFF2-40B4-BE49-F238E27FC236}">
                  <a16:creationId xmlns:a16="http://schemas.microsoft.com/office/drawing/2014/main" id="{D68AA63D-9CF0-4A6C-9674-157818313D1D}"/>
                </a:ext>
              </a:extLst>
            </p:cNvPr>
            <p:cNvSpPr/>
            <p:nvPr/>
          </p:nvSpPr>
          <p:spPr>
            <a:xfrm>
              <a:off x="7426133" y="3719691"/>
              <a:ext cx="496453" cy="931367"/>
            </a:xfrm>
            <a:prstGeom prst="roundRect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960C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77" name="Rectangle: Rounded Corners 413">
              <a:extLst>
                <a:ext uri="{FF2B5EF4-FFF2-40B4-BE49-F238E27FC236}">
                  <a16:creationId xmlns:a16="http://schemas.microsoft.com/office/drawing/2014/main" id="{BF99C3BC-DF80-4BB6-99F1-D0F7CAF075EF}"/>
                </a:ext>
              </a:extLst>
            </p:cNvPr>
            <p:cNvSpPr/>
            <p:nvPr/>
          </p:nvSpPr>
          <p:spPr>
            <a:xfrm>
              <a:off x="7134946" y="3725209"/>
              <a:ext cx="496453" cy="925849"/>
            </a:xfrm>
            <a:prstGeom prst="roundRect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960C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72DD5015-62A6-4179-B7C2-565F92A4C6E9}"/>
                </a:ext>
              </a:extLst>
            </p:cNvPr>
            <p:cNvSpPr/>
            <p:nvPr/>
          </p:nvSpPr>
          <p:spPr>
            <a:xfrm>
              <a:off x="7342778" y="3224655"/>
              <a:ext cx="392632" cy="392632"/>
            </a:xfrm>
            <a:prstGeom prst="ellipse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960C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65E35793-70D6-4A39-BCC9-A00D126FF9AF}"/>
              </a:ext>
            </a:extLst>
          </p:cNvPr>
          <p:cNvGrpSpPr>
            <a:grpSpLocks/>
          </p:cNvGrpSpPr>
          <p:nvPr/>
        </p:nvGrpSpPr>
        <p:grpSpPr>
          <a:xfrm>
            <a:off x="2077578" y="2491047"/>
            <a:ext cx="166045" cy="458519"/>
            <a:chOff x="7092283" y="3174878"/>
            <a:chExt cx="899133" cy="2145781"/>
          </a:xfrm>
          <a:solidFill>
            <a:schemeClr val="tx2"/>
          </a:solidFill>
        </p:grpSpPr>
        <p:grpSp>
          <p:nvGrpSpPr>
            <p:cNvPr id="82" name="CustomIcon">
              <a:extLst>
                <a:ext uri="{FF2B5EF4-FFF2-40B4-BE49-F238E27FC236}">
                  <a16:creationId xmlns:a16="http://schemas.microsoft.com/office/drawing/2014/main" id="{307B0A0E-A7D1-4DBF-B484-FF593A463210}"/>
                </a:ext>
              </a:extLst>
            </p:cNvPr>
            <p:cNvGrpSpPr>
              <a:grpSpLocks noChangeAspect="1"/>
            </p:cNvGrpSpPr>
            <p:nvPr>
              <p:custDataLst>
                <p:tags r:id="rId35"/>
              </p:custDataLst>
            </p:nvPr>
          </p:nvGrpSpPr>
          <p:grpSpPr>
            <a:xfrm>
              <a:off x="7092283" y="3174878"/>
              <a:ext cx="899133" cy="2145781"/>
              <a:chOff x="-1588" y="-1588"/>
              <a:chExt cx="258763" cy="617538"/>
            </a:xfrm>
            <a:grpFill/>
          </p:grpSpPr>
          <p:sp>
            <p:nvSpPr>
              <p:cNvPr id="87" name="Freeform 33">
                <a:extLst>
                  <a:ext uri="{FF2B5EF4-FFF2-40B4-BE49-F238E27FC236}">
                    <a16:creationId xmlns:a16="http://schemas.microsoft.com/office/drawing/2014/main" id="{28042E9E-ABE2-4849-8ADB-AC7D5630742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1588" y="142875"/>
                <a:ext cx="258763" cy="473075"/>
              </a:xfrm>
              <a:custGeom>
                <a:avLst/>
                <a:gdLst>
                  <a:gd name="T0" fmla="*/ 127 w 176"/>
                  <a:gd name="T1" fmla="*/ 0 h 324"/>
                  <a:gd name="T2" fmla="*/ 49 w 176"/>
                  <a:gd name="T3" fmla="*/ 0 h 324"/>
                  <a:gd name="T4" fmla="*/ 0 w 176"/>
                  <a:gd name="T5" fmla="*/ 48 h 324"/>
                  <a:gd name="T6" fmla="*/ 0 w 176"/>
                  <a:gd name="T7" fmla="*/ 167 h 324"/>
                  <a:gd name="T8" fmla="*/ 4 w 176"/>
                  <a:gd name="T9" fmla="*/ 180 h 324"/>
                  <a:gd name="T10" fmla="*/ 36 w 176"/>
                  <a:gd name="T11" fmla="*/ 200 h 324"/>
                  <a:gd name="T12" fmla="*/ 36 w 176"/>
                  <a:gd name="T13" fmla="*/ 206 h 324"/>
                  <a:gd name="T14" fmla="*/ 36 w 176"/>
                  <a:gd name="T15" fmla="*/ 311 h 324"/>
                  <a:gd name="T16" fmla="*/ 49 w 176"/>
                  <a:gd name="T17" fmla="*/ 324 h 324"/>
                  <a:gd name="T18" fmla="*/ 127 w 176"/>
                  <a:gd name="T19" fmla="*/ 324 h 324"/>
                  <a:gd name="T20" fmla="*/ 140 w 176"/>
                  <a:gd name="T21" fmla="*/ 311 h 324"/>
                  <a:gd name="T22" fmla="*/ 140 w 176"/>
                  <a:gd name="T23" fmla="*/ 207 h 324"/>
                  <a:gd name="T24" fmla="*/ 140 w 176"/>
                  <a:gd name="T25" fmla="*/ 206 h 324"/>
                  <a:gd name="T26" fmla="*/ 140 w 176"/>
                  <a:gd name="T27" fmla="*/ 200 h 324"/>
                  <a:gd name="T28" fmla="*/ 172 w 176"/>
                  <a:gd name="T29" fmla="*/ 181 h 324"/>
                  <a:gd name="T30" fmla="*/ 176 w 176"/>
                  <a:gd name="T31" fmla="*/ 167 h 324"/>
                  <a:gd name="T32" fmla="*/ 176 w 176"/>
                  <a:gd name="T33" fmla="*/ 48 h 324"/>
                  <a:gd name="T34" fmla="*/ 127 w 176"/>
                  <a:gd name="T35" fmla="*/ 0 h 324"/>
                  <a:gd name="T36" fmla="*/ 157 w 176"/>
                  <a:gd name="T37" fmla="*/ 167 h 324"/>
                  <a:gd name="T38" fmla="*/ 156 w 176"/>
                  <a:gd name="T39" fmla="*/ 169 h 324"/>
                  <a:gd name="T40" fmla="*/ 140 w 176"/>
                  <a:gd name="T41" fmla="*/ 180 h 324"/>
                  <a:gd name="T42" fmla="*/ 140 w 176"/>
                  <a:gd name="T43" fmla="*/ 60 h 324"/>
                  <a:gd name="T44" fmla="*/ 130 w 176"/>
                  <a:gd name="T45" fmla="*/ 51 h 324"/>
                  <a:gd name="T46" fmla="*/ 120 w 176"/>
                  <a:gd name="T47" fmla="*/ 60 h 324"/>
                  <a:gd name="T48" fmla="*/ 120 w 176"/>
                  <a:gd name="T49" fmla="*/ 194 h 324"/>
                  <a:gd name="T50" fmla="*/ 120 w 176"/>
                  <a:gd name="T51" fmla="*/ 194 h 324"/>
                  <a:gd name="T52" fmla="*/ 120 w 176"/>
                  <a:gd name="T53" fmla="*/ 304 h 324"/>
                  <a:gd name="T54" fmla="*/ 98 w 176"/>
                  <a:gd name="T55" fmla="*/ 304 h 324"/>
                  <a:gd name="T56" fmla="*/ 98 w 176"/>
                  <a:gd name="T57" fmla="*/ 193 h 324"/>
                  <a:gd name="T58" fmla="*/ 88 w 176"/>
                  <a:gd name="T59" fmla="*/ 183 h 324"/>
                  <a:gd name="T60" fmla="*/ 78 w 176"/>
                  <a:gd name="T61" fmla="*/ 193 h 324"/>
                  <a:gd name="T62" fmla="*/ 78 w 176"/>
                  <a:gd name="T63" fmla="*/ 304 h 324"/>
                  <a:gd name="T64" fmla="*/ 56 w 176"/>
                  <a:gd name="T65" fmla="*/ 304 h 324"/>
                  <a:gd name="T66" fmla="*/ 56 w 176"/>
                  <a:gd name="T67" fmla="*/ 206 h 324"/>
                  <a:gd name="T68" fmla="*/ 56 w 176"/>
                  <a:gd name="T69" fmla="*/ 194 h 324"/>
                  <a:gd name="T70" fmla="*/ 56 w 176"/>
                  <a:gd name="T71" fmla="*/ 60 h 324"/>
                  <a:gd name="T72" fmla="*/ 46 w 176"/>
                  <a:gd name="T73" fmla="*/ 51 h 324"/>
                  <a:gd name="T74" fmla="*/ 36 w 176"/>
                  <a:gd name="T75" fmla="*/ 60 h 324"/>
                  <a:gd name="T76" fmla="*/ 36 w 176"/>
                  <a:gd name="T77" fmla="*/ 180 h 324"/>
                  <a:gd name="T78" fmla="*/ 20 w 176"/>
                  <a:gd name="T79" fmla="*/ 169 h 324"/>
                  <a:gd name="T80" fmla="*/ 20 w 176"/>
                  <a:gd name="T81" fmla="*/ 167 h 324"/>
                  <a:gd name="T82" fmla="*/ 20 w 176"/>
                  <a:gd name="T83" fmla="*/ 48 h 324"/>
                  <a:gd name="T84" fmla="*/ 49 w 176"/>
                  <a:gd name="T85" fmla="*/ 19 h 324"/>
                  <a:gd name="T86" fmla="*/ 127 w 176"/>
                  <a:gd name="T87" fmla="*/ 19 h 324"/>
                  <a:gd name="T88" fmla="*/ 157 w 176"/>
                  <a:gd name="T89" fmla="*/ 48 h 324"/>
                  <a:gd name="T90" fmla="*/ 157 w 176"/>
                  <a:gd name="T91" fmla="*/ 167 h 324"/>
                  <a:gd name="T92" fmla="*/ 157 w 176"/>
                  <a:gd name="T93" fmla="*/ 167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76" h="324">
                    <a:moveTo>
                      <a:pt x="127" y="0"/>
                    </a:moveTo>
                    <a:cubicBezTo>
                      <a:pt x="49" y="0"/>
                      <a:pt x="49" y="0"/>
                      <a:pt x="49" y="0"/>
                    </a:cubicBezTo>
                    <a:cubicBezTo>
                      <a:pt x="22" y="0"/>
                      <a:pt x="0" y="21"/>
                      <a:pt x="0" y="48"/>
                    </a:cubicBezTo>
                    <a:cubicBezTo>
                      <a:pt x="0" y="167"/>
                      <a:pt x="0" y="167"/>
                      <a:pt x="0" y="167"/>
                    </a:cubicBezTo>
                    <a:cubicBezTo>
                      <a:pt x="0" y="172"/>
                      <a:pt x="2" y="177"/>
                      <a:pt x="4" y="180"/>
                    </a:cubicBezTo>
                    <a:cubicBezTo>
                      <a:pt x="9" y="187"/>
                      <a:pt x="19" y="197"/>
                      <a:pt x="36" y="200"/>
                    </a:cubicBezTo>
                    <a:cubicBezTo>
                      <a:pt x="36" y="206"/>
                      <a:pt x="36" y="206"/>
                      <a:pt x="36" y="206"/>
                    </a:cubicBezTo>
                    <a:cubicBezTo>
                      <a:pt x="36" y="311"/>
                      <a:pt x="36" y="311"/>
                      <a:pt x="36" y="311"/>
                    </a:cubicBezTo>
                    <a:cubicBezTo>
                      <a:pt x="36" y="318"/>
                      <a:pt x="42" y="324"/>
                      <a:pt x="49" y="324"/>
                    </a:cubicBezTo>
                    <a:cubicBezTo>
                      <a:pt x="127" y="324"/>
                      <a:pt x="127" y="324"/>
                      <a:pt x="127" y="324"/>
                    </a:cubicBezTo>
                    <a:cubicBezTo>
                      <a:pt x="134" y="324"/>
                      <a:pt x="140" y="318"/>
                      <a:pt x="140" y="311"/>
                    </a:cubicBezTo>
                    <a:cubicBezTo>
                      <a:pt x="140" y="207"/>
                      <a:pt x="140" y="207"/>
                      <a:pt x="140" y="207"/>
                    </a:cubicBezTo>
                    <a:cubicBezTo>
                      <a:pt x="140" y="206"/>
                      <a:pt x="140" y="206"/>
                      <a:pt x="140" y="206"/>
                    </a:cubicBezTo>
                    <a:cubicBezTo>
                      <a:pt x="140" y="200"/>
                      <a:pt x="140" y="200"/>
                      <a:pt x="140" y="200"/>
                    </a:cubicBezTo>
                    <a:cubicBezTo>
                      <a:pt x="157" y="197"/>
                      <a:pt x="167" y="187"/>
                      <a:pt x="172" y="181"/>
                    </a:cubicBezTo>
                    <a:cubicBezTo>
                      <a:pt x="175" y="177"/>
                      <a:pt x="176" y="172"/>
                      <a:pt x="176" y="167"/>
                    </a:cubicBezTo>
                    <a:cubicBezTo>
                      <a:pt x="176" y="48"/>
                      <a:pt x="176" y="48"/>
                      <a:pt x="176" y="48"/>
                    </a:cubicBezTo>
                    <a:cubicBezTo>
                      <a:pt x="176" y="21"/>
                      <a:pt x="155" y="0"/>
                      <a:pt x="127" y="0"/>
                    </a:cubicBezTo>
                    <a:close/>
                    <a:moveTo>
                      <a:pt x="157" y="167"/>
                    </a:moveTo>
                    <a:cubicBezTo>
                      <a:pt x="157" y="168"/>
                      <a:pt x="156" y="169"/>
                      <a:pt x="156" y="169"/>
                    </a:cubicBezTo>
                    <a:cubicBezTo>
                      <a:pt x="153" y="174"/>
                      <a:pt x="148" y="178"/>
                      <a:pt x="140" y="180"/>
                    </a:cubicBezTo>
                    <a:cubicBezTo>
                      <a:pt x="140" y="60"/>
                      <a:pt x="140" y="60"/>
                      <a:pt x="140" y="60"/>
                    </a:cubicBezTo>
                    <a:cubicBezTo>
                      <a:pt x="140" y="55"/>
                      <a:pt x="136" y="51"/>
                      <a:pt x="130" y="51"/>
                    </a:cubicBezTo>
                    <a:cubicBezTo>
                      <a:pt x="125" y="51"/>
                      <a:pt x="120" y="55"/>
                      <a:pt x="120" y="60"/>
                    </a:cubicBezTo>
                    <a:cubicBezTo>
                      <a:pt x="120" y="194"/>
                      <a:pt x="120" y="194"/>
                      <a:pt x="120" y="194"/>
                    </a:cubicBezTo>
                    <a:cubicBezTo>
                      <a:pt x="120" y="194"/>
                      <a:pt x="120" y="194"/>
                      <a:pt x="120" y="194"/>
                    </a:cubicBezTo>
                    <a:cubicBezTo>
                      <a:pt x="120" y="304"/>
                      <a:pt x="120" y="304"/>
                      <a:pt x="120" y="304"/>
                    </a:cubicBezTo>
                    <a:cubicBezTo>
                      <a:pt x="98" y="304"/>
                      <a:pt x="98" y="304"/>
                      <a:pt x="98" y="304"/>
                    </a:cubicBezTo>
                    <a:cubicBezTo>
                      <a:pt x="98" y="193"/>
                      <a:pt x="98" y="193"/>
                      <a:pt x="98" y="193"/>
                    </a:cubicBezTo>
                    <a:cubicBezTo>
                      <a:pt x="98" y="187"/>
                      <a:pt x="94" y="183"/>
                      <a:pt x="88" y="183"/>
                    </a:cubicBezTo>
                    <a:cubicBezTo>
                      <a:pt x="83" y="183"/>
                      <a:pt x="78" y="187"/>
                      <a:pt x="78" y="193"/>
                    </a:cubicBezTo>
                    <a:cubicBezTo>
                      <a:pt x="78" y="304"/>
                      <a:pt x="78" y="304"/>
                      <a:pt x="78" y="304"/>
                    </a:cubicBezTo>
                    <a:cubicBezTo>
                      <a:pt x="56" y="304"/>
                      <a:pt x="56" y="304"/>
                      <a:pt x="56" y="304"/>
                    </a:cubicBezTo>
                    <a:cubicBezTo>
                      <a:pt x="56" y="206"/>
                      <a:pt x="56" y="206"/>
                      <a:pt x="56" y="206"/>
                    </a:cubicBezTo>
                    <a:cubicBezTo>
                      <a:pt x="56" y="194"/>
                      <a:pt x="56" y="194"/>
                      <a:pt x="56" y="194"/>
                    </a:cubicBezTo>
                    <a:cubicBezTo>
                      <a:pt x="56" y="60"/>
                      <a:pt x="56" y="60"/>
                      <a:pt x="56" y="60"/>
                    </a:cubicBezTo>
                    <a:cubicBezTo>
                      <a:pt x="56" y="55"/>
                      <a:pt x="52" y="51"/>
                      <a:pt x="46" y="51"/>
                    </a:cubicBezTo>
                    <a:cubicBezTo>
                      <a:pt x="41" y="51"/>
                      <a:pt x="36" y="55"/>
                      <a:pt x="36" y="60"/>
                    </a:cubicBezTo>
                    <a:cubicBezTo>
                      <a:pt x="36" y="180"/>
                      <a:pt x="36" y="180"/>
                      <a:pt x="36" y="180"/>
                    </a:cubicBezTo>
                    <a:cubicBezTo>
                      <a:pt x="28" y="178"/>
                      <a:pt x="23" y="172"/>
                      <a:pt x="20" y="169"/>
                    </a:cubicBezTo>
                    <a:cubicBezTo>
                      <a:pt x="20" y="168"/>
                      <a:pt x="20" y="168"/>
                      <a:pt x="20" y="167"/>
                    </a:cubicBezTo>
                    <a:cubicBezTo>
                      <a:pt x="20" y="48"/>
                      <a:pt x="20" y="48"/>
                      <a:pt x="20" y="48"/>
                    </a:cubicBezTo>
                    <a:cubicBezTo>
                      <a:pt x="20" y="32"/>
                      <a:pt x="33" y="19"/>
                      <a:pt x="49" y="19"/>
                    </a:cubicBezTo>
                    <a:cubicBezTo>
                      <a:pt x="127" y="19"/>
                      <a:pt x="127" y="19"/>
                      <a:pt x="127" y="19"/>
                    </a:cubicBezTo>
                    <a:cubicBezTo>
                      <a:pt x="143" y="19"/>
                      <a:pt x="157" y="32"/>
                      <a:pt x="157" y="48"/>
                    </a:cubicBezTo>
                    <a:cubicBezTo>
                      <a:pt x="157" y="167"/>
                      <a:pt x="157" y="167"/>
                      <a:pt x="157" y="167"/>
                    </a:cubicBezTo>
                    <a:cubicBezTo>
                      <a:pt x="157" y="167"/>
                      <a:pt x="157" y="167"/>
                      <a:pt x="157" y="167"/>
                    </a:cubicBezTo>
                    <a:close/>
                  </a:path>
                </a:pathLst>
              </a:custGeom>
              <a:grpFill/>
              <a:ln w="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960C"/>
                  </a:solidFill>
                  <a:effectLst/>
                  <a:uLnTx/>
                  <a:uFillTx/>
                  <a:latin typeface="+mj-lt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88" name="Freeform 34">
                <a:extLst>
                  <a:ext uri="{FF2B5EF4-FFF2-40B4-BE49-F238E27FC236}">
                    <a16:creationId xmlns:a16="http://schemas.microsoft.com/office/drawing/2014/main" id="{528A78B4-7D78-480A-9F17-B159177915D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5563" y="-1588"/>
                <a:ext cx="142875" cy="142875"/>
              </a:xfrm>
              <a:custGeom>
                <a:avLst/>
                <a:gdLst>
                  <a:gd name="T0" fmla="*/ 49 w 97"/>
                  <a:gd name="T1" fmla="*/ 98 h 98"/>
                  <a:gd name="T2" fmla="*/ 97 w 97"/>
                  <a:gd name="T3" fmla="*/ 49 h 98"/>
                  <a:gd name="T4" fmla="*/ 49 w 97"/>
                  <a:gd name="T5" fmla="*/ 0 h 98"/>
                  <a:gd name="T6" fmla="*/ 0 w 97"/>
                  <a:gd name="T7" fmla="*/ 49 h 98"/>
                  <a:gd name="T8" fmla="*/ 49 w 97"/>
                  <a:gd name="T9" fmla="*/ 98 h 98"/>
                  <a:gd name="T10" fmla="*/ 49 w 97"/>
                  <a:gd name="T11" fmla="*/ 19 h 98"/>
                  <a:gd name="T12" fmla="*/ 79 w 97"/>
                  <a:gd name="T13" fmla="*/ 49 h 98"/>
                  <a:gd name="T14" fmla="*/ 49 w 97"/>
                  <a:gd name="T15" fmla="*/ 80 h 98"/>
                  <a:gd name="T16" fmla="*/ 19 w 97"/>
                  <a:gd name="T17" fmla="*/ 49 h 98"/>
                  <a:gd name="T18" fmla="*/ 49 w 97"/>
                  <a:gd name="T19" fmla="*/ 19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7" h="98">
                    <a:moveTo>
                      <a:pt x="49" y="98"/>
                    </a:moveTo>
                    <a:cubicBezTo>
                      <a:pt x="76" y="98"/>
                      <a:pt x="97" y="76"/>
                      <a:pt x="97" y="49"/>
                    </a:cubicBezTo>
                    <a:cubicBezTo>
                      <a:pt x="97" y="22"/>
                      <a:pt x="76" y="0"/>
                      <a:pt x="49" y="0"/>
                    </a:cubicBezTo>
                    <a:cubicBezTo>
                      <a:pt x="22" y="0"/>
                      <a:pt x="0" y="22"/>
                      <a:pt x="0" y="49"/>
                    </a:cubicBezTo>
                    <a:cubicBezTo>
                      <a:pt x="0" y="76"/>
                      <a:pt x="22" y="98"/>
                      <a:pt x="49" y="98"/>
                    </a:cubicBezTo>
                    <a:close/>
                    <a:moveTo>
                      <a:pt x="49" y="19"/>
                    </a:moveTo>
                    <a:cubicBezTo>
                      <a:pt x="66" y="19"/>
                      <a:pt x="79" y="32"/>
                      <a:pt x="79" y="49"/>
                    </a:cubicBezTo>
                    <a:cubicBezTo>
                      <a:pt x="79" y="66"/>
                      <a:pt x="66" y="80"/>
                      <a:pt x="49" y="80"/>
                    </a:cubicBezTo>
                    <a:cubicBezTo>
                      <a:pt x="32" y="80"/>
                      <a:pt x="19" y="66"/>
                      <a:pt x="19" y="49"/>
                    </a:cubicBezTo>
                    <a:cubicBezTo>
                      <a:pt x="19" y="32"/>
                      <a:pt x="32" y="19"/>
                      <a:pt x="49" y="19"/>
                    </a:cubicBezTo>
                    <a:close/>
                  </a:path>
                </a:pathLst>
              </a:custGeom>
              <a:grpFill/>
              <a:ln w="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960C"/>
                  </a:solidFill>
                  <a:effectLst/>
                  <a:uLnTx/>
                  <a:uFillTx/>
                  <a:latin typeface="+mj-lt"/>
                  <a:ea typeface="+mn-ea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83" name="Rectangle: Rounded Corners 411">
              <a:extLst>
                <a:ext uri="{FF2B5EF4-FFF2-40B4-BE49-F238E27FC236}">
                  <a16:creationId xmlns:a16="http://schemas.microsoft.com/office/drawing/2014/main" id="{FC7402E6-CC1E-4869-9AD4-88BCE84CEF22}"/>
                </a:ext>
              </a:extLst>
            </p:cNvPr>
            <p:cNvSpPr/>
            <p:nvPr/>
          </p:nvSpPr>
          <p:spPr>
            <a:xfrm>
              <a:off x="7290868" y="4251228"/>
              <a:ext cx="496453" cy="1000380"/>
            </a:xfrm>
            <a:prstGeom prst="roundRect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960C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84" name="Rectangle: Rounded Corners 412">
              <a:extLst>
                <a:ext uri="{FF2B5EF4-FFF2-40B4-BE49-F238E27FC236}">
                  <a16:creationId xmlns:a16="http://schemas.microsoft.com/office/drawing/2014/main" id="{D68AA63D-9CF0-4A6C-9674-157818313D1D}"/>
                </a:ext>
              </a:extLst>
            </p:cNvPr>
            <p:cNvSpPr/>
            <p:nvPr/>
          </p:nvSpPr>
          <p:spPr>
            <a:xfrm>
              <a:off x="7426133" y="3719691"/>
              <a:ext cx="496453" cy="931367"/>
            </a:xfrm>
            <a:prstGeom prst="roundRect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960C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85" name="Rectangle: Rounded Corners 413">
              <a:extLst>
                <a:ext uri="{FF2B5EF4-FFF2-40B4-BE49-F238E27FC236}">
                  <a16:creationId xmlns:a16="http://schemas.microsoft.com/office/drawing/2014/main" id="{BF99C3BC-DF80-4BB6-99F1-D0F7CAF075EF}"/>
                </a:ext>
              </a:extLst>
            </p:cNvPr>
            <p:cNvSpPr/>
            <p:nvPr/>
          </p:nvSpPr>
          <p:spPr>
            <a:xfrm>
              <a:off x="7134946" y="3725209"/>
              <a:ext cx="496453" cy="925849"/>
            </a:xfrm>
            <a:prstGeom prst="roundRect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960C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72DD5015-62A6-4179-B7C2-565F92A4C6E9}"/>
                </a:ext>
              </a:extLst>
            </p:cNvPr>
            <p:cNvSpPr/>
            <p:nvPr/>
          </p:nvSpPr>
          <p:spPr>
            <a:xfrm>
              <a:off x="7342778" y="3224655"/>
              <a:ext cx="392632" cy="392632"/>
            </a:xfrm>
            <a:prstGeom prst="ellipse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960C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65E35793-70D6-4A39-BCC9-A00D126FF9AF}"/>
              </a:ext>
            </a:extLst>
          </p:cNvPr>
          <p:cNvGrpSpPr>
            <a:grpSpLocks/>
          </p:cNvGrpSpPr>
          <p:nvPr/>
        </p:nvGrpSpPr>
        <p:grpSpPr>
          <a:xfrm>
            <a:off x="2655278" y="2491047"/>
            <a:ext cx="166045" cy="458519"/>
            <a:chOff x="7092283" y="3174878"/>
            <a:chExt cx="899133" cy="2145781"/>
          </a:xfrm>
          <a:solidFill>
            <a:schemeClr val="tx2"/>
          </a:solidFill>
        </p:grpSpPr>
        <p:grpSp>
          <p:nvGrpSpPr>
            <p:cNvPr id="90" name="CustomIcon">
              <a:extLst>
                <a:ext uri="{FF2B5EF4-FFF2-40B4-BE49-F238E27FC236}">
                  <a16:creationId xmlns:a16="http://schemas.microsoft.com/office/drawing/2014/main" id="{307B0A0E-A7D1-4DBF-B484-FF593A463210}"/>
                </a:ext>
              </a:extLst>
            </p:cNvPr>
            <p:cNvGrpSpPr>
              <a:grpSpLocks noChangeAspect="1"/>
            </p:cNvGrpSpPr>
            <p:nvPr>
              <p:custDataLst>
                <p:tags r:id="rId34"/>
              </p:custDataLst>
            </p:nvPr>
          </p:nvGrpSpPr>
          <p:grpSpPr>
            <a:xfrm>
              <a:off x="7092283" y="3174878"/>
              <a:ext cx="899133" cy="2145781"/>
              <a:chOff x="-1588" y="-1588"/>
              <a:chExt cx="258763" cy="617538"/>
            </a:xfrm>
            <a:grpFill/>
          </p:grpSpPr>
          <p:sp>
            <p:nvSpPr>
              <p:cNvPr id="95" name="Freeform 33">
                <a:extLst>
                  <a:ext uri="{FF2B5EF4-FFF2-40B4-BE49-F238E27FC236}">
                    <a16:creationId xmlns:a16="http://schemas.microsoft.com/office/drawing/2014/main" id="{28042E9E-ABE2-4849-8ADB-AC7D5630742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1588" y="142875"/>
                <a:ext cx="258763" cy="473075"/>
              </a:xfrm>
              <a:custGeom>
                <a:avLst/>
                <a:gdLst>
                  <a:gd name="T0" fmla="*/ 127 w 176"/>
                  <a:gd name="T1" fmla="*/ 0 h 324"/>
                  <a:gd name="T2" fmla="*/ 49 w 176"/>
                  <a:gd name="T3" fmla="*/ 0 h 324"/>
                  <a:gd name="T4" fmla="*/ 0 w 176"/>
                  <a:gd name="T5" fmla="*/ 48 h 324"/>
                  <a:gd name="T6" fmla="*/ 0 w 176"/>
                  <a:gd name="T7" fmla="*/ 167 h 324"/>
                  <a:gd name="T8" fmla="*/ 4 w 176"/>
                  <a:gd name="T9" fmla="*/ 180 h 324"/>
                  <a:gd name="T10" fmla="*/ 36 w 176"/>
                  <a:gd name="T11" fmla="*/ 200 h 324"/>
                  <a:gd name="T12" fmla="*/ 36 w 176"/>
                  <a:gd name="T13" fmla="*/ 206 h 324"/>
                  <a:gd name="T14" fmla="*/ 36 w 176"/>
                  <a:gd name="T15" fmla="*/ 311 h 324"/>
                  <a:gd name="T16" fmla="*/ 49 w 176"/>
                  <a:gd name="T17" fmla="*/ 324 h 324"/>
                  <a:gd name="T18" fmla="*/ 127 w 176"/>
                  <a:gd name="T19" fmla="*/ 324 h 324"/>
                  <a:gd name="T20" fmla="*/ 140 w 176"/>
                  <a:gd name="T21" fmla="*/ 311 h 324"/>
                  <a:gd name="T22" fmla="*/ 140 w 176"/>
                  <a:gd name="T23" fmla="*/ 207 h 324"/>
                  <a:gd name="T24" fmla="*/ 140 w 176"/>
                  <a:gd name="T25" fmla="*/ 206 h 324"/>
                  <a:gd name="T26" fmla="*/ 140 w 176"/>
                  <a:gd name="T27" fmla="*/ 200 h 324"/>
                  <a:gd name="T28" fmla="*/ 172 w 176"/>
                  <a:gd name="T29" fmla="*/ 181 h 324"/>
                  <a:gd name="T30" fmla="*/ 176 w 176"/>
                  <a:gd name="T31" fmla="*/ 167 h 324"/>
                  <a:gd name="T32" fmla="*/ 176 w 176"/>
                  <a:gd name="T33" fmla="*/ 48 h 324"/>
                  <a:gd name="T34" fmla="*/ 127 w 176"/>
                  <a:gd name="T35" fmla="*/ 0 h 324"/>
                  <a:gd name="T36" fmla="*/ 157 w 176"/>
                  <a:gd name="T37" fmla="*/ 167 h 324"/>
                  <a:gd name="T38" fmla="*/ 156 w 176"/>
                  <a:gd name="T39" fmla="*/ 169 h 324"/>
                  <a:gd name="T40" fmla="*/ 140 w 176"/>
                  <a:gd name="T41" fmla="*/ 180 h 324"/>
                  <a:gd name="T42" fmla="*/ 140 w 176"/>
                  <a:gd name="T43" fmla="*/ 60 h 324"/>
                  <a:gd name="T44" fmla="*/ 130 w 176"/>
                  <a:gd name="T45" fmla="*/ 51 h 324"/>
                  <a:gd name="T46" fmla="*/ 120 w 176"/>
                  <a:gd name="T47" fmla="*/ 60 h 324"/>
                  <a:gd name="T48" fmla="*/ 120 w 176"/>
                  <a:gd name="T49" fmla="*/ 194 h 324"/>
                  <a:gd name="T50" fmla="*/ 120 w 176"/>
                  <a:gd name="T51" fmla="*/ 194 h 324"/>
                  <a:gd name="T52" fmla="*/ 120 w 176"/>
                  <a:gd name="T53" fmla="*/ 304 h 324"/>
                  <a:gd name="T54" fmla="*/ 98 w 176"/>
                  <a:gd name="T55" fmla="*/ 304 h 324"/>
                  <a:gd name="T56" fmla="*/ 98 w 176"/>
                  <a:gd name="T57" fmla="*/ 193 h 324"/>
                  <a:gd name="T58" fmla="*/ 88 w 176"/>
                  <a:gd name="T59" fmla="*/ 183 h 324"/>
                  <a:gd name="T60" fmla="*/ 78 w 176"/>
                  <a:gd name="T61" fmla="*/ 193 h 324"/>
                  <a:gd name="T62" fmla="*/ 78 w 176"/>
                  <a:gd name="T63" fmla="*/ 304 h 324"/>
                  <a:gd name="T64" fmla="*/ 56 w 176"/>
                  <a:gd name="T65" fmla="*/ 304 h 324"/>
                  <a:gd name="T66" fmla="*/ 56 w 176"/>
                  <a:gd name="T67" fmla="*/ 206 h 324"/>
                  <a:gd name="T68" fmla="*/ 56 w 176"/>
                  <a:gd name="T69" fmla="*/ 194 h 324"/>
                  <a:gd name="T70" fmla="*/ 56 w 176"/>
                  <a:gd name="T71" fmla="*/ 60 h 324"/>
                  <a:gd name="T72" fmla="*/ 46 w 176"/>
                  <a:gd name="T73" fmla="*/ 51 h 324"/>
                  <a:gd name="T74" fmla="*/ 36 w 176"/>
                  <a:gd name="T75" fmla="*/ 60 h 324"/>
                  <a:gd name="T76" fmla="*/ 36 w 176"/>
                  <a:gd name="T77" fmla="*/ 180 h 324"/>
                  <a:gd name="T78" fmla="*/ 20 w 176"/>
                  <a:gd name="T79" fmla="*/ 169 h 324"/>
                  <a:gd name="T80" fmla="*/ 20 w 176"/>
                  <a:gd name="T81" fmla="*/ 167 h 324"/>
                  <a:gd name="T82" fmla="*/ 20 w 176"/>
                  <a:gd name="T83" fmla="*/ 48 h 324"/>
                  <a:gd name="T84" fmla="*/ 49 w 176"/>
                  <a:gd name="T85" fmla="*/ 19 h 324"/>
                  <a:gd name="T86" fmla="*/ 127 w 176"/>
                  <a:gd name="T87" fmla="*/ 19 h 324"/>
                  <a:gd name="T88" fmla="*/ 157 w 176"/>
                  <a:gd name="T89" fmla="*/ 48 h 324"/>
                  <a:gd name="T90" fmla="*/ 157 w 176"/>
                  <a:gd name="T91" fmla="*/ 167 h 324"/>
                  <a:gd name="T92" fmla="*/ 157 w 176"/>
                  <a:gd name="T93" fmla="*/ 167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76" h="324">
                    <a:moveTo>
                      <a:pt x="127" y="0"/>
                    </a:moveTo>
                    <a:cubicBezTo>
                      <a:pt x="49" y="0"/>
                      <a:pt x="49" y="0"/>
                      <a:pt x="49" y="0"/>
                    </a:cubicBezTo>
                    <a:cubicBezTo>
                      <a:pt x="22" y="0"/>
                      <a:pt x="0" y="21"/>
                      <a:pt x="0" y="48"/>
                    </a:cubicBezTo>
                    <a:cubicBezTo>
                      <a:pt x="0" y="167"/>
                      <a:pt x="0" y="167"/>
                      <a:pt x="0" y="167"/>
                    </a:cubicBezTo>
                    <a:cubicBezTo>
                      <a:pt x="0" y="172"/>
                      <a:pt x="2" y="177"/>
                      <a:pt x="4" y="180"/>
                    </a:cubicBezTo>
                    <a:cubicBezTo>
                      <a:pt x="9" y="187"/>
                      <a:pt x="19" y="197"/>
                      <a:pt x="36" y="200"/>
                    </a:cubicBezTo>
                    <a:cubicBezTo>
                      <a:pt x="36" y="206"/>
                      <a:pt x="36" y="206"/>
                      <a:pt x="36" y="206"/>
                    </a:cubicBezTo>
                    <a:cubicBezTo>
                      <a:pt x="36" y="311"/>
                      <a:pt x="36" y="311"/>
                      <a:pt x="36" y="311"/>
                    </a:cubicBezTo>
                    <a:cubicBezTo>
                      <a:pt x="36" y="318"/>
                      <a:pt x="42" y="324"/>
                      <a:pt x="49" y="324"/>
                    </a:cubicBezTo>
                    <a:cubicBezTo>
                      <a:pt x="127" y="324"/>
                      <a:pt x="127" y="324"/>
                      <a:pt x="127" y="324"/>
                    </a:cubicBezTo>
                    <a:cubicBezTo>
                      <a:pt x="134" y="324"/>
                      <a:pt x="140" y="318"/>
                      <a:pt x="140" y="311"/>
                    </a:cubicBezTo>
                    <a:cubicBezTo>
                      <a:pt x="140" y="207"/>
                      <a:pt x="140" y="207"/>
                      <a:pt x="140" y="207"/>
                    </a:cubicBezTo>
                    <a:cubicBezTo>
                      <a:pt x="140" y="206"/>
                      <a:pt x="140" y="206"/>
                      <a:pt x="140" y="206"/>
                    </a:cubicBezTo>
                    <a:cubicBezTo>
                      <a:pt x="140" y="200"/>
                      <a:pt x="140" y="200"/>
                      <a:pt x="140" y="200"/>
                    </a:cubicBezTo>
                    <a:cubicBezTo>
                      <a:pt x="157" y="197"/>
                      <a:pt x="167" y="187"/>
                      <a:pt x="172" y="181"/>
                    </a:cubicBezTo>
                    <a:cubicBezTo>
                      <a:pt x="175" y="177"/>
                      <a:pt x="176" y="172"/>
                      <a:pt x="176" y="167"/>
                    </a:cubicBezTo>
                    <a:cubicBezTo>
                      <a:pt x="176" y="48"/>
                      <a:pt x="176" y="48"/>
                      <a:pt x="176" y="48"/>
                    </a:cubicBezTo>
                    <a:cubicBezTo>
                      <a:pt x="176" y="21"/>
                      <a:pt x="155" y="0"/>
                      <a:pt x="127" y="0"/>
                    </a:cubicBezTo>
                    <a:close/>
                    <a:moveTo>
                      <a:pt x="157" y="167"/>
                    </a:moveTo>
                    <a:cubicBezTo>
                      <a:pt x="157" y="168"/>
                      <a:pt x="156" y="169"/>
                      <a:pt x="156" y="169"/>
                    </a:cubicBezTo>
                    <a:cubicBezTo>
                      <a:pt x="153" y="174"/>
                      <a:pt x="148" y="178"/>
                      <a:pt x="140" y="180"/>
                    </a:cubicBezTo>
                    <a:cubicBezTo>
                      <a:pt x="140" y="60"/>
                      <a:pt x="140" y="60"/>
                      <a:pt x="140" y="60"/>
                    </a:cubicBezTo>
                    <a:cubicBezTo>
                      <a:pt x="140" y="55"/>
                      <a:pt x="136" y="51"/>
                      <a:pt x="130" y="51"/>
                    </a:cubicBezTo>
                    <a:cubicBezTo>
                      <a:pt x="125" y="51"/>
                      <a:pt x="120" y="55"/>
                      <a:pt x="120" y="60"/>
                    </a:cubicBezTo>
                    <a:cubicBezTo>
                      <a:pt x="120" y="194"/>
                      <a:pt x="120" y="194"/>
                      <a:pt x="120" y="194"/>
                    </a:cubicBezTo>
                    <a:cubicBezTo>
                      <a:pt x="120" y="194"/>
                      <a:pt x="120" y="194"/>
                      <a:pt x="120" y="194"/>
                    </a:cubicBezTo>
                    <a:cubicBezTo>
                      <a:pt x="120" y="304"/>
                      <a:pt x="120" y="304"/>
                      <a:pt x="120" y="304"/>
                    </a:cubicBezTo>
                    <a:cubicBezTo>
                      <a:pt x="98" y="304"/>
                      <a:pt x="98" y="304"/>
                      <a:pt x="98" y="304"/>
                    </a:cubicBezTo>
                    <a:cubicBezTo>
                      <a:pt x="98" y="193"/>
                      <a:pt x="98" y="193"/>
                      <a:pt x="98" y="193"/>
                    </a:cubicBezTo>
                    <a:cubicBezTo>
                      <a:pt x="98" y="187"/>
                      <a:pt x="94" y="183"/>
                      <a:pt x="88" y="183"/>
                    </a:cubicBezTo>
                    <a:cubicBezTo>
                      <a:pt x="83" y="183"/>
                      <a:pt x="78" y="187"/>
                      <a:pt x="78" y="193"/>
                    </a:cubicBezTo>
                    <a:cubicBezTo>
                      <a:pt x="78" y="304"/>
                      <a:pt x="78" y="304"/>
                      <a:pt x="78" y="304"/>
                    </a:cubicBezTo>
                    <a:cubicBezTo>
                      <a:pt x="56" y="304"/>
                      <a:pt x="56" y="304"/>
                      <a:pt x="56" y="304"/>
                    </a:cubicBezTo>
                    <a:cubicBezTo>
                      <a:pt x="56" y="206"/>
                      <a:pt x="56" y="206"/>
                      <a:pt x="56" y="206"/>
                    </a:cubicBezTo>
                    <a:cubicBezTo>
                      <a:pt x="56" y="194"/>
                      <a:pt x="56" y="194"/>
                      <a:pt x="56" y="194"/>
                    </a:cubicBezTo>
                    <a:cubicBezTo>
                      <a:pt x="56" y="60"/>
                      <a:pt x="56" y="60"/>
                      <a:pt x="56" y="60"/>
                    </a:cubicBezTo>
                    <a:cubicBezTo>
                      <a:pt x="56" y="55"/>
                      <a:pt x="52" y="51"/>
                      <a:pt x="46" y="51"/>
                    </a:cubicBezTo>
                    <a:cubicBezTo>
                      <a:pt x="41" y="51"/>
                      <a:pt x="36" y="55"/>
                      <a:pt x="36" y="60"/>
                    </a:cubicBezTo>
                    <a:cubicBezTo>
                      <a:pt x="36" y="180"/>
                      <a:pt x="36" y="180"/>
                      <a:pt x="36" y="180"/>
                    </a:cubicBezTo>
                    <a:cubicBezTo>
                      <a:pt x="28" y="178"/>
                      <a:pt x="23" y="172"/>
                      <a:pt x="20" y="169"/>
                    </a:cubicBezTo>
                    <a:cubicBezTo>
                      <a:pt x="20" y="168"/>
                      <a:pt x="20" y="168"/>
                      <a:pt x="20" y="167"/>
                    </a:cubicBezTo>
                    <a:cubicBezTo>
                      <a:pt x="20" y="48"/>
                      <a:pt x="20" y="48"/>
                      <a:pt x="20" y="48"/>
                    </a:cubicBezTo>
                    <a:cubicBezTo>
                      <a:pt x="20" y="32"/>
                      <a:pt x="33" y="19"/>
                      <a:pt x="49" y="19"/>
                    </a:cubicBezTo>
                    <a:cubicBezTo>
                      <a:pt x="127" y="19"/>
                      <a:pt x="127" y="19"/>
                      <a:pt x="127" y="19"/>
                    </a:cubicBezTo>
                    <a:cubicBezTo>
                      <a:pt x="143" y="19"/>
                      <a:pt x="157" y="32"/>
                      <a:pt x="157" y="48"/>
                    </a:cubicBezTo>
                    <a:cubicBezTo>
                      <a:pt x="157" y="167"/>
                      <a:pt x="157" y="167"/>
                      <a:pt x="157" y="167"/>
                    </a:cubicBezTo>
                    <a:cubicBezTo>
                      <a:pt x="157" y="167"/>
                      <a:pt x="157" y="167"/>
                      <a:pt x="157" y="167"/>
                    </a:cubicBezTo>
                    <a:close/>
                  </a:path>
                </a:pathLst>
              </a:custGeom>
              <a:grpFill/>
              <a:ln w="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960C"/>
                  </a:solidFill>
                  <a:effectLst/>
                  <a:uLnTx/>
                  <a:uFillTx/>
                  <a:latin typeface="+mj-lt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96" name="Freeform 34">
                <a:extLst>
                  <a:ext uri="{FF2B5EF4-FFF2-40B4-BE49-F238E27FC236}">
                    <a16:creationId xmlns:a16="http://schemas.microsoft.com/office/drawing/2014/main" id="{528A78B4-7D78-480A-9F17-B159177915D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5563" y="-1588"/>
                <a:ext cx="142875" cy="142875"/>
              </a:xfrm>
              <a:custGeom>
                <a:avLst/>
                <a:gdLst>
                  <a:gd name="T0" fmla="*/ 49 w 97"/>
                  <a:gd name="T1" fmla="*/ 98 h 98"/>
                  <a:gd name="T2" fmla="*/ 97 w 97"/>
                  <a:gd name="T3" fmla="*/ 49 h 98"/>
                  <a:gd name="T4" fmla="*/ 49 w 97"/>
                  <a:gd name="T5" fmla="*/ 0 h 98"/>
                  <a:gd name="T6" fmla="*/ 0 w 97"/>
                  <a:gd name="T7" fmla="*/ 49 h 98"/>
                  <a:gd name="T8" fmla="*/ 49 w 97"/>
                  <a:gd name="T9" fmla="*/ 98 h 98"/>
                  <a:gd name="T10" fmla="*/ 49 w 97"/>
                  <a:gd name="T11" fmla="*/ 19 h 98"/>
                  <a:gd name="T12" fmla="*/ 79 w 97"/>
                  <a:gd name="T13" fmla="*/ 49 h 98"/>
                  <a:gd name="T14" fmla="*/ 49 w 97"/>
                  <a:gd name="T15" fmla="*/ 80 h 98"/>
                  <a:gd name="T16" fmla="*/ 19 w 97"/>
                  <a:gd name="T17" fmla="*/ 49 h 98"/>
                  <a:gd name="T18" fmla="*/ 49 w 97"/>
                  <a:gd name="T19" fmla="*/ 19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7" h="98">
                    <a:moveTo>
                      <a:pt x="49" y="98"/>
                    </a:moveTo>
                    <a:cubicBezTo>
                      <a:pt x="76" y="98"/>
                      <a:pt x="97" y="76"/>
                      <a:pt x="97" y="49"/>
                    </a:cubicBezTo>
                    <a:cubicBezTo>
                      <a:pt x="97" y="22"/>
                      <a:pt x="76" y="0"/>
                      <a:pt x="49" y="0"/>
                    </a:cubicBezTo>
                    <a:cubicBezTo>
                      <a:pt x="22" y="0"/>
                      <a:pt x="0" y="22"/>
                      <a:pt x="0" y="49"/>
                    </a:cubicBezTo>
                    <a:cubicBezTo>
                      <a:pt x="0" y="76"/>
                      <a:pt x="22" y="98"/>
                      <a:pt x="49" y="98"/>
                    </a:cubicBezTo>
                    <a:close/>
                    <a:moveTo>
                      <a:pt x="49" y="19"/>
                    </a:moveTo>
                    <a:cubicBezTo>
                      <a:pt x="66" y="19"/>
                      <a:pt x="79" y="32"/>
                      <a:pt x="79" y="49"/>
                    </a:cubicBezTo>
                    <a:cubicBezTo>
                      <a:pt x="79" y="66"/>
                      <a:pt x="66" y="80"/>
                      <a:pt x="49" y="80"/>
                    </a:cubicBezTo>
                    <a:cubicBezTo>
                      <a:pt x="32" y="80"/>
                      <a:pt x="19" y="66"/>
                      <a:pt x="19" y="49"/>
                    </a:cubicBezTo>
                    <a:cubicBezTo>
                      <a:pt x="19" y="32"/>
                      <a:pt x="32" y="19"/>
                      <a:pt x="49" y="19"/>
                    </a:cubicBezTo>
                    <a:close/>
                  </a:path>
                </a:pathLst>
              </a:custGeom>
              <a:grpFill/>
              <a:ln w="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960C"/>
                  </a:solidFill>
                  <a:effectLst/>
                  <a:uLnTx/>
                  <a:uFillTx/>
                  <a:latin typeface="+mj-lt"/>
                  <a:ea typeface="+mn-ea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91" name="Rectangle: Rounded Corners 411">
              <a:extLst>
                <a:ext uri="{FF2B5EF4-FFF2-40B4-BE49-F238E27FC236}">
                  <a16:creationId xmlns:a16="http://schemas.microsoft.com/office/drawing/2014/main" id="{FC7402E6-CC1E-4869-9AD4-88BCE84CEF22}"/>
                </a:ext>
              </a:extLst>
            </p:cNvPr>
            <p:cNvSpPr/>
            <p:nvPr/>
          </p:nvSpPr>
          <p:spPr>
            <a:xfrm>
              <a:off x="7290868" y="4251228"/>
              <a:ext cx="496453" cy="1000380"/>
            </a:xfrm>
            <a:prstGeom prst="roundRect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960C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92" name="Rectangle: Rounded Corners 412">
              <a:extLst>
                <a:ext uri="{FF2B5EF4-FFF2-40B4-BE49-F238E27FC236}">
                  <a16:creationId xmlns:a16="http://schemas.microsoft.com/office/drawing/2014/main" id="{D68AA63D-9CF0-4A6C-9674-157818313D1D}"/>
                </a:ext>
              </a:extLst>
            </p:cNvPr>
            <p:cNvSpPr/>
            <p:nvPr/>
          </p:nvSpPr>
          <p:spPr>
            <a:xfrm>
              <a:off x="7426133" y="3719691"/>
              <a:ext cx="496453" cy="931367"/>
            </a:xfrm>
            <a:prstGeom prst="roundRect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960C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93" name="Rectangle: Rounded Corners 413">
              <a:extLst>
                <a:ext uri="{FF2B5EF4-FFF2-40B4-BE49-F238E27FC236}">
                  <a16:creationId xmlns:a16="http://schemas.microsoft.com/office/drawing/2014/main" id="{BF99C3BC-DF80-4BB6-99F1-D0F7CAF075EF}"/>
                </a:ext>
              </a:extLst>
            </p:cNvPr>
            <p:cNvSpPr/>
            <p:nvPr/>
          </p:nvSpPr>
          <p:spPr>
            <a:xfrm>
              <a:off x="7134946" y="3725209"/>
              <a:ext cx="496453" cy="925849"/>
            </a:xfrm>
            <a:prstGeom prst="roundRect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960C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72DD5015-62A6-4179-B7C2-565F92A4C6E9}"/>
                </a:ext>
              </a:extLst>
            </p:cNvPr>
            <p:cNvSpPr/>
            <p:nvPr/>
          </p:nvSpPr>
          <p:spPr>
            <a:xfrm>
              <a:off x="7342778" y="3224655"/>
              <a:ext cx="392632" cy="392632"/>
            </a:xfrm>
            <a:prstGeom prst="ellipse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960C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65E35793-70D6-4A39-BCC9-A00D126FF9AF}"/>
              </a:ext>
            </a:extLst>
          </p:cNvPr>
          <p:cNvGrpSpPr>
            <a:grpSpLocks/>
          </p:cNvGrpSpPr>
          <p:nvPr/>
        </p:nvGrpSpPr>
        <p:grpSpPr>
          <a:xfrm>
            <a:off x="2944128" y="2491047"/>
            <a:ext cx="166045" cy="458519"/>
            <a:chOff x="7092283" y="3174878"/>
            <a:chExt cx="899133" cy="2145781"/>
          </a:xfrm>
          <a:solidFill>
            <a:schemeClr val="tx2"/>
          </a:solidFill>
        </p:grpSpPr>
        <p:grpSp>
          <p:nvGrpSpPr>
            <p:cNvPr id="98" name="CustomIcon">
              <a:extLst>
                <a:ext uri="{FF2B5EF4-FFF2-40B4-BE49-F238E27FC236}">
                  <a16:creationId xmlns:a16="http://schemas.microsoft.com/office/drawing/2014/main" id="{307B0A0E-A7D1-4DBF-B484-FF593A463210}"/>
                </a:ext>
              </a:extLst>
            </p:cNvPr>
            <p:cNvGrpSpPr>
              <a:grpSpLocks noChangeAspect="1"/>
            </p:cNvGrpSpPr>
            <p:nvPr>
              <p:custDataLst>
                <p:tags r:id="rId33"/>
              </p:custDataLst>
            </p:nvPr>
          </p:nvGrpSpPr>
          <p:grpSpPr>
            <a:xfrm>
              <a:off x="7092283" y="3174878"/>
              <a:ext cx="899133" cy="2145781"/>
              <a:chOff x="-1588" y="-1588"/>
              <a:chExt cx="258763" cy="617538"/>
            </a:xfrm>
            <a:grpFill/>
          </p:grpSpPr>
          <p:sp>
            <p:nvSpPr>
              <p:cNvPr id="103" name="Freeform 33">
                <a:extLst>
                  <a:ext uri="{FF2B5EF4-FFF2-40B4-BE49-F238E27FC236}">
                    <a16:creationId xmlns:a16="http://schemas.microsoft.com/office/drawing/2014/main" id="{28042E9E-ABE2-4849-8ADB-AC7D5630742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1588" y="142875"/>
                <a:ext cx="258763" cy="473075"/>
              </a:xfrm>
              <a:custGeom>
                <a:avLst/>
                <a:gdLst>
                  <a:gd name="T0" fmla="*/ 127 w 176"/>
                  <a:gd name="T1" fmla="*/ 0 h 324"/>
                  <a:gd name="T2" fmla="*/ 49 w 176"/>
                  <a:gd name="T3" fmla="*/ 0 h 324"/>
                  <a:gd name="T4" fmla="*/ 0 w 176"/>
                  <a:gd name="T5" fmla="*/ 48 h 324"/>
                  <a:gd name="T6" fmla="*/ 0 w 176"/>
                  <a:gd name="T7" fmla="*/ 167 h 324"/>
                  <a:gd name="T8" fmla="*/ 4 w 176"/>
                  <a:gd name="T9" fmla="*/ 180 h 324"/>
                  <a:gd name="T10" fmla="*/ 36 w 176"/>
                  <a:gd name="T11" fmla="*/ 200 h 324"/>
                  <a:gd name="T12" fmla="*/ 36 w 176"/>
                  <a:gd name="T13" fmla="*/ 206 h 324"/>
                  <a:gd name="T14" fmla="*/ 36 w 176"/>
                  <a:gd name="T15" fmla="*/ 311 h 324"/>
                  <a:gd name="T16" fmla="*/ 49 w 176"/>
                  <a:gd name="T17" fmla="*/ 324 h 324"/>
                  <a:gd name="T18" fmla="*/ 127 w 176"/>
                  <a:gd name="T19" fmla="*/ 324 h 324"/>
                  <a:gd name="T20" fmla="*/ 140 w 176"/>
                  <a:gd name="T21" fmla="*/ 311 h 324"/>
                  <a:gd name="T22" fmla="*/ 140 w 176"/>
                  <a:gd name="T23" fmla="*/ 207 h 324"/>
                  <a:gd name="T24" fmla="*/ 140 w 176"/>
                  <a:gd name="T25" fmla="*/ 206 h 324"/>
                  <a:gd name="T26" fmla="*/ 140 w 176"/>
                  <a:gd name="T27" fmla="*/ 200 h 324"/>
                  <a:gd name="T28" fmla="*/ 172 w 176"/>
                  <a:gd name="T29" fmla="*/ 181 h 324"/>
                  <a:gd name="T30" fmla="*/ 176 w 176"/>
                  <a:gd name="T31" fmla="*/ 167 h 324"/>
                  <a:gd name="T32" fmla="*/ 176 w 176"/>
                  <a:gd name="T33" fmla="*/ 48 h 324"/>
                  <a:gd name="T34" fmla="*/ 127 w 176"/>
                  <a:gd name="T35" fmla="*/ 0 h 324"/>
                  <a:gd name="T36" fmla="*/ 157 w 176"/>
                  <a:gd name="T37" fmla="*/ 167 h 324"/>
                  <a:gd name="T38" fmla="*/ 156 w 176"/>
                  <a:gd name="T39" fmla="*/ 169 h 324"/>
                  <a:gd name="T40" fmla="*/ 140 w 176"/>
                  <a:gd name="T41" fmla="*/ 180 h 324"/>
                  <a:gd name="T42" fmla="*/ 140 w 176"/>
                  <a:gd name="T43" fmla="*/ 60 h 324"/>
                  <a:gd name="T44" fmla="*/ 130 w 176"/>
                  <a:gd name="T45" fmla="*/ 51 h 324"/>
                  <a:gd name="T46" fmla="*/ 120 w 176"/>
                  <a:gd name="T47" fmla="*/ 60 h 324"/>
                  <a:gd name="T48" fmla="*/ 120 w 176"/>
                  <a:gd name="T49" fmla="*/ 194 h 324"/>
                  <a:gd name="T50" fmla="*/ 120 w 176"/>
                  <a:gd name="T51" fmla="*/ 194 h 324"/>
                  <a:gd name="T52" fmla="*/ 120 w 176"/>
                  <a:gd name="T53" fmla="*/ 304 h 324"/>
                  <a:gd name="T54" fmla="*/ 98 w 176"/>
                  <a:gd name="T55" fmla="*/ 304 h 324"/>
                  <a:gd name="T56" fmla="*/ 98 w 176"/>
                  <a:gd name="T57" fmla="*/ 193 h 324"/>
                  <a:gd name="T58" fmla="*/ 88 w 176"/>
                  <a:gd name="T59" fmla="*/ 183 h 324"/>
                  <a:gd name="T60" fmla="*/ 78 w 176"/>
                  <a:gd name="T61" fmla="*/ 193 h 324"/>
                  <a:gd name="T62" fmla="*/ 78 w 176"/>
                  <a:gd name="T63" fmla="*/ 304 h 324"/>
                  <a:gd name="T64" fmla="*/ 56 w 176"/>
                  <a:gd name="T65" fmla="*/ 304 h 324"/>
                  <a:gd name="T66" fmla="*/ 56 w 176"/>
                  <a:gd name="T67" fmla="*/ 206 h 324"/>
                  <a:gd name="T68" fmla="*/ 56 w 176"/>
                  <a:gd name="T69" fmla="*/ 194 h 324"/>
                  <a:gd name="T70" fmla="*/ 56 w 176"/>
                  <a:gd name="T71" fmla="*/ 60 h 324"/>
                  <a:gd name="T72" fmla="*/ 46 w 176"/>
                  <a:gd name="T73" fmla="*/ 51 h 324"/>
                  <a:gd name="T74" fmla="*/ 36 w 176"/>
                  <a:gd name="T75" fmla="*/ 60 h 324"/>
                  <a:gd name="T76" fmla="*/ 36 w 176"/>
                  <a:gd name="T77" fmla="*/ 180 h 324"/>
                  <a:gd name="T78" fmla="*/ 20 w 176"/>
                  <a:gd name="T79" fmla="*/ 169 h 324"/>
                  <a:gd name="T80" fmla="*/ 20 w 176"/>
                  <a:gd name="T81" fmla="*/ 167 h 324"/>
                  <a:gd name="T82" fmla="*/ 20 w 176"/>
                  <a:gd name="T83" fmla="*/ 48 h 324"/>
                  <a:gd name="T84" fmla="*/ 49 w 176"/>
                  <a:gd name="T85" fmla="*/ 19 h 324"/>
                  <a:gd name="T86" fmla="*/ 127 w 176"/>
                  <a:gd name="T87" fmla="*/ 19 h 324"/>
                  <a:gd name="T88" fmla="*/ 157 w 176"/>
                  <a:gd name="T89" fmla="*/ 48 h 324"/>
                  <a:gd name="T90" fmla="*/ 157 w 176"/>
                  <a:gd name="T91" fmla="*/ 167 h 324"/>
                  <a:gd name="T92" fmla="*/ 157 w 176"/>
                  <a:gd name="T93" fmla="*/ 167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76" h="324">
                    <a:moveTo>
                      <a:pt x="127" y="0"/>
                    </a:moveTo>
                    <a:cubicBezTo>
                      <a:pt x="49" y="0"/>
                      <a:pt x="49" y="0"/>
                      <a:pt x="49" y="0"/>
                    </a:cubicBezTo>
                    <a:cubicBezTo>
                      <a:pt x="22" y="0"/>
                      <a:pt x="0" y="21"/>
                      <a:pt x="0" y="48"/>
                    </a:cubicBezTo>
                    <a:cubicBezTo>
                      <a:pt x="0" y="167"/>
                      <a:pt x="0" y="167"/>
                      <a:pt x="0" y="167"/>
                    </a:cubicBezTo>
                    <a:cubicBezTo>
                      <a:pt x="0" y="172"/>
                      <a:pt x="2" y="177"/>
                      <a:pt x="4" y="180"/>
                    </a:cubicBezTo>
                    <a:cubicBezTo>
                      <a:pt x="9" y="187"/>
                      <a:pt x="19" y="197"/>
                      <a:pt x="36" y="200"/>
                    </a:cubicBezTo>
                    <a:cubicBezTo>
                      <a:pt x="36" y="206"/>
                      <a:pt x="36" y="206"/>
                      <a:pt x="36" y="206"/>
                    </a:cubicBezTo>
                    <a:cubicBezTo>
                      <a:pt x="36" y="311"/>
                      <a:pt x="36" y="311"/>
                      <a:pt x="36" y="311"/>
                    </a:cubicBezTo>
                    <a:cubicBezTo>
                      <a:pt x="36" y="318"/>
                      <a:pt x="42" y="324"/>
                      <a:pt x="49" y="324"/>
                    </a:cubicBezTo>
                    <a:cubicBezTo>
                      <a:pt x="127" y="324"/>
                      <a:pt x="127" y="324"/>
                      <a:pt x="127" y="324"/>
                    </a:cubicBezTo>
                    <a:cubicBezTo>
                      <a:pt x="134" y="324"/>
                      <a:pt x="140" y="318"/>
                      <a:pt x="140" y="311"/>
                    </a:cubicBezTo>
                    <a:cubicBezTo>
                      <a:pt x="140" y="207"/>
                      <a:pt x="140" y="207"/>
                      <a:pt x="140" y="207"/>
                    </a:cubicBezTo>
                    <a:cubicBezTo>
                      <a:pt x="140" y="206"/>
                      <a:pt x="140" y="206"/>
                      <a:pt x="140" y="206"/>
                    </a:cubicBezTo>
                    <a:cubicBezTo>
                      <a:pt x="140" y="200"/>
                      <a:pt x="140" y="200"/>
                      <a:pt x="140" y="200"/>
                    </a:cubicBezTo>
                    <a:cubicBezTo>
                      <a:pt x="157" y="197"/>
                      <a:pt x="167" y="187"/>
                      <a:pt x="172" y="181"/>
                    </a:cubicBezTo>
                    <a:cubicBezTo>
                      <a:pt x="175" y="177"/>
                      <a:pt x="176" y="172"/>
                      <a:pt x="176" y="167"/>
                    </a:cubicBezTo>
                    <a:cubicBezTo>
                      <a:pt x="176" y="48"/>
                      <a:pt x="176" y="48"/>
                      <a:pt x="176" y="48"/>
                    </a:cubicBezTo>
                    <a:cubicBezTo>
                      <a:pt x="176" y="21"/>
                      <a:pt x="155" y="0"/>
                      <a:pt x="127" y="0"/>
                    </a:cubicBezTo>
                    <a:close/>
                    <a:moveTo>
                      <a:pt x="157" y="167"/>
                    </a:moveTo>
                    <a:cubicBezTo>
                      <a:pt x="157" y="168"/>
                      <a:pt x="156" y="169"/>
                      <a:pt x="156" y="169"/>
                    </a:cubicBezTo>
                    <a:cubicBezTo>
                      <a:pt x="153" y="174"/>
                      <a:pt x="148" y="178"/>
                      <a:pt x="140" y="180"/>
                    </a:cubicBezTo>
                    <a:cubicBezTo>
                      <a:pt x="140" y="60"/>
                      <a:pt x="140" y="60"/>
                      <a:pt x="140" y="60"/>
                    </a:cubicBezTo>
                    <a:cubicBezTo>
                      <a:pt x="140" y="55"/>
                      <a:pt x="136" y="51"/>
                      <a:pt x="130" y="51"/>
                    </a:cubicBezTo>
                    <a:cubicBezTo>
                      <a:pt x="125" y="51"/>
                      <a:pt x="120" y="55"/>
                      <a:pt x="120" y="60"/>
                    </a:cubicBezTo>
                    <a:cubicBezTo>
                      <a:pt x="120" y="194"/>
                      <a:pt x="120" y="194"/>
                      <a:pt x="120" y="194"/>
                    </a:cubicBezTo>
                    <a:cubicBezTo>
                      <a:pt x="120" y="194"/>
                      <a:pt x="120" y="194"/>
                      <a:pt x="120" y="194"/>
                    </a:cubicBezTo>
                    <a:cubicBezTo>
                      <a:pt x="120" y="304"/>
                      <a:pt x="120" y="304"/>
                      <a:pt x="120" y="304"/>
                    </a:cubicBezTo>
                    <a:cubicBezTo>
                      <a:pt x="98" y="304"/>
                      <a:pt x="98" y="304"/>
                      <a:pt x="98" y="304"/>
                    </a:cubicBezTo>
                    <a:cubicBezTo>
                      <a:pt x="98" y="193"/>
                      <a:pt x="98" y="193"/>
                      <a:pt x="98" y="193"/>
                    </a:cubicBezTo>
                    <a:cubicBezTo>
                      <a:pt x="98" y="187"/>
                      <a:pt x="94" y="183"/>
                      <a:pt x="88" y="183"/>
                    </a:cubicBezTo>
                    <a:cubicBezTo>
                      <a:pt x="83" y="183"/>
                      <a:pt x="78" y="187"/>
                      <a:pt x="78" y="193"/>
                    </a:cubicBezTo>
                    <a:cubicBezTo>
                      <a:pt x="78" y="304"/>
                      <a:pt x="78" y="304"/>
                      <a:pt x="78" y="304"/>
                    </a:cubicBezTo>
                    <a:cubicBezTo>
                      <a:pt x="56" y="304"/>
                      <a:pt x="56" y="304"/>
                      <a:pt x="56" y="304"/>
                    </a:cubicBezTo>
                    <a:cubicBezTo>
                      <a:pt x="56" y="206"/>
                      <a:pt x="56" y="206"/>
                      <a:pt x="56" y="206"/>
                    </a:cubicBezTo>
                    <a:cubicBezTo>
                      <a:pt x="56" y="194"/>
                      <a:pt x="56" y="194"/>
                      <a:pt x="56" y="194"/>
                    </a:cubicBezTo>
                    <a:cubicBezTo>
                      <a:pt x="56" y="60"/>
                      <a:pt x="56" y="60"/>
                      <a:pt x="56" y="60"/>
                    </a:cubicBezTo>
                    <a:cubicBezTo>
                      <a:pt x="56" y="55"/>
                      <a:pt x="52" y="51"/>
                      <a:pt x="46" y="51"/>
                    </a:cubicBezTo>
                    <a:cubicBezTo>
                      <a:pt x="41" y="51"/>
                      <a:pt x="36" y="55"/>
                      <a:pt x="36" y="60"/>
                    </a:cubicBezTo>
                    <a:cubicBezTo>
                      <a:pt x="36" y="180"/>
                      <a:pt x="36" y="180"/>
                      <a:pt x="36" y="180"/>
                    </a:cubicBezTo>
                    <a:cubicBezTo>
                      <a:pt x="28" y="178"/>
                      <a:pt x="23" y="172"/>
                      <a:pt x="20" y="169"/>
                    </a:cubicBezTo>
                    <a:cubicBezTo>
                      <a:pt x="20" y="168"/>
                      <a:pt x="20" y="168"/>
                      <a:pt x="20" y="167"/>
                    </a:cubicBezTo>
                    <a:cubicBezTo>
                      <a:pt x="20" y="48"/>
                      <a:pt x="20" y="48"/>
                      <a:pt x="20" y="48"/>
                    </a:cubicBezTo>
                    <a:cubicBezTo>
                      <a:pt x="20" y="32"/>
                      <a:pt x="33" y="19"/>
                      <a:pt x="49" y="19"/>
                    </a:cubicBezTo>
                    <a:cubicBezTo>
                      <a:pt x="127" y="19"/>
                      <a:pt x="127" y="19"/>
                      <a:pt x="127" y="19"/>
                    </a:cubicBezTo>
                    <a:cubicBezTo>
                      <a:pt x="143" y="19"/>
                      <a:pt x="157" y="32"/>
                      <a:pt x="157" y="48"/>
                    </a:cubicBezTo>
                    <a:cubicBezTo>
                      <a:pt x="157" y="167"/>
                      <a:pt x="157" y="167"/>
                      <a:pt x="157" y="167"/>
                    </a:cubicBezTo>
                    <a:cubicBezTo>
                      <a:pt x="157" y="167"/>
                      <a:pt x="157" y="167"/>
                      <a:pt x="157" y="167"/>
                    </a:cubicBezTo>
                    <a:close/>
                  </a:path>
                </a:pathLst>
              </a:custGeom>
              <a:grpFill/>
              <a:ln w="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960C"/>
                  </a:solidFill>
                  <a:effectLst/>
                  <a:uLnTx/>
                  <a:uFillTx/>
                  <a:latin typeface="+mj-lt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104" name="Freeform 34">
                <a:extLst>
                  <a:ext uri="{FF2B5EF4-FFF2-40B4-BE49-F238E27FC236}">
                    <a16:creationId xmlns:a16="http://schemas.microsoft.com/office/drawing/2014/main" id="{528A78B4-7D78-480A-9F17-B159177915D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5563" y="-1588"/>
                <a:ext cx="142875" cy="142875"/>
              </a:xfrm>
              <a:custGeom>
                <a:avLst/>
                <a:gdLst>
                  <a:gd name="T0" fmla="*/ 49 w 97"/>
                  <a:gd name="T1" fmla="*/ 98 h 98"/>
                  <a:gd name="T2" fmla="*/ 97 w 97"/>
                  <a:gd name="T3" fmla="*/ 49 h 98"/>
                  <a:gd name="T4" fmla="*/ 49 w 97"/>
                  <a:gd name="T5" fmla="*/ 0 h 98"/>
                  <a:gd name="T6" fmla="*/ 0 w 97"/>
                  <a:gd name="T7" fmla="*/ 49 h 98"/>
                  <a:gd name="T8" fmla="*/ 49 w 97"/>
                  <a:gd name="T9" fmla="*/ 98 h 98"/>
                  <a:gd name="T10" fmla="*/ 49 w 97"/>
                  <a:gd name="T11" fmla="*/ 19 h 98"/>
                  <a:gd name="T12" fmla="*/ 79 w 97"/>
                  <a:gd name="T13" fmla="*/ 49 h 98"/>
                  <a:gd name="T14" fmla="*/ 49 w 97"/>
                  <a:gd name="T15" fmla="*/ 80 h 98"/>
                  <a:gd name="T16" fmla="*/ 19 w 97"/>
                  <a:gd name="T17" fmla="*/ 49 h 98"/>
                  <a:gd name="T18" fmla="*/ 49 w 97"/>
                  <a:gd name="T19" fmla="*/ 19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7" h="98">
                    <a:moveTo>
                      <a:pt x="49" y="98"/>
                    </a:moveTo>
                    <a:cubicBezTo>
                      <a:pt x="76" y="98"/>
                      <a:pt x="97" y="76"/>
                      <a:pt x="97" y="49"/>
                    </a:cubicBezTo>
                    <a:cubicBezTo>
                      <a:pt x="97" y="22"/>
                      <a:pt x="76" y="0"/>
                      <a:pt x="49" y="0"/>
                    </a:cubicBezTo>
                    <a:cubicBezTo>
                      <a:pt x="22" y="0"/>
                      <a:pt x="0" y="22"/>
                      <a:pt x="0" y="49"/>
                    </a:cubicBezTo>
                    <a:cubicBezTo>
                      <a:pt x="0" y="76"/>
                      <a:pt x="22" y="98"/>
                      <a:pt x="49" y="98"/>
                    </a:cubicBezTo>
                    <a:close/>
                    <a:moveTo>
                      <a:pt x="49" y="19"/>
                    </a:moveTo>
                    <a:cubicBezTo>
                      <a:pt x="66" y="19"/>
                      <a:pt x="79" y="32"/>
                      <a:pt x="79" y="49"/>
                    </a:cubicBezTo>
                    <a:cubicBezTo>
                      <a:pt x="79" y="66"/>
                      <a:pt x="66" y="80"/>
                      <a:pt x="49" y="80"/>
                    </a:cubicBezTo>
                    <a:cubicBezTo>
                      <a:pt x="32" y="80"/>
                      <a:pt x="19" y="66"/>
                      <a:pt x="19" y="49"/>
                    </a:cubicBezTo>
                    <a:cubicBezTo>
                      <a:pt x="19" y="32"/>
                      <a:pt x="32" y="19"/>
                      <a:pt x="49" y="19"/>
                    </a:cubicBezTo>
                    <a:close/>
                  </a:path>
                </a:pathLst>
              </a:custGeom>
              <a:grpFill/>
              <a:ln w="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960C"/>
                  </a:solidFill>
                  <a:effectLst/>
                  <a:uLnTx/>
                  <a:uFillTx/>
                  <a:latin typeface="+mj-lt"/>
                  <a:ea typeface="+mn-ea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99" name="Rectangle: Rounded Corners 411">
              <a:extLst>
                <a:ext uri="{FF2B5EF4-FFF2-40B4-BE49-F238E27FC236}">
                  <a16:creationId xmlns:a16="http://schemas.microsoft.com/office/drawing/2014/main" id="{FC7402E6-CC1E-4869-9AD4-88BCE84CEF22}"/>
                </a:ext>
              </a:extLst>
            </p:cNvPr>
            <p:cNvSpPr/>
            <p:nvPr/>
          </p:nvSpPr>
          <p:spPr>
            <a:xfrm>
              <a:off x="7290868" y="4251228"/>
              <a:ext cx="496453" cy="1000380"/>
            </a:xfrm>
            <a:prstGeom prst="roundRect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960C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00" name="Rectangle: Rounded Corners 412">
              <a:extLst>
                <a:ext uri="{FF2B5EF4-FFF2-40B4-BE49-F238E27FC236}">
                  <a16:creationId xmlns:a16="http://schemas.microsoft.com/office/drawing/2014/main" id="{D68AA63D-9CF0-4A6C-9674-157818313D1D}"/>
                </a:ext>
              </a:extLst>
            </p:cNvPr>
            <p:cNvSpPr/>
            <p:nvPr/>
          </p:nvSpPr>
          <p:spPr>
            <a:xfrm>
              <a:off x="7426133" y="3719691"/>
              <a:ext cx="496453" cy="931367"/>
            </a:xfrm>
            <a:prstGeom prst="roundRect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960C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01" name="Rectangle: Rounded Corners 413">
              <a:extLst>
                <a:ext uri="{FF2B5EF4-FFF2-40B4-BE49-F238E27FC236}">
                  <a16:creationId xmlns:a16="http://schemas.microsoft.com/office/drawing/2014/main" id="{BF99C3BC-DF80-4BB6-99F1-D0F7CAF075EF}"/>
                </a:ext>
              </a:extLst>
            </p:cNvPr>
            <p:cNvSpPr/>
            <p:nvPr/>
          </p:nvSpPr>
          <p:spPr>
            <a:xfrm>
              <a:off x="7134946" y="3725209"/>
              <a:ext cx="496453" cy="925849"/>
            </a:xfrm>
            <a:prstGeom prst="roundRect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960C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72DD5015-62A6-4179-B7C2-565F92A4C6E9}"/>
                </a:ext>
              </a:extLst>
            </p:cNvPr>
            <p:cNvSpPr/>
            <p:nvPr/>
          </p:nvSpPr>
          <p:spPr>
            <a:xfrm>
              <a:off x="7342778" y="3224655"/>
              <a:ext cx="392632" cy="392632"/>
            </a:xfrm>
            <a:prstGeom prst="ellipse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960C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65E35793-70D6-4A39-BCC9-A00D126FF9AF}"/>
              </a:ext>
            </a:extLst>
          </p:cNvPr>
          <p:cNvGrpSpPr>
            <a:grpSpLocks/>
          </p:cNvGrpSpPr>
          <p:nvPr/>
        </p:nvGrpSpPr>
        <p:grpSpPr>
          <a:xfrm>
            <a:off x="6391792" y="2480140"/>
            <a:ext cx="166045" cy="458519"/>
            <a:chOff x="7092283" y="3174878"/>
            <a:chExt cx="899133" cy="2145781"/>
          </a:xfrm>
          <a:solidFill>
            <a:schemeClr val="bg2">
              <a:lumMod val="75000"/>
              <a:lumOff val="25000"/>
            </a:schemeClr>
          </a:solidFill>
        </p:grpSpPr>
        <p:grpSp>
          <p:nvGrpSpPr>
            <p:cNvPr id="106" name="CustomIcon">
              <a:extLst>
                <a:ext uri="{FF2B5EF4-FFF2-40B4-BE49-F238E27FC236}">
                  <a16:creationId xmlns:a16="http://schemas.microsoft.com/office/drawing/2014/main" id="{307B0A0E-A7D1-4DBF-B484-FF593A463210}"/>
                </a:ext>
              </a:extLst>
            </p:cNvPr>
            <p:cNvGrpSpPr>
              <a:grpSpLocks noChangeAspect="1"/>
            </p:cNvGrpSpPr>
            <p:nvPr>
              <p:custDataLst>
                <p:tags r:id="rId32"/>
              </p:custDataLst>
            </p:nvPr>
          </p:nvGrpSpPr>
          <p:grpSpPr>
            <a:xfrm>
              <a:off x="7092283" y="3174878"/>
              <a:ext cx="899133" cy="2145781"/>
              <a:chOff x="-1588" y="-1588"/>
              <a:chExt cx="258763" cy="617538"/>
            </a:xfrm>
            <a:grpFill/>
          </p:grpSpPr>
          <p:sp>
            <p:nvSpPr>
              <p:cNvPr id="111" name="Freeform 33">
                <a:extLst>
                  <a:ext uri="{FF2B5EF4-FFF2-40B4-BE49-F238E27FC236}">
                    <a16:creationId xmlns:a16="http://schemas.microsoft.com/office/drawing/2014/main" id="{28042E9E-ABE2-4849-8ADB-AC7D5630742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1588" y="142875"/>
                <a:ext cx="258763" cy="473075"/>
              </a:xfrm>
              <a:custGeom>
                <a:avLst/>
                <a:gdLst>
                  <a:gd name="T0" fmla="*/ 127 w 176"/>
                  <a:gd name="T1" fmla="*/ 0 h 324"/>
                  <a:gd name="T2" fmla="*/ 49 w 176"/>
                  <a:gd name="T3" fmla="*/ 0 h 324"/>
                  <a:gd name="T4" fmla="*/ 0 w 176"/>
                  <a:gd name="T5" fmla="*/ 48 h 324"/>
                  <a:gd name="T6" fmla="*/ 0 w 176"/>
                  <a:gd name="T7" fmla="*/ 167 h 324"/>
                  <a:gd name="T8" fmla="*/ 4 w 176"/>
                  <a:gd name="T9" fmla="*/ 180 h 324"/>
                  <a:gd name="T10" fmla="*/ 36 w 176"/>
                  <a:gd name="T11" fmla="*/ 200 h 324"/>
                  <a:gd name="T12" fmla="*/ 36 w 176"/>
                  <a:gd name="T13" fmla="*/ 206 h 324"/>
                  <a:gd name="T14" fmla="*/ 36 w 176"/>
                  <a:gd name="T15" fmla="*/ 311 h 324"/>
                  <a:gd name="T16" fmla="*/ 49 w 176"/>
                  <a:gd name="T17" fmla="*/ 324 h 324"/>
                  <a:gd name="T18" fmla="*/ 127 w 176"/>
                  <a:gd name="T19" fmla="*/ 324 h 324"/>
                  <a:gd name="T20" fmla="*/ 140 w 176"/>
                  <a:gd name="T21" fmla="*/ 311 h 324"/>
                  <a:gd name="T22" fmla="*/ 140 w 176"/>
                  <a:gd name="T23" fmla="*/ 207 h 324"/>
                  <a:gd name="T24" fmla="*/ 140 w 176"/>
                  <a:gd name="T25" fmla="*/ 206 h 324"/>
                  <a:gd name="T26" fmla="*/ 140 w 176"/>
                  <a:gd name="T27" fmla="*/ 200 h 324"/>
                  <a:gd name="T28" fmla="*/ 172 w 176"/>
                  <a:gd name="T29" fmla="*/ 181 h 324"/>
                  <a:gd name="T30" fmla="*/ 176 w 176"/>
                  <a:gd name="T31" fmla="*/ 167 h 324"/>
                  <a:gd name="T32" fmla="*/ 176 w 176"/>
                  <a:gd name="T33" fmla="*/ 48 h 324"/>
                  <a:gd name="T34" fmla="*/ 127 w 176"/>
                  <a:gd name="T35" fmla="*/ 0 h 324"/>
                  <a:gd name="T36" fmla="*/ 157 w 176"/>
                  <a:gd name="T37" fmla="*/ 167 h 324"/>
                  <a:gd name="T38" fmla="*/ 156 w 176"/>
                  <a:gd name="T39" fmla="*/ 169 h 324"/>
                  <a:gd name="T40" fmla="*/ 140 w 176"/>
                  <a:gd name="T41" fmla="*/ 180 h 324"/>
                  <a:gd name="T42" fmla="*/ 140 w 176"/>
                  <a:gd name="T43" fmla="*/ 60 h 324"/>
                  <a:gd name="T44" fmla="*/ 130 w 176"/>
                  <a:gd name="T45" fmla="*/ 51 h 324"/>
                  <a:gd name="T46" fmla="*/ 120 w 176"/>
                  <a:gd name="T47" fmla="*/ 60 h 324"/>
                  <a:gd name="T48" fmla="*/ 120 w 176"/>
                  <a:gd name="T49" fmla="*/ 194 h 324"/>
                  <a:gd name="T50" fmla="*/ 120 w 176"/>
                  <a:gd name="T51" fmla="*/ 194 h 324"/>
                  <a:gd name="T52" fmla="*/ 120 w 176"/>
                  <a:gd name="T53" fmla="*/ 304 h 324"/>
                  <a:gd name="T54" fmla="*/ 98 w 176"/>
                  <a:gd name="T55" fmla="*/ 304 h 324"/>
                  <a:gd name="T56" fmla="*/ 98 w 176"/>
                  <a:gd name="T57" fmla="*/ 193 h 324"/>
                  <a:gd name="T58" fmla="*/ 88 w 176"/>
                  <a:gd name="T59" fmla="*/ 183 h 324"/>
                  <a:gd name="T60" fmla="*/ 78 w 176"/>
                  <a:gd name="T61" fmla="*/ 193 h 324"/>
                  <a:gd name="T62" fmla="*/ 78 w 176"/>
                  <a:gd name="T63" fmla="*/ 304 h 324"/>
                  <a:gd name="T64" fmla="*/ 56 w 176"/>
                  <a:gd name="T65" fmla="*/ 304 h 324"/>
                  <a:gd name="T66" fmla="*/ 56 w 176"/>
                  <a:gd name="T67" fmla="*/ 206 h 324"/>
                  <a:gd name="T68" fmla="*/ 56 w 176"/>
                  <a:gd name="T69" fmla="*/ 194 h 324"/>
                  <a:gd name="T70" fmla="*/ 56 w 176"/>
                  <a:gd name="T71" fmla="*/ 60 h 324"/>
                  <a:gd name="T72" fmla="*/ 46 w 176"/>
                  <a:gd name="T73" fmla="*/ 51 h 324"/>
                  <a:gd name="T74" fmla="*/ 36 w 176"/>
                  <a:gd name="T75" fmla="*/ 60 h 324"/>
                  <a:gd name="T76" fmla="*/ 36 w 176"/>
                  <a:gd name="T77" fmla="*/ 180 h 324"/>
                  <a:gd name="T78" fmla="*/ 20 w 176"/>
                  <a:gd name="T79" fmla="*/ 169 h 324"/>
                  <a:gd name="T80" fmla="*/ 20 w 176"/>
                  <a:gd name="T81" fmla="*/ 167 h 324"/>
                  <a:gd name="T82" fmla="*/ 20 w 176"/>
                  <a:gd name="T83" fmla="*/ 48 h 324"/>
                  <a:gd name="T84" fmla="*/ 49 w 176"/>
                  <a:gd name="T85" fmla="*/ 19 h 324"/>
                  <a:gd name="T86" fmla="*/ 127 w 176"/>
                  <a:gd name="T87" fmla="*/ 19 h 324"/>
                  <a:gd name="T88" fmla="*/ 157 w 176"/>
                  <a:gd name="T89" fmla="*/ 48 h 324"/>
                  <a:gd name="T90" fmla="*/ 157 w 176"/>
                  <a:gd name="T91" fmla="*/ 167 h 324"/>
                  <a:gd name="T92" fmla="*/ 157 w 176"/>
                  <a:gd name="T93" fmla="*/ 167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76" h="324">
                    <a:moveTo>
                      <a:pt x="127" y="0"/>
                    </a:moveTo>
                    <a:cubicBezTo>
                      <a:pt x="49" y="0"/>
                      <a:pt x="49" y="0"/>
                      <a:pt x="49" y="0"/>
                    </a:cubicBezTo>
                    <a:cubicBezTo>
                      <a:pt x="22" y="0"/>
                      <a:pt x="0" y="21"/>
                      <a:pt x="0" y="48"/>
                    </a:cubicBezTo>
                    <a:cubicBezTo>
                      <a:pt x="0" y="167"/>
                      <a:pt x="0" y="167"/>
                      <a:pt x="0" y="167"/>
                    </a:cubicBezTo>
                    <a:cubicBezTo>
                      <a:pt x="0" y="172"/>
                      <a:pt x="2" y="177"/>
                      <a:pt x="4" y="180"/>
                    </a:cubicBezTo>
                    <a:cubicBezTo>
                      <a:pt x="9" y="187"/>
                      <a:pt x="19" y="197"/>
                      <a:pt x="36" y="200"/>
                    </a:cubicBezTo>
                    <a:cubicBezTo>
                      <a:pt x="36" y="206"/>
                      <a:pt x="36" y="206"/>
                      <a:pt x="36" y="206"/>
                    </a:cubicBezTo>
                    <a:cubicBezTo>
                      <a:pt x="36" y="311"/>
                      <a:pt x="36" y="311"/>
                      <a:pt x="36" y="311"/>
                    </a:cubicBezTo>
                    <a:cubicBezTo>
                      <a:pt x="36" y="318"/>
                      <a:pt x="42" y="324"/>
                      <a:pt x="49" y="324"/>
                    </a:cubicBezTo>
                    <a:cubicBezTo>
                      <a:pt x="127" y="324"/>
                      <a:pt x="127" y="324"/>
                      <a:pt x="127" y="324"/>
                    </a:cubicBezTo>
                    <a:cubicBezTo>
                      <a:pt x="134" y="324"/>
                      <a:pt x="140" y="318"/>
                      <a:pt x="140" y="311"/>
                    </a:cubicBezTo>
                    <a:cubicBezTo>
                      <a:pt x="140" y="207"/>
                      <a:pt x="140" y="207"/>
                      <a:pt x="140" y="207"/>
                    </a:cubicBezTo>
                    <a:cubicBezTo>
                      <a:pt x="140" y="206"/>
                      <a:pt x="140" y="206"/>
                      <a:pt x="140" y="206"/>
                    </a:cubicBezTo>
                    <a:cubicBezTo>
                      <a:pt x="140" y="200"/>
                      <a:pt x="140" y="200"/>
                      <a:pt x="140" y="200"/>
                    </a:cubicBezTo>
                    <a:cubicBezTo>
                      <a:pt x="157" y="197"/>
                      <a:pt x="167" y="187"/>
                      <a:pt x="172" y="181"/>
                    </a:cubicBezTo>
                    <a:cubicBezTo>
                      <a:pt x="175" y="177"/>
                      <a:pt x="176" y="172"/>
                      <a:pt x="176" y="167"/>
                    </a:cubicBezTo>
                    <a:cubicBezTo>
                      <a:pt x="176" y="48"/>
                      <a:pt x="176" y="48"/>
                      <a:pt x="176" y="48"/>
                    </a:cubicBezTo>
                    <a:cubicBezTo>
                      <a:pt x="176" y="21"/>
                      <a:pt x="155" y="0"/>
                      <a:pt x="127" y="0"/>
                    </a:cubicBezTo>
                    <a:close/>
                    <a:moveTo>
                      <a:pt x="157" y="167"/>
                    </a:moveTo>
                    <a:cubicBezTo>
                      <a:pt x="157" y="168"/>
                      <a:pt x="156" y="169"/>
                      <a:pt x="156" y="169"/>
                    </a:cubicBezTo>
                    <a:cubicBezTo>
                      <a:pt x="153" y="174"/>
                      <a:pt x="148" y="178"/>
                      <a:pt x="140" y="180"/>
                    </a:cubicBezTo>
                    <a:cubicBezTo>
                      <a:pt x="140" y="60"/>
                      <a:pt x="140" y="60"/>
                      <a:pt x="140" y="60"/>
                    </a:cubicBezTo>
                    <a:cubicBezTo>
                      <a:pt x="140" y="55"/>
                      <a:pt x="136" y="51"/>
                      <a:pt x="130" y="51"/>
                    </a:cubicBezTo>
                    <a:cubicBezTo>
                      <a:pt x="125" y="51"/>
                      <a:pt x="120" y="55"/>
                      <a:pt x="120" y="60"/>
                    </a:cubicBezTo>
                    <a:cubicBezTo>
                      <a:pt x="120" y="194"/>
                      <a:pt x="120" y="194"/>
                      <a:pt x="120" y="194"/>
                    </a:cubicBezTo>
                    <a:cubicBezTo>
                      <a:pt x="120" y="194"/>
                      <a:pt x="120" y="194"/>
                      <a:pt x="120" y="194"/>
                    </a:cubicBezTo>
                    <a:cubicBezTo>
                      <a:pt x="120" y="304"/>
                      <a:pt x="120" y="304"/>
                      <a:pt x="120" y="304"/>
                    </a:cubicBezTo>
                    <a:cubicBezTo>
                      <a:pt x="98" y="304"/>
                      <a:pt x="98" y="304"/>
                      <a:pt x="98" y="304"/>
                    </a:cubicBezTo>
                    <a:cubicBezTo>
                      <a:pt x="98" y="193"/>
                      <a:pt x="98" y="193"/>
                      <a:pt x="98" y="193"/>
                    </a:cubicBezTo>
                    <a:cubicBezTo>
                      <a:pt x="98" y="187"/>
                      <a:pt x="94" y="183"/>
                      <a:pt x="88" y="183"/>
                    </a:cubicBezTo>
                    <a:cubicBezTo>
                      <a:pt x="83" y="183"/>
                      <a:pt x="78" y="187"/>
                      <a:pt x="78" y="193"/>
                    </a:cubicBezTo>
                    <a:cubicBezTo>
                      <a:pt x="78" y="304"/>
                      <a:pt x="78" y="304"/>
                      <a:pt x="78" y="304"/>
                    </a:cubicBezTo>
                    <a:cubicBezTo>
                      <a:pt x="56" y="304"/>
                      <a:pt x="56" y="304"/>
                      <a:pt x="56" y="304"/>
                    </a:cubicBezTo>
                    <a:cubicBezTo>
                      <a:pt x="56" y="206"/>
                      <a:pt x="56" y="206"/>
                      <a:pt x="56" y="206"/>
                    </a:cubicBezTo>
                    <a:cubicBezTo>
                      <a:pt x="56" y="194"/>
                      <a:pt x="56" y="194"/>
                      <a:pt x="56" y="194"/>
                    </a:cubicBezTo>
                    <a:cubicBezTo>
                      <a:pt x="56" y="60"/>
                      <a:pt x="56" y="60"/>
                      <a:pt x="56" y="60"/>
                    </a:cubicBezTo>
                    <a:cubicBezTo>
                      <a:pt x="56" y="55"/>
                      <a:pt x="52" y="51"/>
                      <a:pt x="46" y="51"/>
                    </a:cubicBezTo>
                    <a:cubicBezTo>
                      <a:pt x="41" y="51"/>
                      <a:pt x="36" y="55"/>
                      <a:pt x="36" y="60"/>
                    </a:cubicBezTo>
                    <a:cubicBezTo>
                      <a:pt x="36" y="180"/>
                      <a:pt x="36" y="180"/>
                      <a:pt x="36" y="180"/>
                    </a:cubicBezTo>
                    <a:cubicBezTo>
                      <a:pt x="28" y="178"/>
                      <a:pt x="23" y="172"/>
                      <a:pt x="20" y="169"/>
                    </a:cubicBezTo>
                    <a:cubicBezTo>
                      <a:pt x="20" y="168"/>
                      <a:pt x="20" y="168"/>
                      <a:pt x="20" y="167"/>
                    </a:cubicBezTo>
                    <a:cubicBezTo>
                      <a:pt x="20" y="48"/>
                      <a:pt x="20" y="48"/>
                      <a:pt x="20" y="48"/>
                    </a:cubicBezTo>
                    <a:cubicBezTo>
                      <a:pt x="20" y="32"/>
                      <a:pt x="33" y="19"/>
                      <a:pt x="49" y="19"/>
                    </a:cubicBezTo>
                    <a:cubicBezTo>
                      <a:pt x="127" y="19"/>
                      <a:pt x="127" y="19"/>
                      <a:pt x="127" y="19"/>
                    </a:cubicBezTo>
                    <a:cubicBezTo>
                      <a:pt x="143" y="19"/>
                      <a:pt x="157" y="32"/>
                      <a:pt x="157" y="48"/>
                    </a:cubicBezTo>
                    <a:cubicBezTo>
                      <a:pt x="157" y="167"/>
                      <a:pt x="157" y="167"/>
                      <a:pt x="157" y="167"/>
                    </a:cubicBezTo>
                    <a:cubicBezTo>
                      <a:pt x="157" y="167"/>
                      <a:pt x="157" y="167"/>
                      <a:pt x="157" y="167"/>
                    </a:cubicBezTo>
                    <a:close/>
                  </a:path>
                </a:pathLst>
              </a:custGeom>
              <a:grpFill/>
              <a:ln w="0" cap="flat" cmpd="sng" algn="ctr">
                <a:solidFill>
                  <a:schemeClr val="tx2">
                    <a:lumMod val="65000"/>
                    <a:lumOff val="3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960C"/>
                  </a:solidFill>
                  <a:effectLst/>
                  <a:uLnTx/>
                  <a:uFillTx/>
                  <a:latin typeface="+mj-lt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112" name="Freeform 34">
                <a:extLst>
                  <a:ext uri="{FF2B5EF4-FFF2-40B4-BE49-F238E27FC236}">
                    <a16:creationId xmlns:a16="http://schemas.microsoft.com/office/drawing/2014/main" id="{528A78B4-7D78-480A-9F17-B159177915D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5563" y="-1588"/>
                <a:ext cx="142875" cy="142875"/>
              </a:xfrm>
              <a:custGeom>
                <a:avLst/>
                <a:gdLst>
                  <a:gd name="T0" fmla="*/ 49 w 97"/>
                  <a:gd name="T1" fmla="*/ 98 h 98"/>
                  <a:gd name="T2" fmla="*/ 97 w 97"/>
                  <a:gd name="T3" fmla="*/ 49 h 98"/>
                  <a:gd name="T4" fmla="*/ 49 w 97"/>
                  <a:gd name="T5" fmla="*/ 0 h 98"/>
                  <a:gd name="T6" fmla="*/ 0 w 97"/>
                  <a:gd name="T7" fmla="*/ 49 h 98"/>
                  <a:gd name="T8" fmla="*/ 49 w 97"/>
                  <a:gd name="T9" fmla="*/ 98 h 98"/>
                  <a:gd name="T10" fmla="*/ 49 w 97"/>
                  <a:gd name="T11" fmla="*/ 19 h 98"/>
                  <a:gd name="T12" fmla="*/ 79 w 97"/>
                  <a:gd name="T13" fmla="*/ 49 h 98"/>
                  <a:gd name="T14" fmla="*/ 49 w 97"/>
                  <a:gd name="T15" fmla="*/ 80 h 98"/>
                  <a:gd name="T16" fmla="*/ 19 w 97"/>
                  <a:gd name="T17" fmla="*/ 49 h 98"/>
                  <a:gd name="T18" fmla="*/ 49 w 97"/>
                  <a:gd name="T19" fmla="*/ 19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7" h="98">
                    <a:moveTo>
                      <a:pt x="49" y="98"/>
                    </a:moveTo>
                    <a:cubicBezTo>
                      <a:pt x="76" y="98"/>
                      <a:pt x="97" y="76"/>
                      <a:pt x="97" y="49"/>
                    </a:cubicBezTo>
                    <a:cubicBezTo>
                      <a:pt x="97" y="22"/>
                      <a:pt x="76" y="0"/>
                      <a:pt x="49" y="0"/>
                    </a:cubicBezTo>
                    <a:cubicBezTo>
                      <a:pt x="22" y="0"/>
                      <a:pt x="0" y="22"/>
                      <a:pt x="0" y="49"/>
                    </a:cubicBezTo>
                    <a:cubicBezTo>
                      <a:pt x="0" y="76"/>
                      <a:pt x="22" y="98"/>
                      <a:pt x="49" y="98"/>
                    </a:cubicBezTo>
                    <a:close/>
                    <a:moveTo>
                      <a:pt x="49" y="19"/>
                    </a:moveTo>
                    <a:cubicBezTo>
                      <a:pt x="66" y="19"/>
                      <a:pt x="79" y="32"/>
                      <a:pt x="79" y="49"/>
                    </a:cubicBezTo>
                    <a:cubicBezTo>
                      <a:pt x="79" y="66"/>
                      <a:pt x="66" y="80"/>
                      <a:pt x="49" y="80"/>
                    </a:cubicBezTo>
                    <a:cubicBezTo>
                      <a:pt x="32" y="80"/>
                      <a:pt x="19" y="66"/>
                      <a:pt x="19" y="49"/>
                    </a:cubicBezTo>
                    <a:cubicBezTo>
                      <a:pt x="19" y="32"/>
                      <a:pt x="32" y="19"/>
                      <a:pt x="49" y="19"/>
                    </a:cubicBezTo>
                    <a:close/>
                  </a:path>
                </a:pathLst>
              </a:custGeom>
              <a:grpFill/>
              <a:ln w="0" cap="flat" cmpd="sng" algn="ctr">
                <a:solidFill>
                  <a:schemeClr val="tx2">
                    <a:lumMod val="65000"/>
                    <a:lumOff val="3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960C"/>
                  </a:solidFill>
                  <a:effectLst/>
                  <a:uLnTx/>
                  <a:uFillTx/>
                  <a:latin typeface="+mj-lt"/>
                  <a:ea typeface="+mn-ea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07" name="Rectangle: Rounded Corners 411">
              <a:extLst>
                <a:ext uri="{FF2B5EF4-FFF2-40B4-BE49-F238E27FC236}">
                  <a16:creationId xmlns:a16="http://schemas.microsoft.com/office/drawing/2014/main" id="{FC7402E6-CC1E-4869-9AD4-88BCE84CEF22}"/>
                </a:ext>
              </a:extLst>
            </p:cNvPr>
            <p:cNvSpPr/>
            <p:nvPr/>
          </p:nvSpPr>
          <p:spPr>
            <a:xfrm>
              <a:off x="7290868" y="4251228"/>
              <a:ext cx="496453" cy="1000380"/>
            </a:xfrm>
            <a:prstGeom prst="roundRect">
              <a:avLst/>
            </a:prstGeom>
            <a:grpFill/>
            <a:ln w="9525">
              <a:solidFill>
                <a:schemeClr val="tx2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960C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08" name="Rectangle: Rounded Corners 412">
              <a:extLst>
                <a:ext uri="{FF2B5EF4-FFF2-40B4-BE49-F238E27FC236}">
                  <a16:creationId xmlns:a16="http://schemas.microsoft.com/office/drawing/2014/main" id="{D68AA63D-9CF0-4A6C-9674-157818313D1D}"/>
                </a:ext>
              </a:extLst>
            </p:cNvPr>
            <p:cNvSpPr/>
            <p:nvPr/>
          </p:nvSpPr>
          <p:spPr>
            <a:xfrm>
              <a:off x="7426133" y="3719691"/>
              <a:ext cx="496453" cy="931367"/>
            </a:xfrm>
            <a:prstGeom prst="roundRect">
              <a:avLst/>
            </a:prstGeom>
            <a:grpFill/>
            <a:ln w="9525">
              <a:solidFill>
                <a:schemeClr val="tx2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960C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09" name="Rectangle: Rounded Corners 413">
              <a:extLst>
                <a:ext uri="{FF2B5EF4-FFF2-40B4-BE49-F238E27FC236}">
                  <a16:creationId xmlns:a16="http://schemas.microsoft.com/office/drawing/2014/main" id="{BF99C3BC-DF80-4BB6-99F1-D0F7CAF075EF}"/>
                </a:ext>
              </a:extLst>
            </p:cNvPr>
            <p:cNvSpPr/>
            <p:nvPr/>
          </p:nvSpPr>
          <p:spPr>
            <a:xfrm>
              <a:off x="7134946" y="3725209"/>
              <a:ext cx="496453" cy="925849"/>
            </a:xfrm>
            <a:prstGeom prst="roundRect">
              <a:avLst/>
            </a:prstGeom>
            <a:grpFill/>
            <a:ln w="9525">
              <a:solidFill>
                <a:schemeClr val="tx2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960C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10" name="Oval 109">
              <a:extLst>
                <a:ext uri="{FF2B5EF4-FFF2-40B4-BE49-F238E27FC236}">
                  <a16:creationId xmlns:a16="http://schemas.microsoft.com/office/drawing/2014/main" id="{72DD5015-62A6-4179-B7C2-565F92A4C6E9}"/>
                </a:ext>
              </a:extLst>
            </p:cNvPr>
            <p:cNvSpPr/>
            <p:nvPr/>
          </p:nvSpPr>
          <p:spPr>
            <a:xfrm>
              <a:off x="7342778" y="3224655"/>
              <a:ext cx="392632" cy="392632"/>
            </a:xfrm>
            <a:prstGeom prst="ellipse">
              <a:avLst/>
            </a:prstGeom>
            <a:grpFill/>
            <a:ln w="9525">
              <a:solidFill>
                <a:schemeClr val="tx2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960C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65E35793-70D6-4A39-BCC9-A00D126FF9AF}"/>
              </a:ext>
            </a:extLst>
          </p:cNvPr>
          <p:cNvGrpSpPr>
            <a:grpSpLocks/>
          </p:cNvGrpSpPr>
          <p:nvPr/>
        </p:nvGrpSpPr>
        <p:grpSpPr>
          <a:xfrm>
            <a:off x="6680187" y="2480815"/>
            <a:ext cx="166045" cy="458519"/>
            <a:chOff x="7092283" y="3174878"/>
            <a:chExt cx="899133" cy="2145781"/>
          </a:xfrm>
          <a:solidFill>
            <a:schemeClr val="bg2">
              <a:lumMod val="75000"/>
              <a:lumOff val="25000"/>
            </a:schemeClr>
          </a:solidFill>
        </p:grpSpPr>
        <p:grpSp>
          <p:nvGrpSpPr>
            <p:cNvPr id="114" name="CustomIcon">
              <a:extLst>
                <a:ext uri="{FF2B5EF4-FFF2-40B4-BE49-F238E27FC236}">
                  <a16:creationId xmlns:a16="http://schemas.microsoft.com/office/drawing/2014/main" id="{307B0A0E-A7D1-4DBF-B484-FF593A463210}"/>
                </a:ext>
              </a:extLst>
            </p:cNvPr>
            <p:cNvGrpSpPr>
              <a:grpSpLocks noChangeAspect="1"/>
            </p:cNvGrpSpPr>
            <p:nvPr>
              <p:custDataLst>
                <p:tags r:id="rId31"/>
              </p:custDataLst>
            </p:nvPr>
          </p:nvGrpSpPr>
          <p:grpSpPr>
            <a:xfrm>
              <a:off x="7092283" y="3174878"/>
              <a:ext cx="899133" cy="2145781"/>
              <a:chOff x="-1588" y="-1588"/>
              <a:chExt cx="258763" cy="617538"/>
            </a:xfrm>
            <a:grpFill/>
          </p:grpSpPr>
          <p:sp>
            <p:nvSpPr>
              <p:cNvPr id="119" name="Freeform 33">
                <a:extLst>
                  <a:ext uri="{FF2B5EF4-FFF2-40B4-BE49-F238E27FC236}">
                    <a16:creationId xmlns:a16="http://schemas.microsoft.com/office/drawing/2014/main" id="{28042E9E-ABE2-4849-8ADB-AC7D5630742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1588" y="142875"/>
                <a:ext cx="258763" cy="473075"/>
              </a:xfrm>
              <a:custGeom>
                <a:avLst/>
                <a:gdLst>
                  <a:gd name="T0" fmla="*/ 127 w 176"/>
                  <a:gd name="T1" fmla="*/ 0 h 324"/>
                  <a:gd name="T2" fmla="*/ 49 w 176"/>
                  <a:gd name="T3" fmla="*/ 0 h 324"/>
                  <a:gd name="T4" fmla="*/ 0 w 176"/>
                  <a:gd name="T5" fmla="*/ 48 h 324"/>
                  <a:gd name="T6" fmla="*/ 0 w 176"/>
                  <a:gd name="T7" fmla="*/ 167 h 324"/>
                  <a:gd name="T8" fmla="*/ 4 w 176"/>
                  <a:gd name="T9" fmla="*/ 180 h 324"/>
                  <a:gd name="T10" fmla="*/ 36 w 176"/>
                  <a:gd name="T11" fmla="*/ 200 h 324"/>
                  <a:gd name="T12" fmla="*/ 36 w 176"/>
                  <a:gd name="T13" fmla="*/ 206 h 324"/>
                  <a:gd name="T14" fmla="*/ 36 w 176"/>
                  <a:gd name="T15" fmla="*/ 311 h 324"/>
                  <a:gd name="T16" fmla="*/ 49 w 176"/>
                  <a:gd name="T17" fmla="*/ 324 h 324"/>
                  <a:gd name="T18" fmla="*/ 127 w 176"/>
                  <a:gd name="T19" fmla="*/ 324 h 324"/>
                  <a:gd name="T20" fmla="*/ 140 w 176"/>
                  <a:gd name="T21" fmla="*/ 311 h 324"/>
                  <a:gd name="T22" fmla="*/ 140 w 176"/>
                  <a:gd name="T23" fmla="*/ 207 h 324"/>
                  <a:gd name="T24" fmla="*/ 140 w 176"/>
                  <a:gd name="T25" fmla="*/ 206 h 324"/>
                  <a:gd name="T26" fmla="*/ 140 w 176"/>
                  <a:gd name="T27" fmla="*/ 200 h 324"/>
                  <a:gd name="T28" fmla="*/ 172 w 176"/>
                  <a:gd name="T29" fmla="*/ 181 h 324"/>
                  <a:gd name="T30" fmla="*/ 176 w 176"/>
                  <a:gd name="T31" fmla="*/ 167 h 324"/>
                  <a:gd name="T32" fmla="*/ 176 w 176"/>
                  <a:gd name="T33" fmla="*/ 48 h 324"/>
                  <a:gd name="T34" fmla="*/ 127 w 176"/>
                  <a:gd name="T35" fmla="*/ 0 h 324"/>
                  <a:gd name="T36" fmla="*/ 157 w 176"/>
                  <a:gd name="T37" fmla="*/ 167 h 324"/>
                  <a:gd name="T38" fmla="*/ 156 w 176"/>
                  <a:gd name="T39" fmla="*/ 169 h 324"/>
                  <a:gd name="T40" fmla="*/ 140 w 176"/>
                  <a:gd name="T41" fmla="*/ 180 h 324"/>
                  <a:gd name="T42" fmla="*/ 140 w 176"/>
                  <a:gd name="T43" fmla="*/ 60 h 324"/>
                  <a:gd name="T44" fmla="*/ 130 w 176"/>
                  <a:gd name="T45" fmla="*/ 51 h 324"/>
                  <a:gd name="T46" fmla="*/ 120 w 176"/>
                  <a:gd name="T47" fmla="*/ 60 h 324"/>
                  <a:gd name="T48" fmla="*/ 120 w 176"/>
                  <a:gd name="T49" fmla="*/ 194 h 324"/>
                  <a:gd name="T50" fmla="*/ 120 w 176"/>
                  <a:gd name="T51" fmla="*/ 194 h 324"/>
                  <a:gd name="T52" fmla="*/ 120 w 176"/>
                  <a:gd name="T53" fmla="*/ 304 h 324"/>
                  <a:gd name="T54" fmla="*/ 98 w 176"/>
                  <a:gd name="T55" fmla="*/ 304 h 324"/>
                  <a:gd name="T56" fmla="*/ 98 w 176"/>
                  <a:gd name="T57" fmla="*/ 193 h 324"/>
                  <a:gd name="T58" fmla="*/ 88 w 176"/>
                  <a:gd name="T59" fmla="*/ 183 h 324"/>
                  <a:gd name="T60" fmla="*/ 78 w 176"/>
                  <a:gd name="T61" fmla="*/ 193 h 324"/>
                  <a:gd name="T62" fmla="*/ 78 w 176"/>
                  <a:gd name="T63" fmla="*/ 304 h 324"/>
                  <a:gd name="T64" fmla="*/ 56 w 176"/>
                  <a:gd name="T65" fmla="*/ 304 h 324"/>
                  <a:gd name="T66" fmla="*/ 56 w 176"/>
                  <a:gd name="T67" fmla="*/ 206 h 324"/>
                  <a:gd name="T68" fmla="*/ 56 w 176"/>
                  <a:gd name="T69" fmla="*/ 194 h 324"/>
                  <a:gd name="T70" fmla="*/ 56 w 176"/>
                  <a:gd name="T71" fmla="*/ 60 h 324"/>
                  <a:gd name="T72" fmla="*/ 46 w 176"/>
                  <a:gd name="T73" fmla="*/ 51 h 324"/>
                  <a:gd name="T74" fmla="*/ 36 w 176"/>
                  <a:gd name="T75" fmla="*/ 60 h 324"/>
                  <a:gd name="T76" fmla="*/ 36 w 176"/>
                  <a:gd name="T77" fmla="*/ 180 h 324"/>
                  <a:gd name="T78" fmla="*/ 20 w 176"/>
                  <a:gd name="T79" fmla="*/ 169 h 324"/>
                  <a:gd name="T80" fmla="*/ 20 w 176"/>
                  <a:gd name="T81" fmla="*/ 167 h 324"/>
                  <a:gd name="T82" fmla="*/ 20 w 176"/>
                  <a:gd name="T83" fmla="*/ 48 h 324"/>
                  <a:gd name="T84" fmla="*/ 49 w 176"/>
                  <a:gd name="T85" fmla="*/ 19 h 324"/>
                  <a:gd name="T86" fmla="*/ 127 w 176"/>
                  <a:gd name="T87" fmla="*/ 19 h 324"/>
                  <a:gd name="T88" fmla="*/ 157 w 176"/>
                  <a:gd name="T89" fmla="*/ 48 h 324"/>
                  <a:gd name="T90" fmla="*/ 157 w 176"/>
                  <a:gd name="T91" fmla="*/ 167 h 324"/>
                  <a:gd name="T92" fmla="*/ 157 w 176"/>
                  <a:gd name="T93" fmla="*/ 167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76" h="324">
                    <a:moveTo>
                      <a:pt x="127" y="0"/>
                    </a:moveTo>
                    <a:cubicBezTo>
                      <a:pt x="49" y="0"/>
                      <a:pt x="49" y="0"/>
                      <a:pt x="49" y="0"/>
                    </a:cubicBezTo>
                    <a:cubicBezTo>
                      <a:pt x="22" y="0"/>
                      <a:pt x="0" y="21"/>
                      <a:pt x="0" y="48"/>
                    </a:cubicBezTo>
                    <a:cubicBezTo>
                      <a:pt x="0" y="167"/>
                      <a:pt x="0" y="167"/>
                      <a:pt x="0" y="167"/>
                    </a:cubicBezTo>
                    <a:cubicBezTo>
                      <a:pt x="0" y="172"/>
                      <a:pt x="2" y="177"/>
                      <a:pt x="4" y="180"/>
                    </a:cubicBezTo>
                    <a:cubicBezTo>
                      <a:pt x="9" y="187"/>
                      <a:pt x="19" y="197"/>
                      <a:pt x="36" y="200"/>
                    </a:cubicBezTo>
                    <a:cubicBezTo>
                      <a:pt x="36" y="206"/>
                      <a:pt x="36" y="206"/>
                      <a:pt x="36" y="206"/>
                    </a:cubicBezTo>
                    <a:cubicBezTo>
                      <a:pt x="36" y="311"/>
                      <a:pt x="36" y="311"/>
                      <a:pt x="36" y="311"/>
                    </a:cubicBezTo>
                    <a:cubicBezTo>
                      <a:pt x="36" y="318"/>
                      <a:pt x="42" y="324"/>
                      <a:pt x="49" y="324"/>
                    </a:cubicBezTo>
                    <a:cubicBezTo>
                      <a:pt x="127" y="324"/>
                      <a:pt x="127" y="324"/>
                      <a:pt x="127" y="324"/>
                    </a:cubicBezTo>
                    <a:cubicBezTo>
                      <a:pt x="134" y="324"/>
                      <a:pt x="140" y="318"/>
                      <a:pt x="140" y="311"/>
                    </a:cubicBezTo>
                    <a:cubicBezTo>
                      <a:pt x="140" y="207"/>
                      <a:pt x="140" y="207"/>
                      <a:pt x="140" y="207"/>
                    </a:cubicBezTo>
                    <a:cubicBezTo>
                      <a:pt x="140" y="206"/>
                      <a:pt x="140" y="206"/>
                      <a:pt x="140" y="206"/>
                    </a:cubicBezTo>
                    <a:cubicBezTo>
                      <a:pt x="140" y="200"/>
                      <a:pt x="140" y="200"/>
                      <a:pt x="140" y="200"/>
                    </a:cubicBezTo>
                    <a:cubicBezTo>
                      <a:pt x="157" y="197"/>
                      <a:pt x="167" y="187"/>
                      <a:pt x="172" y="181"/>
                    </a:cubicBezTo>
                    <a:cubicBezTo>
                      <a:pt x="175" y="177"/>
                      <a:pt x="176" y="172"/>
                      <a:pt x="176" y="167"/>
                    </a:cubicBezTo>
                    <a:cubicBezTo>
                      <a:pt x="176" y="48"/>
                      <a:pt x="176" y="48"/>
                      <a:pt x="176" y="48"/>
                    </a:cubicBezTo>
                    <a:cubicBezTo>
                      <a:pt x="176" y="21"/>
                      <a:pt x="155" y="0"/>
                      <a:pt x="127" y="0"/>
                    </a:cubicBezTo>
                    <a:close/>
                    <a:moveTo>
                      <a:pt x="157" y="167"/>
                    </a:moveTo>
                    <a:cubicBezTo>
                      <a:pt x="157" y="168"/>
                      <a:pt x="156" y="169"/>
                      <a:pt x="156" y="169"/>
                    </a:cubicBezTo>
                    <a:cubicBezTo>
                      <a:pt x="153" y="174"/>
                      <a:pt x="148" y="178"/>
                      <a:pt x="140" y="180"/>
                    </a:cubicBezTo>
                    <a:cubicBezTo>
                      <a:pt x="140" y="60"/>
                      <a:pt x="140" y="60"/>
                      <a:pt x="140" y="60"/>
                    </a:cubicBezTo>
                    <a:cubicBezTo>
                      <a:pt x="140" y="55"/>
                      <a:pt x="136" y="51"/>
                      <a:pt x="130" y="51"/>
                    </a:cubicBezTo>
                    <a:cubicBezTo>
                      <a:pt x="125" y="51"/>
                      <a:pt x="120" y="55"/>
                      <a:pt x="120" y="60"/>
                    </a:cubicBezTo>
                    <a:cubicBezTo>
                      <a:pt x="120" y="194"/>
                      <a:pt x="120" y="194"/>
                      <a:pt x="120" y="194"/>
                    </a:cubicBezTo>
                    <a:cubicBezTo>
                      <a:pt x="120" y="194"/>
                      <a:pt x="120" y="194"/>
                      <a:pt x="120" y="194"/>
                    </a:cubicBezTo>
                    <a:cubicBezTo>
                      <a:pt x="120" y="304"/>
                      <a:pt x="120" y="304"/>
                      <a:pt x="120" y="304"/>
                    </a:cubicBezTo>
                    <a:cubicBezTo>
                      <a:pt x="98" y="304"/>
                      <a:pt x="98" y="304"/>
                      <a:pt x="98" y="304"/>
                    </a:cubicBezTo>
                    <a:cubicBezTo>
                      <a:pt x="98" y="193"/>
                      <a:pt x="98" y="193"/>
                      <a:pt x="98" y="193"/>
                    </a:cubicBezTo>
                    <a:cubicBezTo>
                      <a:pt x="98" y="187"/>
                      <a:pt x="94" y="183"/>
                      <a:pt x="88" y="183"/>
                    </a:cubicBezTo>
                    <a:cubicBezTo>
                      <a:pt x="83" y="183"/>
                      <a:pt x="78" y="187"/>
                      <a:pt x="78" y="193"/>
                    </a:cubicBezTo>
                    <a:cubicBezTo>
                      <a:pt x="78" y="304"/>
                      <a:pt x="78" y="304"/>
                      <a:pt x="78" y="304"/>
                    </a:cubicBezTo>
                    <a:cubicBezTo>
                      <a:pt x="56" y="304"/>
                      <a:pt x="56" y="304"/>
                      <a:pt x="56" y="304"/>
                    </a:cubicBezTo>
                    <a:cubicBezTo>
                      <a:pt x="56" y="206"/>
                      <a:pt x="56" y="206"/>
                      <a:pt x="56" y="206"/>
                    </a:cubicBezTo>
                    <a:cubicBezTo>
                      <a:pt x="56" y="194"/>
                      <a:pt x="56" y="194"/>
                      <a:pt x="56" y="194"/>
                    </a:cubicBezTo>
                    <a:cubicBezTo>
                      <a:pt x="56" y="60"/>
                      <a:pt x="56" y="60"/>
                      <a:pt x="56" y="60"/>
                    </a:cubicBezTo>
                    <a:cubicBezTo>
                      <a:pt x="56" y="55"/>
                      <a:pt x="52" y="51"/>
                      <a:pt x="46" y="51"/>
                    </a:cubicBezTo>
                    <a:cubicBezTo>
                      <a:pt x="41" y="51"/>
                      <a:pt x="36" y="55"/>
                      <a:pt x="36" y="60"/>
                    </a:cubicBezTo>
                    <a:cubicBezTo>
                      <a:pt x="36" y="180"/>
                      <a:pt x="36" y="180"/>
                      <a:pt x="36" y="180"/>
                    </a:cubicBezTo>
                    <a:cubicBezTo>
                      <a:pt x="28" y="178"/>
                      <a:pt x="23" y="172"/>
                      <a:pt x="20" y="169"/>
                    </a:cubicBezTo>
                    <a:cubicBezTo>
                      <a:pt x="20" y="168"/>
                      <a:pt x="20" y="168"/>
                      <a:pt x="20" y="167"/>
                    </a:cubicBezTo>
                    <a:cubicBezTo>
                      <a:pt x="20" y="48"/>
                      <a:pt x="20" y="48"/>
                      <a:pt x="20" y="48"/>
                    </a:cubicBezTo>
                    <a:cubicBezTo>
                      <a:pt x="20" y="32"/>
                      <a:pt x="33" y="19"/>
                      <a:pt x="49" y="19"/>
                    </a:cubicBezTo>
                    <a:cubicBezTo>
                      <a:pt x="127" y="19"/>
                      <a:pt x="127" y="19"/>
                      <a:pt x="127" y="19"/>
                    </a:cubicBezTo>
                    <a:cubicBezTo>
                      <a:pt x="143" y="19"/>
                      <a:pt x="157" y="32"/>
                      <a:pt x="157" y="48"/>
                    </a:cubicBezTo>
                    <a:cubicBezTo>
                      <a:pt x="157" y="167"/>
                      <a:pt x="157" y="167"/>
                      <a:pt x="157" y="167"/>
                    </a:cubicBezTo>
                    <a:cubicBezTo>
                      <a:pt x="157" y="167"/>
                      <a:pt x="157" y="167"/>
                      <a:pt x="157" y="167"/>
                    </a:cubicBezTo>
                    <a:close/>
                  </a:path>
                </a:pathLst>
              </a:custGeom>
              <a:grpFill/>
              <a:ln w="0" cap="flat" cmpd="sng" algn="ctr">
                <a:solidFill>
                  <a:schemeClr val="tx2">
                    <a:lumMod val="65000"/>
                    <a:lumOff val="3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960C"/>
                  </a:solidFill>
                  <a:effectLst/>
                  <a:uLnTx/>
                  <a:uFillTx/>
                  <a:latin typeface="+mj-lt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120" name="Freeform 34">
                <a:extLst>
                  <a:ext uri="{FF2B5EF4-FFF2-40B4-BE49-F238E27FC236}">
                    <a16:creationId xmlns:a16="http://schemas.microsoft.com/office/drawing/2014/main" id="{528A78B4-7D78-480A-9F17-B159177915D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5563" y="-1588"/>
                <a:ext cx="142875" cy="142875"/>
              </a:xfrm>
              <a:custGeom>
                <a:avLst/>
                <a:gdLst>
                  <a:gd name="T0" fmla="*/ 49 w 97"/>
                  <a:gd name="T1" fmla="*/ 98 h 98"/>
                  <a:gd name="T2" fmla="*/ 97 w 97"/>
                  <a:gd name="T3" fmla="*/ 49 h 98"/>
                  <a:gd name="T4" fmla="*/ 49 w 97"/>
                  <a:gd name="T5" fmla="*/ 0 h 98"/>
                  <a:gd name="T6" fmla="*/ 0 w 97"/>
                  <a:gd name="T7" fmla="*/ 49 h 98"/>
                  <a:gd name="T8" fmla="*/ 49 w 97"/>
                  <a:gd name="T9" fmla="*/ 98 h 98"/>
                  <a:gd name="T10" fmla="*/ 49 w 97"/>
                  <a:gd name="T11" fmla="*/ 19 h 98"/>
                  <a:gd name="T12" fmla="*/ 79 w 97"/>
                  <a:gd name="T13" fmla="*/ 49 h 98"/>
                  <a:gd name="T14" fmla="*/ 49 w 97"/>
                  <a:gd name="T15" fmla="*/ 80 h 98"/>
                  <a:gd name="T16" fmla="*/ 19 w 97"/>
                  <a:gd name="T17" fmla="*/ 49 h 98"/>
                  <a:gd name="T18" fmla="*/ 49 w 97"/>
                  <a:gd name="T19" fmla="*/ 19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7" h="98">
                    <a:moveTo>
                      <a:pt x="49" y="98"/>
                    </a:moveTo>
                    <a:cubicBezTo>
                      <a:pt x="76" y="98"/>
                      <a:pt x="97" y="76"/>
                      <a:pt x="97" y="49"/>
                    </a:cubicBezTo>
                    <a:cubicBezTo>
                      <a:pt x="97" y="22"/>
                      <a:pt x="76" y="0"/>
                      <a:pt x="49" y="0"/>
                    </a:cubicBezTo>
                    <a:cubicBezTo>
                      <a:pt x="22" y="0"/>
                      <a:pt x="0" y="22"/>
                      <a:pt x="0" y="49"/>
                    </a:cubicBezTo>
                    <a:cubicBezTo>
                      <a:pt x="0" y="76"/>
                      <a:pt x="22" y="98"/>
                      <a:pt x="49" y="98"/>
                    </a:cubicBezTo>
                    <a:close/>
                    <a:moveTo>
                      <a:pt x="49" y="19"/>
                    </a:moveTo>
                    <a:cubicBezTo>
                      <a:pt x="66" y="19"/>
                      <a:pt x="79" y="32"/>
                      <a:pt x="79" y="49"/>
                    </a:cubicBezTo>
                    <a:cubicBezTo>
                      <a:pt x="79" y="66"/>
                      <a:pt x="66" y="80"/>
                      <a:pt x="49" y="80"/>
                    </a:cubicBezTo>
                    <a:cubicBezTo>
                      <a:pt x="32" y="80"/>
                      <a:pt x="19" y="66"/>
                      <a:pt x="19" y="49"/>
                    </a:cubicBezTo>
                    <a:cubicBezTo>
                      <a:pt x="19" y="32"/>
                      <a:pt x="32" y="19"/>
                      <a:pt x="49" y="19"/>
                    </a:cubicBezTo>
                    <a:close/>
                  </a:path>
                </a:pathLst>
              </a:custGeom>
              <a:grpFill/>
              <a:ln w="0" cap="flat" cmpd="sng" algn="ctr">
                <a:solidFill>
                  <a:schemeClr val="tx2">
                    <a:lumMod val="65000"/>
                    <a:lumOff val="3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960C"/>
                  </a:solidFill>
                  <a:effectLst/>
                  <a:uLnTx/>
                  <a:uFillTx/>
                  <a:latin typeface="+mj-lt"/>
                  <a:ea typeface="+mn-ea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15" name="Rectangle: Rounded Corners 411">
              <a:extLst>
                <a:ext uri="{FF2B5EF4-FFF2-40B4-BE49-F238E27FC236}">
                  <a16:creationId xmlns:a16="http://schemas.microsoft.com/office/drawing/2014/main" id="{FC7402E6-CC1E-4869-9AD4-88BCE84CEF22}"/>
                </a:ext>
              </a:extLst>
            </p:cNvPr>
            <p:cNvSpPr/>
            <p:nvPr/>
          </p:nvSpPr>
          <p:spPr>
            <a:xfrm>
              <a:off x="7290868" y="4251228"/>
              <a:ext cx="496453" cy="1000380"/>
            </a:xfrm>
            <a:prstGeom prst="roundRect">
              <a:avLst/>
            </a:prstGeom>
            <a:grpFill/>
            <a:ln w="9525">
              <a:solidFill>
                <a:schemeClr val="tx2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960C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16" name="Rectangle: Rounded Corners 412">
              <a:extLst>
                <a:ext uri="{FF2B5EF4-FFF2-40B4-BE49-F238E27FC236}">
                  <a16:creationId xmlns:a16="http://schemas.microsoft.com/office/drawing/2014/main" id="{D68AA63D-9CF0-4A6C-9674-157818313D1D}"/>
                </a:ext>
              </a:extLst>
            </p:cNvPr>
            <p:cNvSpPr/>
            <p:nvPr/>
          </p:nvSpPr>
          <p:spPr>
            <a:xfrm>
              <a:off x="7426133" y="3719691"/>
              <a:ext cx="496453" cy="931367"/>
            </a:xfrm>
            <a:prstGeom prst="roundRect">
              <a:avLst/>
            </a:prstGeom>
            <a:grpFill/>
            <a:ln w="9525">
              <a:solidFill>
                <a:schemeClr val="tx2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960C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17" name="Rectangle: Rounded Corners 413">
              <a:extLst>
                <a:ext uri="{FF2B5EF4-FFF2-40B4-BE49-F238E27FC236}">
                  <a16:creationId xmlns:a16="http://schemas.microsoft.com/office/drawing/2014/main" id="{BF99C3BC-DF80-4BB6-99F1-D0F7CAF075EF}"/>
                </a:ext>
              </a:extLst>
            </p:cNvPr>
            <p:cNvSpPr/>
            <p:nvPr/>
          </p:nvSpPr>
          <p:spPr>
            <a:xfrm>
              <a:off x="7134946" y="3725209"/>
              <a:ext cx="496453" cy="925849"/>
            </a:xfrm>
            <a:prstGeom prst="roundRect">
              <a:avLst/>
            </a:prstGeom>
            <a:grpFill/>
            <a:ln w="9525">
              <a:solidFill>
                <a:schemeClr val="tx2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960C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18" name="Oval 117">
              <a:extLst>
                <a:ext uri="{FF2B5EF4-FFF2-40B4-BE49-F238E27FC236}">
                  <a16:creationId xmlns:a16="http://schemas.microsoft.com/office/drawing/2014/main" id="{72DD5015-62A6-4179-B7C2-565F92A4C6E9}"/>
                </a:ext>
              </a:extLst>
            </p:cNvPr>
            <p:cNvSpPr/>
            <p:nvPr/>
          </p:nvSpPr>
          <p:spPr>
            <a:xfrm>
              <a:off x="7342778" y="3224655"/>
              <a:ext cx="392632" cy="392632"/>
            </a:xfrm>
            <a:prstGeom prst="ellipse">
              <a:avLst/>
            </a:prstGeom>
            <a:grpFill/>
            <a:ln w="9525">
              <a:solidFill>
                <a:schemeClr val="tx2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960C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65E35793-70D6-4A39-BCC9-A00D126FF9AF}"/>
              </a:ext>
            </a:extLst>
          </p:cNvPr>
          <p:cNvGrpSpPr>
            <a:grpSpLocks/>
          </p:cNvGrpSpPr>
          <p:nvPr/>
        </p:nvGrpSpPr>
        <p:grpSpPr>
          <a:xfrm>
            <a:off x="696426" y="4988116"/>
            <a:ext cx="158539" cy="325727"/>
            <a:chOff x="7092283" y="3174878"/>
            <a:chExt cx="899133" cy="2145781"/>
          </a:xfrm>
          <a:solidFill>
            <a:schemeClr val="tx2"/>
          </a:solidFill>
        </p:grpSpPr>
        <p:grpSp>
          <p:nvGrpSpPr>
            <p:cNvPr id="122" name="CustomIcon">
              <a:extLst>
                <a:ext uri="{FF2B5EF4-FFF2-40B4-BE49-F238E27FC236}">
                  <a16:creationId xmlns:a16="http://schemas.microsoft.com/office/drawing/2014/main" id="{307B0A0E-A7D1-4DBF-B484-FF593A463210}"/>
                </a:ext>
              </a:extLst>
            </p:cNvPr>
            <p:cNvGrpSpPr>
              <a:grpSpLocks noChangeAspect="1"/>
            </p:cNvGrpSpPr>
            <p:nvPr>
              <p:custDataLst>
                <p:tags r:id="rId30"/>
              </p:custDataLst>
            </p:nvPr>
          </p:nvGrpSpPr>
          <p:grpSpPr>
            <a:xfrm>
              <a:off x="7092283" y="3174878"/>
              <a:ext cx="899133" cy="2145781"/>
              <a:chOff x="-1588" y="-1588"/>
              <a:chExt cx="258763" cy="617538"/>
            </a:xfrm>
            <a:grpFill/>
          </p:grpSpPr>
          <p:sp>
            <p:nvSpPr>
              <p:cNvPr id="127" name="Freeform 33">
                <a:extLst>
                  <a:ext uri="{FF2B5EF4-FFF2-40B4-BE49-F238E27FC236}">
                    <a16:creationId xmlns:a16="http://schemas.microsoft.com/office/drawing/2014/main" id="{28042E9E-ABE2-4849-8ADB-AC7D5630742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1588" y="142875"/>
                <a:ext cx="258763" cy="473075"/>
              </a:xfrm>
              <a:custGeom>
                <a:avLst/>
                <a:gdLst>
                  <a:gd name="T0" fmla="*/ 127 w 176"/>
                  <a:gd name="T1" fmla="*/ 0 h 324"/>
                  <a:gd name="T2" fmla="*/ 49 w 176"/>
                  <a:gd name="T3" fmla="*/ 0 h 324"/>
                  <a:gd name="T4" fmla="*/ 0 w 176"/>
                  <a:gd name="T5" fmla="*/ 48 h 324"/>
                  <a:gd name="T6" fmla="*/ 0 w 176"/>
                  <a:gd name="T7" fmla="*/ 167 h 324"/>
                  <a:gd name="T8" fmla="*/ 4 w 176"/>
                  <a:gd name="T9" fmla="*/ 180 h 324"/>
                  <a:gd name="T10" fmla="*/ 36 w 176"/>
                  <a:gd name="T11" fmla="*/ 200 h 324"/>
                  <a:gd name="T12" fmla="*/ 36 w 176"/>
                  <a:gd name="T13" fmla="*/ 206 h 324"/>
                  <a:gd name="T14" fmla="*/ 36 w 176"/>
                  <a:gd name="T15" fmla="*/ 311 h 324"/>
                  <a:gd name="T16" fmla="*/ 49 w 176"/>
                  <a:gd name="T17" fmla="*/ 324 h 324"/>
                  <a:gd name="T18" fmla="*/ 127 w 176"/>
                  <a:gd name="T19" fmla="*/ 324 h 324"/>
                  <a:gd name="T20" fmla="*/ 140 w 176"/>
                  <a:gd name="T21" fmla="*/ 311 h 324"/>
                  <a:gd name="T22" fmla="*/ 140 w 176"/>
                  <a:gd name="T23" fmla="*/ 207 h 324"/>
                  <a:gd name="T24" fmla="*/ 140 w 176"/>
                  <a:gd name="T25" fmla="*/ 206 h 324"/>
                  <a:gd name="T26" fmla="*/ 140 w 176"/>
                  <a:gd name="T27" fmla="*/ 200 h 324"/>
                  <a:gd name="T28" fmla="*/ 172 w 176"/>
                  <a:gd name="T29" fmla="*/ 181 h 324"/>
                  <a:gd name="T30" fmla="*/ 176 w 176"/>
                  <a:gd name="T31" fmla="*/ 167 h 324"/>
                  <a:gd name="T32" fmla="*/ 176 w 176"/>
                  <a:gd name="T33" fmla="*/ 48 h 324"/>
                  <a:gd name="T34" fmla="*/ 127 w 176"/>
                  <a:gd name="T35" fmla="*/ 0 h 324"/>
                  <a:gd name="T36" fmla="*/ 157 w 176"/>
                  <a:gd name="T37" fmla="*/ 167 h 324"/>
                  <a:gd name="T38" fmla="*/ 156 w 176"/>
                  <a:gd name="T39" fmla="*/ 169 h 324"/>
                  <a:gd name="T40" fmla="*/ 140 w 176"/>
                  <a:gd name="T41" fmla="*/ 180 h 324"/>
                  <a:gd name="T42" fmla="*/ 140 w 176"/>
                  <a:gd name="T43" fmla="*/ 60 h 324"/>
                  <a:gd name="T44" fmla="*/ 130 w 176"/>
                  <a:gd name="T45" fmla="*/ 51 h 324"/>
                  <a:gd name="T46" fmla="*/ 120 w 176"/>
                  <a:gd name="T47" fmla="*/ 60 h 324"/>
                  <a:gd name="T48" fmla="*/ 120 w 176"/>
                  <a:gd name="T49" fmla="*/ 194 h 324"/>
                  <a:gd name="T50" fmla="*/ 120 w 176"/>
                  <a:gd name="T51" fmla="*/ 194 h 324"/>
                  <a:gd name="T52" fmla="*/ 120 w 176"/>
                  <a:gd name="T53" fmla="*/ 304 h 324"/>
                  <a:gd name="T54" fmla="*/ 98 w 176"/>
                  <a:gd name="T55" fmla="*/ 304 h 324"/>
                  <a:gd name="T56" fmla="*/ 98 w 176"/>
                  <a:gd name="T57" fmla="*/ 193 h 324"/>
                  <a:gd name="T58" fmla="*/ 88 w 176"/>
                  <a:gd name="T59" fmla="*/ 183 h 324"/>
                  <a:gd name="T60" fmla="*/ 78 w 176"/>
                  <a:gd name="T61" fmla="*/ 193 h 324"/>
                  <a:gd name="T62" fmla="*/ 78 w 176"/>
                  <a:gd name="T63" fmla="*/ 304 h 324"/>
                  <a:gd name="T64" fmla="*/ 56 w 176"/>
                  <a:gd name="T65" fmla="*/ 304 h 324"/>
                  <a:gd name="T66" fmla="*/ 56 w 176"/>
                  <a:gd name="T67" fmla="*/ 206 h 324"/>
                  <a:gd name="T68" fmla="*/ 56 w 176"/>
                  <a:gd name="T69" fmla="*/ 194 h 324"/>
                  <a:gd name="T70" fmla="*/ 56 w 176"/>
                  <a:gd name="T71" fmla="*/ 60 h 324"/>
                  <a:gd name="T72" fmla="*/ 46 w 176"/>
                  <a:gd name="T73" fmla="*/ 51 h 324"/>
                  <a:gd name="T74" fmla="*/ 36 w 176"/>
                  <a:gd name="T75" fmla="*/ 60 h 324"/>
                  <a:gd name="T76" fmla="*/ 36 w 176"/>
                  <a:gd name="T77" fmla="*/ 180 h 324"/>
                  <a:gd name="T78" fmla="*/ 20 w 176"/>
                  <a:gd name="T79" fmla="*/ 169 h 324"/>
                  <a:gd name="T80" fmla="*/ 20 w 176"/>
                  <a:gd name="T81" fmla="*/ 167 h 324"/>
                  <a:gd name="T82" fmla="*/ 20 w 176"/>
                  <a:gd name="T83" fmla="*/ 48 h 324"/>
                  <a:gd name="T84" fmla="*/ 49 w 176"/>
                  <a:gd name="T85" fmla="*/ 19 h 324"/>
                  <a:gd name="T86" fmla="*/ 127 w 176"/>
                  <a:gd name="T87" fmla="*/ 19 h 324"/>
                  <a:gd name="T88" fmla="*/ 157 w 176"/>
                  <a:gd name="T89" fmla="*/ 48 h 324"/>
                  <a:gd name="T90" fmla="*/ 157 w 176"/>
                  <a:gd name="T91" fmla="*/ 167 h 324"/>
                  <a:gd name="T92" fmla="*/ 157 w 176"/>
                  <a:gd name="T93" fmla="*/ 167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76" h="324">
                    <a:moveTo>
                      <a:pt x="127" y="0"/>
                    </a:moveTo>
                    <a:cubicBezTo>
                      <a:pt x="49" y="0"/>
                      <a:pt x="49" y="0"/>
                      <a:pt x="49" y="0"/>
                    </a:cubicBezTo>
                    <a:cubicBezTo>
                      <a:pt x="22" y="0"/>
                      <a:pt x="0" y="21"/>
                      <a:pt x="0" y="48"/>
                    </a:cubicBezTo>
                    <a:cubicBezTo>
                      <a:pt x="0" y="167"/>
                      <a:pt x="0" y="167"/>
                      <a:pt x="0" y="167"/>
                    </a:cubicBezTo>
                    <a:cubicBezTo>
                      <a:pt x="0" y="172"/>
                      <a:pt x="2" y="177"/>
                      <a:pt x="4" y="180"/>
                    </a:cubicBezTo>
                    <a:cubicBezTo>
                      <a:pt x="9" y="187"/>
                      <a:pt x="19" y="197"/>
                      <a:pt x="36" y="200"/>
                    </a:cubicBezTo>
                    <a:cubicBezTo>
                      <a:pt x="36" y="206"/>
                      <a:pt x="36" y="206"/>
                      <a:pt x="36" y="206"/>
                    </a:cubicBezTo>
                    <a:cubicBezTo>
                      <a:pt x="36" y="311"/>
                      <a:pt x="36" y="311"/>
                      <a:pt x="36" y="311"/>
                    </a:cubicBezTo>
                    <a:cubicBezTo>
                      <a:pt x="36" y="318"/>
                      <a:pt x="42" y="324"/>
                      <a:pt x="49" y="324"/>
                    </a:cubicBezTo>
                    <a:cubicBezTo>
                      <a:pt x="127" y="324"/>
                      <a:pt x="127" y="324"/>
                      <a:pt x="127" y="324"/>
                    </a:cubicBezTo>
                    <a:cubicBezTo>
                      <a:pt x="134" y="324"/>
                      <a:pt x="140" y="318"/>
                      <a:pt x="140" y="311"/>
                    </a:cubicBezTo>
                    <a:cubicBezTo>
                      <a:pt x="140" y="207"/>
                      <a:pt x="140" y="207"/>
                      <a:pt x="140" y="207"/>
                    </a:cubicBezTo>
                    <a:cubicBezTo>
                      <a:pt x="140" y="206"/>
                      <a:pt x="140" y="206"/>
                      <a:pt x="140" y="206"/>
                    </a:cubicBezTo>
                    <a:cubicBezTo>
                      <a:pt x="140" y="200"/>
                      <a:pt x="140" y="200"/>
                      <a:pt x="140" y="200"/>
                    </a:cubicBezTo>
                    <a:cubicBezTo>
                      <a:pt x="157" y="197"/>
                      <a:pt x="167" y="187"/>
                      <a:pt x="172" y="181"/>
                    </a:cubicBezTo>
                    <a:cubicBezTo>
                      <a:pt x="175" y="177"/>
                      <a:pt x="176" y="172"/>
                      <a:pt x="176" y="167"/>
                    </a:cubicBezTo>
                    <a:cubicBezTo>
                      <a:pt x="176" y="48"/>
                      <a:pt x="176" y="48"/>
                      <a:pt x="176" y="48"/>
                    </a:cubicBezTo>
                    <a:cubicBezTo>
                      <a:pt x="176" y="21"/>
                      <a:pt x="155" y="0"/>
                      <a:pt x="127" y="0"/>
                    </a:cubicBezTo>
                    <a:close/>
                    <a:moveTo>
                      <a:pt x="157" y="167"/>
                    </a:moveTo>
                    <a:cubicBezTo>
                      <a:pt x="157" y="168"/>
                      <a:pt x="156" y="169"/>
                      <a:pt x="156" y="169"/>
                    </a:cubicBezTo>
                    <a:cubicBezTo>
                      <a:pt x="153" y="174"/>
                      <a:pt x="148" y="178"/>
                      <a:pt x="140" y="180"/>
                    </a:cubicBezTo>
                    <a:cubicBezTo>
                      <a:pt x="140" y="60"/>
                      <a:pt x="140" y="60"/>
                      <a:pt x="140" y="60"/>
                    </a:cubicBezTo>
                    <a:cubicBezTo>
                      <a:pt x="140" y="55"/>
                      <a:pt x="136" y="51"/>
                      <a:pt x="130" y="51"/>
                    </a:cubicBezTo>
                    <a:cubicBezTo>
                      <a:pt x="125" y="51"/>
                      <a:pt x="120" y="55"/>
                      <a:pt x="120" y="60"/>
                    </a:cubicBezTo>
                    <a:cubicBezTo>
                      <a:pt x="120" y="194"/>
                      <a:pt x="120" y="194"/>
                      <a:pt x="120" y="194"/>
                    </a:cubicBezTo>
                    <a:cubicBezTo>
                      <a:pt x="120" y="194"/>
                      <a:pt x="120" y="194"/>
                      <a:pt x="120" y="194"/>
                    </a:cubicBezTo>
                    <a:cubicBezTo>
                      <a:pt x="120" y="304"/>
                      <a:pt x="120" y="304"/>
                      <a:pt x="120" y="304"/>
                    </a:cubicBezTo>
                    <a:cubicBezTo>
                      <a:pt x="98" y="304"/>
                      <a:pt x="98" y="304"/>
                      <a:pt x="98" y="304"/>
                    </a:cubicBezTo>
                    <a:cubicBezTo>
                      <a:pt x="98" y="193"/>
                      <a:pt x="98" y="193"/>
                      <a:pt x="98" y="193"/>
                    </a:cubicBezTo>
                    <a:cubicBezTo>
                      <a:pt x="98" y="187"/>
                      <a:pt x="94" y="183"/>
                      <a:pt x="88" y="183"/>
                    </a:cubicBezTo>
                    <a:cubicBezTo>
                      <a:pt x="83" y="183"/>
                      <a:pt x="78" y="187"/>
                      <a:pt x="78" y="193"/>
                    </a:cubicBezTo>
                    <a:cubicBezTo>
                      <a:pt x="78" y="304"/>
                      <a:pt x="78" y="304"/>
                      <a:pt x="78" y="304"/>
                    </a:cubicBezTo>
                    <a:cubicBezTo>
                      <a:pt x="56" y="304"/>
                      <a:pt x="56" y="304"/>
                      <a:pt x="56" y="304"/>
                    </a:cubicBezTo>
                    <a:cubicBezTo>
                      <a:pt x="56" y="206"/>
                      <a:pt x="56" y="206"/>
                      <a:pt x="56" y="206"/>
                    </a:cubicBezTo>
                    <a:cubicBezTo>
                      <a:pt x="56" y="194"/>
                      <a:pt x="56" y="194"/>
                      <a:pt x="56" y="194"/>
                    </a:cubicBezTo>
                    <a:cubicBezTo>
                      <a:pt x="56" y="60"/>
                      <a:pt x="56" y="60"/>
                      <a:pt x="56" y="60"/>
                    </a:cubicBezTo>
                    <a:cubicBezTo>
                      <a:pt x="56" y="55"/>
                      <a:pt x="52" y="51"/>
                      <a:pt x="46" y="51"/>
                    </a:cubicBezTo>
                    <a:cubicBezTo>
                      <a:pt x="41" y="51"/>
                      <a:pt x="36" y="55"/>
                      <a:pt x="36" y="60"/>
                    </a:cubicBezTo>
                    <a:cubicBezTo>
                      <a:pt x="36" y="180"/>
                      <a:pt x="36" y="180"/>
                      <a:pt x="36" y="180"/>
                    </a:cubicBezTo>
                    <a:cubicBezTo>
                      <a:pt x="28" y="178"/>
                      <a:pt x="23" y="172"/>
                      <a:pt x="20" y="169"/>
                    </a:cubicBezTo>
                    <a:cubicBezTo>
                      <a:pt x="20" y="168"/>
                      <a:pt x="20" y="168"/>
                      <a:pt x="20" y="167"/>
                    </a:cubicBezTo>
                    <a:cubicBezTo>
                      <a:pt x="20" y="48"/>
                      <a:pt x="20" y="48"/>
                      <a:pt x="20" y="48"/>
                    </a:cubicBezTo>
                    <a:cubicBezTo>
                      <a:pt x="20" y="32"/>
                      <a:pt x="33" y="19"/>
                      <a:pt x="49" y="19"/>
                    </a:cubicBezTo>
                    <a:cubicBezTo>
                      <a:pt x="127" y="19"/>
                      <a:pt x="127" y="19"/>
                      <a:pt x="127" y="19"/>
                    </a:cubicBezTo>
                    <a:cubicBezTo>
                      <a:pt x="143" y="19"/>
                      <a:pt x="157" y="32"/>
                      <a:pt x="157" y="48"/>
                    </a:cubicBezTo>
                    <a:cubicBezTo>
                      <a:pt x="157" y="167"/>
                      <a:pt x="157" y="167"/>
                      <a:pt x="157" y="167"/>
                    </a:cubicBezTo>
                    <a:cubicBezTo>
                      <a:pt x="157" y="167"/>
                      <a:pt x="157" y="167"/>
                      <a:pt x="157" y="167"/>
                    </a:cubicBezTo>
                    <a:close/>
                  </a:path>
                </a:pathLst>
              </a:custGeom>
              <a:grpFill/>
              <a:ln w="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960C"/>
                  </a:solidFill>
                  <a:effectLst/>
                  <a:uLnTx/>
                  <a:uFillTx/>
                  <a:latin typeface="+mj-lt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128" name="Freeform 34">
                <a:extLst>
                  <a:ext uri="{FF2B5EF4-FFF2-40B4-BE49-F238E27FC236}">
                    <a16:creationId xmlns:a16="http://schemas.microsoft.com/office/drawing/2014/main" id="{528A78B4-7D78-480A-9F17-B159177915D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5563" y="-1588"/>
                <a:ext cx="142875" cy="142875"/>
              </a:xfrm>
              <a:custGeom>
                <a:avLst/>
                <a:gdLst>
                  <a:gd name="T0" fmla="*/ 49 w 97"/>
                  <a:gd name="T1" fmla="*/ 98 h 98"/>
                  <a:gd name="T2" fmla="*/ 97 w 97"/>
                  <a:gd name="T3" fmla="*/ 49 h 98"/>
                  <a:gd name="T4" fmla="*/ 49 w 97"/>
                  <a:gd name="T5" fmla="*/ 0 h 98"/>
                  <a:gd name="T6" fmla="*/ 0 w 97"/>
                  <a:gd name="T7" fmla="*/ 49 h 98"/>
                  <a:gd name="T8" fmla="*/ 49 w 97"/>
                  <a:gd name="T9" fmla="*/ 98 h 98"/>
                  <a:gd name="T10" fmla="*/ 49 w 97"/>
                  <a:gd name="T11" fmla="*/ 19 h 98"/>
                  <a:gd name="T12" fmla="*/ 79 w 97"/>
                  <a:gd name="T13" fmla="*/ 49 h 98"/>
                  <a:gd name="T14" fmla="*/ 49 w 97"/>
                  <a:gd name="T15" fmla="*/ 80 h 98"/>
                  <a:gd name="T16" fmla="*/ 19 w 97"/>
                  <a:gd name="T17" fmla="*/ 49 h 98"/>
                  <a:gd name="T18" fmla="*/ 49 w 97"/>
                  <a:gd name="T19" fmla="*/ 19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7" h="98">
                    <a:moveTo>
                      <a:pt x="49" y="98"/>
                    </a:moveTo>
                    <a:cubicBezTo>
                      <a:pt x="76" y="98"/>
                      <a:pt x="97" y="76"/>
                      <a:pt x="97" y="49"/>
                    </a:cubicBezTo>
                    <a:cubicBezTo>
                      <a:pt x="97" y="22"/>
                      <a:pt x="76" y="0"/>
                      <a:pt x="49" y="0"/>
                    </a:cubicBezTo>
                    <a:cubicBezTo>
                      <a:pt x="22" y="0"/>
                      <a:pt x="0" y="22"/>
                      <a:pt x="0" y="49"/>
                    </a:cubicBezTo>
                    <a:cubicBezTo>
                      <a:pt x="0" y="76"/>
                      <a:pt x="22" y="98"/>
                      <a:pt x="49" y="98"/>
                    </a:cubicBezTo>
                    <a:close/>
                    <a:moveTo>
                      <a:pt x="49" y="19"/>
                    </a:moveTo>
                    <a:cubicBezTo>
                      <a:pt x="66" y="19"/>
                      <a:pt x="79" y="32"/>
                      <a:pt x="79" y="49"/>
                    </a:cubicBezTo>
                    <a:cubicBezTo>
                      <a:pt x="79" y="66"/>
                      <a:pt x="66" y="80"/>
                      <a:pt x="49" y="80"/>
                    </a:cubicBezTo>
                    <a:cubicBezTo>
                      <a:pt x="32" y="80"/>
                      <a:pt x="19" y="66"/>
                      <a:pt x="19" y="49"/>
                    </a:cubicBezTo>
                    <a:cubicBezTo>
                      <a:pt x="19" y="32"/>
                      <a:pt x="32" y="19"/>
                      <a:pt x="49" y="19"/>
                    </a:cubicBezTo>
                    <a:close/>
                  </a:path>
                </a:pathLst>
              </a:custGeom>
              <a:grpFill/>
              <a:ln w="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960C"/>
                  </a:solidFill>
                  <a:effectLst/>
                  <a:uLnTx/>
                  <a:uFillTx/>
                  <a:latin typeface="+mj-lt"/>
                  <a:ea typeface="+mn-ea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23" name="Rectangle: Rounded Corners 411">
              <a:extLst>
                <a:ext uri="{FF2B5EF4-FFF2-40B4-BE49-F238E27FC236}">
                  <a16:creationId xmlns:a16="http://schemas.microsoft.com/office/drawing/2014/main" id="{FC7402E6-CC1E-4869-9AD4-88BCE84CEF22}"/>
                </a:ext>
              </a:extLst>
            </p:cNvPr>
            <p:cNvSpPr/>
            <p:nvPr/>
          </p:nvSpPr>
          <p:spPr>
            <a:xfrm>
              <a:off x="7290868" y="4251228"/>
              <a:ext cx="496453" cy="1000380"/>
            </a:xfrm>
            <a:prstGeom prst="roundRect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960C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24" name="Rectangle: Rounded Corners 412">
              <a:extLst>
                <a:ext uri="{FF2B5EF4-FFF2-40B4-BE49-F238E27FC236}">
                  <a16:creationId xmlns:a16="http://schemas.microsoft.com/office/drawing/2014/main" id="{D68AA63D-9CF0-4A6C-9674-157818313D1D}"/>
                </a:ext>
              </a:extLst>
            </p:cNvPr>
            <p:cNvSpPr/>
            <p:nvPr/>
          </p:nvSpPr>
          <p:spPr>
            <a:xfrm>
              <a:off x="7426133" y="3719691"/>
              <a:ext cx="496453" cy="931367"/>
            </a:xfrm>
            <a:prstGeom prst="roundRect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960C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25" name="Rectangle: Rounded Corners 413">
              <a:extLst>
                <a:ext uri="{FF2B5EF4-FFF2-40B4-BE49-F238E27FC236}">
                  <a16:creationId xmlns:a16="http://schemas.microsoft.com/office/drawing/2014/main" id="{BF99C3BC-DF80-4BB6-99F1-D0F7CAF075EF}"/>
                </a:ext>
              </a:extLst>
            </p:cNvPr>
            <p:cNvSpPr/>
            <p:nvPr/>
          </p:nvSpPr>
          <p:spPr>
            <a:xfrm>
              <a:off x="7134946" y="3725209"/>
              <a:ext cx="496453" cy="925849"/>
            </a:xfrm>
            <a:prstGeom prst="roundRect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960C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26" name="Oval 125">
              <a:extLst>
                <a:ext uri="{FF2B5EF4-FFF2-40B4-BE49-F238E27FC236}">
                  <a16:creationId xmlns:a16="http://schemas.microsoft.com/office/drawing/2014/main" id="{72DD5015-62A6-4179-B7C2-565F92A4C6E9}"/>
                </a:ext>
              </a:extLst>
            </p:cNvPr>
            <p:cNvSpPr/>
            <p:nvPr/>
          </p:nvSpPr>
          <p:spPr>
            <a:xfrm>
              <a:off x="7342778" y="3224655"/>
              <a:ext cx="392632" cy="392632"/>
            </a:xfrm>
            <a:prstGeom prst="ellipse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960C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129" name="TextBox 128"/>
          <p:cNvSpPr txBox="1"/>
          <p:nvPr/>
        </p:nvSpPr>
        <p:spPr>
          <a:xfrm>
            <a:off x="846072" y="5049859"/>
            <a:ext cx="152786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rPr>
              <a:t>Voting member</a:t>
            </a:r>
          </a:p>
        </p:txBody>
      </p: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65E35793-70D6-4A39-BCC9-A00D126FF9AF}"/>
              </a:ext>
            </a:extLst>
          </p:cNvPr>
          <p:cNvGrpSpPr>
            <a:grpSpLocks/>
          </p:cNvGrpSpPr>
          <p:nvPr/>
        </p:nvGrpSpPr>
        <p:grpSpPr>
          <a:xfrm>
            <a:off x="696426" y="5445574"/>
            <a:ext cx="158539" cy="325727"/>
            <a:chOff x="7092283" y="3174878"/>
            <a:chExt cx="899133" cy="2145781"/>
          </a:xfrm>
          <a:solidFill>
            <a:schemeClr val="bg2">
              <a:lumMod val="75000"/>
              <a:lumOff val="25000"/>
            </a:schemeClr>
          </a:solidFill>
        </p:grpSpPr>
        <p:grpSp>
          <p:nvGrpSpPr>
            <p:cNvPr id="131" name="CustomIcon">
              <a:extLst>
                <a:ext uri="{FF2B5EF4-FFF2-40B4-BE49-F238E27FC236}">
                  <a16:creationId xmlns:a16="http://schemas.microsoft.com/office/drawing/2014/main" id="{307B0A0E-A7D1-4DBF-B484-FF593A463210}"/>
                </a:ext>
              </a:extLst>
            </p:cNvPr>
            <p:cNvGrpSpPr>
              <a:grpSpLocks noChangeAspect="1"/>
            </p:cNvGrpSpPr>
            <p:nvPr>
              <p:custDataLst>
                <p:tags r:id="rId29"/>
              </p:custDataLst>
            </p:nvPr>
          </p:nvGrpSpPr>
          <p:grpSpPr>
            <a:xfrm>
              <a:off x="7092283" y="3174878"/>
              <a:ext cx="899133" cy="2145781"/>
              <a:chOff x="-1588" y="-1588"/>
              <a:chExt cx="258763" cy="617538"/>
            </a:xfrm>
            <a:grpFill/>
          </p:grpSpPr>
          <p:sp>
            <p:nvSpPr>
              <p:cNvPr id="136" name="Freeform 33">
                <a:extLst>
                  <a:ext uri="{FF2B5EF4-FFF2-40B4-BE49-F238E27FC236}">
                    <a16:creationId xmlns:a16="http://schemas.microsoft.com/office/drawing/2014/main" id="{28042E9E-ABE2-4849-8ADB-AC7D5630742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1588" y="142875"/>
                <a:ext cx="258763" cy="473075"/>
              </a:xfrm>
              <a:custGeom>
                <a:avLst/>
                <a:gdLst>
                  <a:gd name="T0" fmla="*/ 127 w 176"/>
                  <a:gd name="T1" fmla="*/ 0 h 324"/>
                  <a:gd name="T2" fmla="*/ 49 w 176"/>
                  <a:gd name="T3" fmla="*/ 0 h 324"/>
                  <a:gd name="T4" fmla="*/ 0 w 176"/>
                  <a:gd name="T5" fmla="*/ 48 h 324"/>
                  <a:gd name="T6" fmla="*/ 0 w 176"/>
                  <a:gd name="T7" fmla="*/ 167 h 324"/>
                  <a:gd name="T8" fmla="*/ 4 w 176"/>
                  <a:gd name="T9" fmla="*/ 180 h 324"/>
                  <a:gd name="T10" fmla="*/ 36 w 176"/>
                  <a:gd name="T11" fmla="*/ 200 h 324"/>
                  <a:gd name="T12" fmla="*/ 36 w 176"/>
                  <a:gd name="T13" fmla="*/ 206 h 324"/>
                  <a:gd name="T14" fmla="*/ 36 w 176"/>
                  <a:gd name="T15" fmla="*/ 311 h 324"/>
                  <a:gd name="T16" fmla="*/ 49 w 176"/>
                  <a:gd name="T17" fmla="*/ 324 h 324"/>
                  <a:gd name="T18" fmla="*/ 127 w 176"/>
                  <a:gd name="T19" fmla="*/ 324 h 324"/>
                  <a:gd name="T20" fmla="*/ 140 w 176"/>
                  <a:gd name="T21" fmla="*/ 311 h 324"/>
                  <a:gd name="T22" fmla="*/ 140 w 176"/>
                  <a:gd name="T23" fmla="*/ 207 h 324"/>
                  <a:gd name="T24" fmla="*/ 140 w 176"/>
                  <a:gd name="T25" fmla="*/ 206 h 324"/>
                  <a:gd name="T26" fmla="*/ 140 w 176"/>
                  <a:gd name="T27" fmla="*/ 200 h 324"/>
                  <a:gd name="T28" fmla="*/ 172 w 176"/>
                  <a:gd name="T29" fmla="*/ 181 h 324"/>
                  <a:gd name="T30" fmla="*/ 176 w 176"/>
                  <a:gd name="T31" fmla="*/ 167 h 324"/>
                  <a:gd name="T32" fmla="*/ 176 w 176"/>
                  <a:gd name="T33" fmla="*/ 48 h 324"/>
                  <a:gd name="T34" fmla="*/ 127 w 176"/>
                  <a:gd name="T35" fmla="*/ 0 h 324"/>
                  <a:gd name="T36" fmla="*/ 157 w 176"/>
                  <a:gd name="T37" fmla="*/ 167 h 324"/>
                  <a:gd name="T38" fmla="*/ 156 w 176"/>
                  <a:gd name="T39" fmla="*/ 169 h 324"/>
                  <a:gd name="T40" fmla="*/ 140 w 176"/>
                  <a:gd name="T41" fmla="*/ 180 h 324"/>
                  <a:gd name="T42" fmla="*/ 140 w 176"/>
                  <a:gd name="T43" fmla="*/ 60 h 324"/>
                  <a:gd name="T44" fmla="*/ 130 w 176"/>
                  <a:gd name="T45" fmla="*/ 51 h 324"/>
                  <a:gd name="T46" fmla="*/ 120 w 176"/>
                  <a:gd name="T47" fmla="*/ 60 h 324"/>
                  <a:gd name="T48" fmla="*/ 120 w 176"/>
                  <a:gd name="T49" fmla="*/ 194 h 324"/>
                  <a:gd name="T50" fmla="*/ 120 w 176"/>
                  <a:gd name="T51" fmla="*/ 194 h 324"/>
                  <a:gd name="T52" fmla="*/ 120 w 176"/>
                  <a:gd name="T53" fmla="*/ 304 h 324"/>
                  <a:gd name="T54" fmla="*/ 98 w 176"/>
                  <a:gd name="T55" fmla="*/ 304 h 324"/>
                  <a:gd name="T56" fmla="*/ 98 w 176"/>
                  <a:gd name="T57" fmla="*/ 193 h 324"/>
                  <a:gd name="T58" fmla="*/ 88 w 176"/>
                  <a:gd name="T59" fmla="*/ 183 h 324"/>
                  <a:gd name="T60" fmla="*/ 78 w 176"/>
                  <a:gd name="T61" fmla="*/ 193 h 324"/>
                  <a:gd name="T62" fmla="*/ 78 w 176"/>
                  <a:gd name="T63" fmla="*/ 304 h 324"/>
                  <a:gd name="T64" fmla="*/ 56 w 176"/>
                  <a:gd name="T65" fmla="*/ 304 h 324"/>
                  <a:gd name="T66" fmla="*/ 56 w 176"/>
                  <a:gd name="T67" fmla="*/ 206 h 324"/>
                  <a:gd name="T68" fmla="*/ 56 w 176"/>
                  <a:gd name="T69" fmla="*/ 194 h 324"/>
                  <a:gd name="T70" fmla="*/ 56 w 176"/>
                  <a:gd name="T71" fmla="*/ 60 h 324"/>
                  <a:gd name="T72" fmla="*/ 46 w 176"/>
                  <a:gd name="T73" fmla="*/ 51 h 324"/>
                  <a:gd name="T74" fmla="*/ 36 w 176"/>
                  <a:gd name="T75" fmla="*/ 60 h 324"/>
                  <a:gd name="T76" fmla="*/ 36 w 176"/>
                  <a:gd name="T77" fmla="*/ 180 h 324"/>
                  <a:gd name="T78" fmla="*/ 20 w 176"/>
                  <a:gd name="T79" fmla="*/ 169 h 324"/>
                  <a:gd name="T80" fmla="*/ 20 w 176"/>
                  <a:gd name="T81" fmla="*/ 167 h 324"/>
                  <a:gd name="T82" fmla="*/ 20 w 176"/>
                  <a:gd name="T83" fmla="*/ 48 h 324"/>
                  <a:gd name="T84" fmla="*/ 49 w 176"/>
                  <a:gd name="T85" fmla="*/ 19 h 324"/>
                  <a:gd name="T86" fmla="*/ 127 w 176"/>
                  <a:gd name="T87" fmla="*/ 19 h 324"/>
                  <a:gd name="T88" fmla="*/ 157 w 176"/>
                  <a:gd name="T89" fmla="*/ 48 h 324"/>
                  <a:gd name="T90" fmla="*/ 157 w 176"/>
                  <a:gd name="T91" fmla="*/ 167 h 324"/>
                  <a:gd name="T92" fmla="*/ 157 w 176"/>
                  <a:gd name="T93" fmla="*/ 167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76" h="324">
                    <a:moveTo>
                      <a:pt x="127" y="0"/>
                    </a:moveTo>
                    <a:cubicBezTo>
                      <a:pt x="49" y="0"/>
                      <a:pt x="49" y="0"/>
                      <a:pt x="49" y="0"/>
                    </a:cubicBezTo>
                    <a:cubicBezTo>
                      <a:pt x="22" y="0"/>
                      <a:pt x="0" y="21"/>
                      <a:pt x="0" y="48"/>
                    </a:cubicBezTo>
                    <a:cubicBezTo>
                      <a:pt x="0" y="167"/>
                      <a:pt x="0" y="167"/>
                      <a:pt x="0" y="167"/>
                    </a:cubicBezTo>
                    <a:cubicBezTo>
                      <a:pt x="0" y="172"/>
                      <a:pt x="2" y="177"/>
                      <a:pt x="4" y="180"/>
                    </a:cubicBezTo>
                    <a:cubicBezTo>
                      <a:pt x="9" y="187"/>
                      <a:pt x="19" y="197"/>
                      <a:pt x="36" y="200"/>
                    </a:cubicBezTo>
                    <a:cubicBezTo>
                      <a:pt x="36" y="206"/>
                      <a:pt x="36" y="206"/>
                      <a:pt x="36" y="206"/>
                    </a:cubicBezTo>
                    <a:cubicBezTo>
                      <a:pt x="36" y="311"/>
                      <a:pt x="36" y="311"/>
                      <a:pt x="36" y="311"/>
                    </a:cubicBezTo>
                    <a:cubicBezTo>
                      <a:pt x="36" y="318"/>
                      <a:pt x="42" y="324"/>
                      <a:pt x="49" y="324"/>
                    </a:cubicBezTo>
                    <a:cubicBezTo>
                      <a:pt x="127" y="324"/>
                      <a:pt x="127" y="324"/>
                      <a:pt x="127" y="324"/>
                    </a:cubicBezTo>
                    <a:cubicBezTo>
                      <a:pt x="134" y="324"/>
                      <a:pt x="140" y="318"/>
                      <a:pt x="140" y="311"/>
                    </a:cubicBezTo>
                    <a:cubicBezTo>
                      <a:pt x="140" y="207"/>
                      <a:pt x="140" y="207"/>
                      <a:pt x="140" y="207"/>
                    </a:cubicBezTo>
                    <a:cubicBezTo>
                      <a:pt x="140" y="206"/>
                      <a:pt x="140" y="206"/>
                      <a:pt x="140" y="206"/>
                    </a:cubicBezTo>
                    <a:cubicBezTo>
                      <a:pt x="140" y="200"/>
                      <a:pt x="140" y="200"/>
                      <a:pt x="140" y="200"/>
                    </a:cubicBezTo>
                    <a:cubicBezTo>
                      <a:pt x="157" y="197"/>
                      <a:pt x="167" y="187"/>
                      <a:pt x="172" y="181"/>
                    </a:cubicBezTo>
                    <a:cubicBezTo>
                      <a:pt x="175" y="177"/>
                      <a:pt x="176" y="172"/>
                      <a:pt x="176" y="167"/>
                    </a:cubicBezTo>
                    <a:cubicBezTo>
                      <a:pt x="176" y="48"/>
                      <a:pt x="176" y="48"/>
                      <a:pt x="176" y="48"/>
                    </a:cubicBezTo>
                    <a:cubicBezTo>
                      <a:pt x="176" y="21"/>
                      <a:pt x="155" y="0"/>
                      <a:pt x="127" y="0"/>
                    </a:cubicBezTo>
                    <a:close/>
                    <a:moveTo>
                      <a:pt x="157" y="167"/>
                    </a:moveTo>
                    <a:cubicBezTo>
                      <a:pt x="157" y="168"/>
                      <a:pt x="156" y="169"/>
                      <a:pt x="156" y="169"/>
                    </a:cubicBezTo>
                    <a:cubicBezTo>
                      <a:pt x="153" y="174"/>
                      <a:pt x="148" y="178"/>
                      <a:pt x="140" y="180"/>
                    </a:cubicBezTo>
                    <a:cubicBezTo>
                      <a:pt x="140" y="60"/>
                      <a:pt x="140" y="60"/>
                      <a:pt x="140" y="60"/>
                    </a:cubicBezTo>
                    <a:cubicBezTo>
                      <a:pt x="140" y="55"/>
                      <a:pt x="136" y="51"/>
                      <a:pt x="130" y="51"/>
                    </a:cubicBezTo>
                    <a:cubicBezTo>
                      <a:pt x="125" y="51"/>
                      <a:pt x="120" y="55"/>
                      <a:pt x="120" y="60"/>
                    </a:cubicBezTo>
                    <a:cubicBezTo>
                      <a:pt x="120" y="194"/>
                      <a:pt x="120" y="194"/>
                      <a:pt x="120" y="194"/>
                    </a:cubicBezTo>
                    <a:cubicBezTo>
                      <a:pt x="120" y="194"/>
                      <a:pt x="120" y="194"/>
                      <a:pt x="120" y="194"/>
                    </a:cubicBezTo>
                    <a:cubicBezTo>
                      <a:pt x="120" y="304"/>
                      <a:pt x="120" y="304"/>
                      <a:pt x="120" y="304"/>
                    </a:cubicBezTo>
                    <a:cubicBezTo>
                      <a:pt x="98" y="304"/>
                      <a:pt x="98" y="304"/>
                      <a:pt x="98" y="304"/>
                    </a:cubicBezTo>
                    <a:cubicBezTo>
                      <a:pt x="98" y="193"/>
                      <a:pt x="98" y="193"/>
                      <a:pt x="98" y="193"/>
                    </a:cubicBezTo>
                    <a:cubicBezTo>
                      <a:pt x="98" y="187"/>
                      <a:pt x="94" y="183"/>
                      <a:pt x="88" y="183"/>
                    </a:cubicBezTo>
                    <a:cubicBezTo>
                      <a:pt x="83" y="183"/>
                      <a:pt x="78" y="187"/>
                      <a:pt x="78" y="193"/>
                    </a:cubicBezTo>
                    <a:cubicBezTo>
                      <a:pt x="78" y="304"/>
                      <a:pt x="78" y="304"/>
                      <a:pt x="78" y="304"/>
                    </a:cubicBezTo>
                    <a:cubicBezTo>
                      <a:pt x="56" y="304"/>
                      <a:pt x="56" y="304"/>
                      <a:pt x="56" y="304"/>
                    </a:cubicBezTo>
                    <a:cubicBezTo>
                      <a:pt x="56" y="206"/>
                      <a:pt x="56" y="206"/>
                      <a:pt x="56" y="206"/>
                    </a:cubicBezTo>
                    <a:cubicBezTo>
                      <a:pt x="56" y="194"/>
                      <a:pt x="56" y="194"/>
                      <a:pt x="56" y="194"/>
                    </a:cubicBezTo>
                    <a:cubicBezTo>
                      <a:pt x="56" y="60"/>
                      <a:pt x="56" y="60"/>
                      <a:pt x="56" y="60"/>
                    </a:cubicBezTo>
                    <a:cubicBezTo>
                      <a:pt x="56" y="55"/>
                      <a:pt x="52" y="51"/>
                      <a:pt x="46" y="51"/>
                    </a:cubicBezTo>
                    <a:cubicBezTo>
                      <a:pt x="41" y="51"/>
                      <a:pt x="36" y="55"/>
                      <a:pt x="36" y="60"/>
                    </a:cubicBezTo>
                    <a:cubicBezTo>
                      <a:pt x="36" y="180"/>
                      <a:pt x="36" y="180"/>
                      <a:pt x="36" y="180"/>
                    </a:cubicBezTo>
                    <a:cubicBezTo>
                      <a:pt x="28" y="178"/>
                      <a:pt x="23" y="172"/>
                      <a:pt x="20" y="169"/>
                    </a:cubicBezTo>
                    <a:cubicBezTo>
                      <a:pt x="20" y="168"/>
                      <a:pt x="20" y="168"/>
                      <a:pt x="20" y="167"/>
                    </a:cubicBezTo>
                    <a:cubicBezTo>
                      <a:pt x="20" y="48"/>
                      <a:pt x="20" y="48"/>
                      <a:pt x="20" y="48"/>
                    </a:cubicBezTo>
                    <a:cubicBezTo>
                      <a:pt x="20" y="32"/>
                      <a:pt x="33" y="19"/>
                      <a:pt x="49" y="19"/>
                    </a:cubicBezTo>
                    <a:cubicBezTo>
                      <a:pt x="127" y="19"/>
                      <a:pt x="127" y="19"/>
                      <a:pt x="127" y="19"/>
                    </a:cubicBezTo>
                    <a:cubicBezTo>
                      <a:pt x="143" y="19"/>
                      <a:pt x="157" y="32"/>
                      <a:pt x="157" y="48"/>
                    </a:cubicBezTo>
                    <a:cubicBezTo>
                      <a:pt x="157" y="167"/>
                      <a:pt x="157" y="167"/>
                      <a:pt x="157" y="167"/>
                    </a:cubicBezTo>
                    <a:cubicBezTo>
                      <a:pt x="157" y="167"/>
                      <a:pt x="157" y="167"/>
                      <a:pt x="157" y="167"/>
                    </a:cubicBezTo>
                    <a:close/>
                  </a:path>
                </a:pathLst>
              </a:custGeom>
              <a:grpFill/>
              <a:ln w="0" cap="flat" cmpd="sng" algn="ctr">
                <a:solidFill>
                  <a:srgbClr val="0070C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960C"/>
                  </a:solidFill>
                  <a:effectLst/>
                  <a:uLnTx/>
                  <a:uFillTx/>
                  <a:latin typeface="+mj-lt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137" name="Freeform 34">
                <a:extLst>
                  <a:ext uri="{FF2B5EF4-FFF2-40B4-BE49-F238E27FC236}">
                    <a16:creationId xmlns:a16="http://schemas.microsoft.com/office/drawing/2014/main" id="{528A78B4-7D78-480A-9F17-B159177915D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5563" y="-1588"/>
                <a:ext cx="142875" cy="142875"/>
              </a:xfrm>
              <a:custGeom>
                <a:avLst/>
                <a:gdLst>
                  <a:gd name="T0" fmla="*/ 49 w 97"/>
                  <a:gd name="T1" fmla="*/ 98 h 98"/>
                  <a:gd name="T2" fmla="*/ 97 w 97"/>
                  <a:gd name="T3" fmla="*/ 49 h 98"/>
                  <a:gd name="T4" fmla="*/ 49 w 97"/>
                  <a:gd name="T5" fmla="*/ 0 h 98"/>
                  <a:gd name="T6" fmla="*/ 0 w 97"/>
                  <a:gd name="T7" fmla="*/ 49 h 98"/>
                  <a:gd name="T8" fmla="*/ 49 w 97"/>
                  <a:gd name="T9" fmla="*/ 98 h 98"/>
                  <a:gd name="T10" fmla="*/ 49 w 97"/>
                  <a:gd name="T11" fmla="*/ 19 h 98"/>
                  <a:gd name="T12" fmla="*/ 79 w 97"/>
                  <a:gd name="T13" fmla="*/ 49 h 98"/>
                  <a:gd name="T14" fmla="*/ 49 w 97"/>
                  <a:gd name="T15" fmla="*/ 80 h 98"/>
                  <a:gd name="T16" fmla="*/ 19 w 97"/>
                  <a:gd name="T17" fmla="*/ 49 h 98"/>
                  <a:gd name="T18" fmla="*/ 49 w 97"/>
                  <a:gd name="T19" fmla="*/ 19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7" h="98">
                    <a:moveTo>
                      <a:pt x="49" y="98"/>
                    </a:moveTo>
                    <a:cubicBezTo>
                      <a:pt x="76" y="98"/>
                      <a:pt x="97" y="76"/>
                      <a:pt x="97" y="49"/>
                    </a:cubicBezTo>
                    <a:cubicBezTo>
                      <a:pt x="97" y="22"/>
                      <a:pt x="76" y="0"/>
                      <a:pt x="49" y="0"/>
                    </a:cubicBezTo>
                    <a:cubicBezTo>
                      <a:pt x="22" y="0"/>
                      <a:pt x="0" y="22"/>
                      <a:pt x="0" y="49"/>
                    </a:cubicBezTo>
                    <a:cubicBezTo>
                      <a:pt x="0" y="76"/>
                      <a:pt x="22" y="98"/>
                      <a:pt x="49" y="98"/>
                    </a:cubicBezTo>
                    <a:close/>
                    <a:moveTo>
                      <a:pt x="49" y="19"/>
                    </a:moveTo>
                    <a:cubicBezTo>
                      <a:pt x="66" y="19"/>
                      <a:pt x="79" y="32"/>
                      <a:pt x="79" y="49"/>
                    </a:cubicBezTo>
                    <a:cubicBezTo>
                      <a:pt x="79" y="66"/>
                      <a:pt x="66" y="80"/>
                      <a:pt x="49" y="80"/>
                    </a:cubicBezTo>
                    <a:cubicBezTo>
                      <a:pt x="32" y="80"/>
                      <a:pt x="19" y="66"/>
                      <a:pt x="19" y="49"/>
                    </a:cubicBezTo>
                    <a:cubicBezTo>
                      <a:pt x="19" y="32"/>
                      <a:pt x="32" y="19"/>
                      <a:pt x="49" y="19"/>
                    </a:cubicBezTo>
                    <a:close/>
                  </a:path>
                </a:pathLst>
              </a:custGeom>
              <a:grpFill/>
              <a:ln w="0" cap="flat" cmpd="sng" algn="ctr">
                <a:solidFill>
                  <a:srgbClr val="0070C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960C"/>
                  </a:solidFill>
                  <a:effectLst/>
                  <a:uLnTx/>
                  <a:uFillTx/>
                  <a:latin typeface="+mj-lt"/>
                  <a:ea typeface="+mn-ea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32" name="Rectangle: Rounded Corners 411">
              <a:extLst>
                <a:ext uri="{FF2B5EF4-FFF2-40B4-BE49-F238E27FC236}">
                  <a16:creationId xmlns:a16="http://schemas.microsoft.com/office/drawing/2014/main" id="{FC7402E6-CC1E-4869-9AD4-88BCE84CEF22}"/>
                </a:ext>
              </a:extLst>
            </p:cNvPr>
            <p:cNvSpPr/>
            <p:nvPr/>
          </p:nvSpPr>
          <p:spPr>
            <a:xfrm>
              <a:off x="7290868" y="4251228"/>
              <a:ext cx="496453" cy="1000380"/>
            </a:xfrm>
            <a:prstGeom prst="roundRect">
              <a:avLst/>
            </a:prstGeom>
            <a:grpFill/>
            <a:ln w="9525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960C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33" name="Rectangle: Rounded Corners 412">
              <a:extLst>
                <a:ext uri="{FF2B5EF4-FFF2-40B4-BE49-F238E27FC236}">
                  <a16:creationId xmlns:a16="http://schemas.microsoft.com/office/drawing/2014/main" id="{D68AA63D-9CF0-4A6C-9674-157818313D1D}"/>
                </a:ext>
              </a:extLst>
            </p:cNvPr>
            <p:cNvSpPr/>
            <p:nvPr/>
          </p:nvSpPr>
          <p:spPr>
            <a:xfrm>
              <a:off x="7426133" y="3719691"/>
              <a:ext cx="496453" cy="931367"/>
            </a:xfrm>
            <a:prstGeom prst="roundRect">
              <a:avLst/>
            </a:prstGeom>
            <a:grpFill/>
            <a:ln w="9525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960C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34" name="Rectangle: Rounded Corners 413">
              <a:extLst>
                <a:ext uri="{FF2B5EF4-FFF2-40B4-BE49-F238E27FC236}">
                  <a16:creationId xmlns:a16="http://schemas.microsoft.com/office/drawing/2014/main" id="{BF99C3BC-DF80-4BB6-99F1-D0F7CAF075EF}"/>
                </a:ext>
              </a:extLst>
            </p:cNvPr>
            <p:cNvSpPr/>
            <p:nvPr/>
          </p:nvSpPr>
          <p:spPr>
            <a:xfrm>
              <a:off x="7134946" y="3725209"/>
              <a:ext cx="496453" cy="925849"/>
            </a:xfrm>
            <a:prstGeom prst="roundRect">
              <a:avLst/>
            </a:prstGeom>
            <a:grpFill/>
            <a:ln w="9525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960C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35" name="Oval 134">
              <a:extLst>
                <a:ext uri="{FF2B5EF4-FFF2-40B4-BE49-F238E27FC236}">
                  <a16:creationId xmlns:a16="http://schemas.microsoft.com/office/drawing/2014/main" id="{72DD5015-62A6-4179-B7C2-565F92A4C6E9}"/>
                </a:ext>
              </a:extLst>
            </p:cNvPr>
            <p:cNvSpPr/>
            <p:nvPr/>
          </p:nvSpPr>
          <p:spPr>
            <a:xfrm>
              <a:off x="7342778" y="3224655"/>
              <a:ext cx="392632" cy="392632"/>
            </a:xfrm>
            <a:prstGeom prst="ellipse">
              <a:avLst/>
            </a:prstGeom>
            <a:grpFill/>
            <a:ln w="9525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960C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138" name="TextBox 137"/>
          <p:cNvSpPr txBox="1"/>
          <p:nvPr/>
        </p:nvSpPr>
        <p:spPr>
          <a:xfrm>
            <a:off x="841507" y="5387572"/>
            <a:ext cx="152786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rPr>
              <a:t>Proxy / non voting member</a:t>
            </a:r>
          </a:p>
        </p:txBody>
      </p: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65E35793-70D6-4A39-BCC9-A00D126FF9AF}"/>
              </a:ext>
            </a:extLst>
          </p:cNvPr>
          <p:cNvGrpSpPr>
            <a:grpSpLocks/>
          </p:cNvGrpSpPr>
          <p:nvPr/>
        </p:nvGrpSpPr>
        <p:grpSpPr>
          <a:xfrm>
            <a:off x="690443" y="5855594"/>
            <a:ext cx="158539" cy="325727"/>
            <a:chOff x="7092283" y="3174878"/>
            <a:chExt cx="899133" cy="2145781"/>
          </a:xfrm>
          <a:solidFill>
            <a:schemeClr val="bg1"/>
          </a:solidFill>
        </p:grpSpPr>
        <p:grpSp>
          <p:nvGrpSpPr>
            <p:cNvPr id="140" name="CustomIcon">
              <a:extLst>
                <a:ext uri="{FF2B5EF4-FFF2-40B4-BE49-F238E27FC236}">
                  <a16:creationId xmlns:a16="http://schemas.microsoft.com/office/drawing/2014/main" id="{307B0A0E-A7D1-4DBF-B484-FF593A463210}"/>
                </a:ext>
              </a:extLst>
            </p:cNvPr>
            <p:cNvGrpSpPr>
              <a:grpSpLocks noChangeAspect="1"/>
            </p:cNvGrpSpPr>
            <p:nvPr>
              <p:custDataLst>
                <p:tags r:id="rId28"/>
              </p:custDataLst>
            </p:nvPr>
          </p:nvGrpSpPr>
          <p:grpSpPr>
            <a:xfrm>
              <a:off x="7092283" y="3174878"/>
              <a:ext cx="899133" cy="2145781"/>
              <a:chOff x="-1588" y="-1588"/>
              <a:chExt cx="258763" cy="617538"/>
            </a:xfrm>
            <a:grpFill/>
          </p:grpSpPr>
          <p:sp>
            <p:nvSpPr>
              <p:cNvPr id="145" name="Freeform 33">
                <a:extLst>
                  <a:ext uri="{FF2B5EF4-FFF2-40B4-BE49-F238E27FC236}">
                    <a16:creationId xmlns:a16="http://schemas.microsoft.com/office/drawing/2014/main" id="{28042E9E-ABE2-4849-8ADB-AC7D5630742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1588" y="142875"/>
                <a:ext cx="258763" cy="473075"/>
              </a:xfrm>
              <a:custGeom>
                <a:avLst/>
                <a:gdLst>
                  <a:gd name="T0" fmla="*/ 127 w 176"/>
                  <a:gd name="T1" fmla="*/ 0 h 324"/>
                  <a:gd name="T2" fmla="*/ 49 w 176"/>
                  <a:gd name="T3" fmla="*/ 0 h 324"/>
                  <a:gd name="T4" fmla="*/ 0 w 176"/>
                  <a:gd name="T5" fmla="*/ 48 h 324"/>
                  <a:gd name="T6" fmla="*/ 0 w 176"/>
                  <a:gd name="T7" fmla="*/ 167 h 324"/>
                  <a:gd name="T8" fmla="*/ 4 w 176"/>
                  <a:gd name="T9" fmla="*/ 180 h 324"/>
                  <a:gd name="T10" fmla="*/ 36 w 176"/>
                  <a:gd name="T11" fmla="*/ 200 h 324"/>
                  <a:gd name="T12" fmla="*/ 36 w 176"/>
                  <a:gd name="T13" fmla="*/ 206 h 324"/>
                  <a:gd name="T14" fmla="*/ 36 w 176"/>
                  <a:gd name="T15" fmla="*/ 311 h 324"/>
                  <a:gd name="T16" fmla="*/ 49 w 176"/>
                  <a:gd name="T17" fmla="*/ 324 h 324"/>
                  <a:gd name="T18" fmla="*/ 127 w 176"/>
                  <a:gd name="T19" fmla="*/ 324 h 324"/>
                  <a:gd name="T20" fmla="*/ 140 w 176"/>
                  <a:gd name="T21" fmla="*/ 311 h 324"/>
                  <a:gd name="T22" fmla="*/ 140 w 176"/>
                  <a:gd name="T23" fmla="*/ 207 h 324"/>
                  <a:gd name="T24" fmla="*/ 140 w 176"/>
                  <a:gd name="T25" fmla="*/ 206 h 324"/>
                  <a:gd name="T26" fmla="*/ 140 w 176"/>
                  <a:gd name="T27" fmla="*/ 200 h 324"/>
                  <a:gd name="T28" fmla="*/ 172 w 176"/>
                  <a:gd name="T29" fmla="*/ 181 h 324"/>
                  <a:gd name="T30" fmla="*/ 176 w 176"/>
                  <a:gd name="T31" fmla="*/ 167 h 324"/>
                  <a:gd name="T32" fmla="*/ 176 w 176"/>
                  <a:gd name="T33" fmla="*/ 48 h 324"/>
                  <a:gd name="T34" fmla="*/ 127 w 176"/>
                  <a:gd name="T35" fmla="*/ 0 h 324"/>
                  <a:gd name="T36" fmla="*/ 157 w 176"/>
                  <a:gd name="T37" fmla="*/ 167 h 324"/>
                  <a:gd name="T38" fmla="*/ 156 w 176"/>
                  <a:gd name="T39" fmla="*/ 169 h 324"/>
                  <a:gd name="T40" fmla="*/ 140 w 176"/>
                  <a:gd name="T41" fmla="*/ 180 h 324"/>
                  <a:gd name="T42" fmla="*/ 140 w 176"/>
                  <a:gd name="T43" fmla="*/ 60 h 324"/>
                  <a:gd name="T44" fmla="*/ 130 w 176"/>
                  <a:gd name="T45" fmla="*/ 51 h 324"/>
                  <a:gd name="T46" fmla="*/ 120 w 176"/>
                  <a:gd name="T47" fmla="*/ 60 h 324"/>
                  <a:gd name="T48" fmla="*/ 120 w 176"/>
                  <a:gd name="T49" fmla="*/ 194 h 324"/>
                  <a:gd name="T50" fmla="*/ 120 w 176"/>
                  <a:gd name="T51" fmla="*/ 194 h 324"/>
                  <a:gd name="T52" fmla="*/ 120 w 176"/>
                  <a:gd name="T53" fmla="*/ 304 h 324"/>
                  <a:gd name="T54" fmla="*/ 98 w 176"/>
                  <a:gd name="T55" fmla="*/ 304 h 324"/>
                  <a:gd name="T56" fmla="*/ 98 w 176"/>
                  <a:gd name="T57" fmla="*/ 193 h 324"/>
                  <a:gd name="T58" fmla="*/ 88 w 176"/>
                  <a:gd name="T59" fmla="*/ 183 h 324"/>
                  <a:gd name="T60" fmla="*/ 78 w 176"/>
                  <a:gd name="T61" fmla="*/ 193 h 324"/>
                  <a:gd name="T62" fmla="*/ 78 w 176"/>
                  <a:gd name="T63" fmla="*/ 304 h 324"/>
                  <a:gd name="T64" fmla="*/ 56 w 176"/>
                  <a:gd name="T65" fmla="*/ 304 h 324"/>
                  <a:gd name="T66" fmla="*/ 56 w 176"/>
                  <a:gd name="T67" fmla="*/ 206 h 324"/>
                  <a:gd name="T68" fmla="*/ 56 w 176"/>
                  <a:gd name="T69" fmla="*/ 194 h 324"/>
                  <a:gd name="T70" fmla="*/ 56 w 176"/>
                  <a:gd name="T71" fmla="*/ 60 h 324"/>
                  <a:gd name="T72" fmla="*/ 46 w 176"/>
                  <a:gd name="T73" fmla="*/ 51 h 324"/>
                  <a:gd name="T74" fmla="*/ 36 w 176"/>
                  <a:gd name="T75" fmla="*/ 60 h 324"/>
                  <a:gd name="T76" fmla="*/ 36 w 176"/>
                  <a:gd name="T77" fmla="*/ 180 h 324"/>
                  <a:gd name="T78" fmla="*/ 20 w 176"/>
                  <a:gd name="T79" fmla="*/ 169 h 324"/>
                  <a:gd name="T80" fmla="*/ 20 w 176"/>
                  <a:gd name="T81" fmla="*/ 167 h 324"/>
                  <a:gd name="T82" fmla="*/ 20 w 176"/>
                  <a:gd name="T83" fmla="*/ 48 h 324"/>
                  <a:gd name="T84" fmla="*/ 49 w 176"/>
                  <a:gd name="T85" fmla="*/ 19 h 324"/>
                  <a:gd name="T86" fmla="*/ 127 w 176"/>
                  <a:gd name="T87" fmla="*/ 19 h 324"/>
                  <a:gd name="T88" fmla="*/ 157 w 176"/>
                  <a:gd name="T89" fmla="*/ 48 h 324"/>
                  <a:gd name="T90" fmla="*/ 157 w 176"/>
                  <a:gd name="T91" fmla="*/ 167 h 324"/>
                  <a:gd name="T92" fmla="*/ 157 w 176"/>
                  <a:gd name="T93" fmla="*/ 167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76" h="324">
                    <a:moveTo>
                      <a:pt x="127" y="0"/>
                    </a:moveTo>
                    <a:cubicBezTo>
                      <a:pt x="49" y="0"/>
                      <a:pt x="49" y="0"/>
                      <a:pt x="49" y="0"/>
                    </a:cubicBezTo>
                    <a:cubicBezTo>
                      <a:pt x="22" y="0"/>
                      <a:pt x="0" y="21"/>
                      <a:pt x="0" y="48"/>
                    </a:cubicBezTo>
                    <a:cubicBezTo>
                      <a:pt x="0" y="167"/>
                      <a:pt x="0" y="167"/>
                      <a:pt x="0" y="167"/>
                    </a:cubicBezTo>
                    <a:cubicBezTo>
                      <a:pt x="0" y="172"/>
                      <a:pt x="2" y="177"/>
                      <a:pt x="4" y="180"/>
                    </a:cubicBezTo>
                    <a:cubicBezTo>
                      <a:pt x="9" y="187"/>
                      <a:pt x="19" y="197"/>
                      <a:pt x="36" y="200"/>
                    </a:cubicBezTo>
                    <a:cubicBezTo>
                      <a:pt x="36" y="206"/>
                      <a:pt x="36" y="206"/>
                      <a:pt x="36" y="206"/>
                    </a:cubicBezTo>
                    <a:cubicBezTo>
                      <a:pt x="36" y="311"/>
                      <a:pt x="36" y="311"/>
                      <a:pt x="36" y="311"/>
                    </a:cubicBezTo>
                    <a:cubicBezTo>
                      <a:pt x="36" y="318"/>
                      <a:pt x="42" y="324"/>
                      <a:pt x="49" y="324"/>
                    </a:cubicBezTo>
                    <a:cubicBezTo>
                      <a:pt x="127" y="324"/>
                      <a:pt x="127" y="324"/>
                      <a:pt x="127" y="324"/>
                    </a:cubicBezTo>
                    <a:cubicBezTo>
                      <a:pt x="134" y="324"/>
                      <a:pt x="140" y="318"/>
                      <a:pt x="140" y="311"/>
                    </a:cubicBezTo>
                    <a:cubicBezTo>
                      <a:pt x="140" y="207"/>
                      <a:pt x="140" y="207"/>
                      <a:pt x="140" y="207"/>
                    </a:cubicBezTo>
                    <a:cubicBezTo>
                      <a:pt x="140" y="206"/>
                      <a:pt x="140" y="206"/>
                      <a:pt x="140" y="206"/>
                    </a:cubicBezTo>
                    <a:cubicBezTo>
                      <a:pt x="140" y="200"/>
                      <a:pt x="140" y="200"/>
                      <a:pt x="140" y="200"/>
                    </a:cubicBezTo>
                    <a:cubicBezTo>
                      <a:pt x="157" y="197"/>
                      <a:pt x="167" y="187"/>
                      <a:pt x="172" y="181"/>
                    </a:cubicBezTo>
                    <a:cubicBezTo>
                      <a:pt x="175" y="177"/>
                      <a:pt x="176" y="172"/>
                      <a:pt x="176" y="167"/>
                    </a:cubicBezTo>
                    <a:cubicBezTo>
                      <a:pt x="176" y="48"/>
                      <a:pt x="176" y="48"/>
                      <a:pt x="176" y="48"/>
                    </a:cubicBezTo>
                    <a:cubicBezTo>
                      <a:pt x="176" y="21"/>
                      <a:pt x="155" y="0"/>
                      <a:pt x="127" y="0"/>
                    </a:cubicBezTo>
                    <a:close/>
                    <a:moveTo>
                      <a:pt x="157" y="167"/>
                    </a:moveTo>
                    <a:cubicBezTo>
                      <a:pt x="157" y="168"/>
                      <a:pt x="156" y="169"/>
                      <a:pt x="156" y="169"/>
                    </a:cubicBezTo>
                    <a:cubicBezTo>
                      <a:pt x="153" y="174"/>
                      <a:pt x="148" y="178"/>
                      <a:pt x="140" y="180"/>
                    </a:cubicBezTo>
                    <a:cubicBezTo>
                      <a:pt x="140" y="60"/>
                      <a:pt x="140" y="60"/>
                      <a:pt x="140" y="60"/>
                    </a:cubicBezTo>
                    <a:cubicBezTo>
                      <a:pt x="140" y="55"/>
                      <a:pt x="136" y="51"/>
                      <a:pt x="130" y="51"/>
                    </a:cubicBezTo>
                    <a:cubicBezTo>
                      <a:pt x="125" y="51"/>
                      <a:pt x="120" y="55"/>
                      <a:pt x="120" y="60"/>
                    </a:cubicBezTo>
                    <a:cubicBezTo>
                      <a:pt x="120" y="194"/>
                      <a:pt x="120" y="194"/>
                      <a:pt x="120" y="194"/>
                    </a:cubicBezTo>
                    <a:cubicBezTo>
                      <a:pt x="120" y="194"/>
                      <a:pt x="120" y="194"/>
                      <a:pt x="120" y="194"/>
                    </a:cubicBezTo>
                    <a:cubicBezTo>
                      <a:pt x="120" y="304"/>
                      <a:pt x="120" y="304"/>
                      <a:pt x="120" y="304"/>
                    </a:cubicBezTo>
                    <a:cubicBezTo>
                      <a:pt x="98" y="304"/>
                      <a:pt x="98" y="304"/>
                      <a:pt x="98" y="304"/>
                    </a:cubicBezTo>
                    <a:cubicBezTo>
                      <a:pt x="98" y="193"/>
                      <a:pt x="98" y="193"/>
                      <a:pt x="98" y="193"/>
                    </a:cubicBezTo>
                    <a:cubicBezTo>
                      <a:pt x="98" y="187"/>
                      <a:pt x="94" y="183"/>
                      <a:pt x="88" y="183"/>
                    </a:cubicBezTo>
                    <a:cubicBezTo>
                      <a:pt x="83" y="183"/>
                      <a:pt x="78" y="187"/>
                      <a:pt x="78" y="193"/>
                    </a:cubicBezTo>
                    <a:cubicBezTo>
                      <a:pt x="78" y="304"/>
                      <a:pt x="78" y="304"/>
                      <a:pt x="78" y="304"/>
                    </a:cubicBezTo>
                    <a:cubicBezTo>
                      <a:pt x="56" y="304"/>
                      <a:pt x="56" y="304"/>
                      <a:pt x="56" y="304"/>
                    </a:cubicBezTo>
                    <a:cubicBezTo>
                      <a:pt x="56" y="206"/>
                      <a:pt x="56" y="206"/>
                      <a:pt x="56" y="206"/>
                    </a:cubicBezTo>
                    <a:cubicBezTo>
                      <a:pt x="56" y="194"/>
                      <a:pt x="56" y="194"/>
                      <a:pt x="56" y="194"/>
                    </a:cubicBezTo>
                    <a:cubicBezTo>
                      <a:pt x="56" y="60"/>
                      <a:pt x="56" y="60"/>
                      <a:pt x="56" y="60"/>
                    </a:cubicBezTo>
                    <a:cubicBezTo>
                      <a:pt x="56" y="55"/>
                      <a:pt x="52" y="51"/>
                      <a:pt x="46" y="51"/>
                    </a:cubicBezTo>
                    <a:cubicBezTo>
                      <a:pt x="41" y="51"/>
                      <a:pt x="36" y="55"/>
                      <a:pt x="36" y="60"/>
                    </a:cubicBezTo>
                    <a:cubicBezTo>
                      <a:pt x="36" y="180"/>
                      <a:pt x="36" y="180"/>
                      <a:pt x="36" y="180"/>
                    </a:cubicBezTo>
                    <a:cubicBezTo>
                      <a:pt x="28" y="178"/>
                      <a:pt x="23" y="172"/>
                      <a:pt x="20" y="169"/>
                    </a:cubicBezTo>
                    <a:cubicBezTo>
                      <a:pt x="20" y="168"/>
                      <a:pt x="20" y="168"/>
                      <a:pt x="20" y="167"/>
                    </a:cubicBezTo>
                    <a:cubicBezTo>
                      <a:pt x="20" y="48"/>
                      <a:pt x="20" y="48"/>
                      <a:pt x="20" y="48"/>
                    </a:cubicBezTo>
                    <a:cubicBezTo>
                      <a:pt x="20" y="32"/>
                      <a:pt x="33" y="19"/>
                      <a:pt x="49" y="19"/>
                    </a:cubicBezTo>
                    <a:cubicBezTo>
                      <a:pt x="127" y="19"/>
                      <a:pt x="127" y="19"/>
                      <a:pt x="127" y="19"/>
                    </a:cubicBezTo>
                    <a:cubicBezTo>
                      <a:pt x="143" y="19"/>
                      <a:pt x="157" y="32"/>
                      <a:pt x="157" y="48"/>
                    </a:cubicBezTo>
                    <a:cubicBezTo>
                      <a:pt x="157" y="167"/>
                      <a:pt x="157" y="167"/>
                      <a:pt x="157" y="167"/>
                    </a:cubicBezTo>
                    <a:cubicBezTo>
                      <a:pt x="157" y="167"/>
                      <a:pt x="157" y="167"/>
                      <a:pt x="157" y="167"/>
                    </a:cubicBezTo>
                    <a:close/>
                  </a:path>
                </a:pathLst>
              </a:custGeom>
              <a:grpFill/>
              <a:ln w="0" cap="flat" cmpd="sng" algn="ctr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960C"/>
                  </a:solidFill>
                  <a:effectLst/>
                  <a:uLnTx/>
                  <a:uFillTx/>
                  <a:latin typeface="+mj-lt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146" name="Freeform 34">
                <a:extLst>
                  <a:ext uri="{FF2B5EF4-FFF2-40B4-BE49-F238E27FC236}">
                    <a16:creationId xmlns:a16="http://schemas.microsoft.com/office/drawing/2014/main" id="{528A78B4-7D78-480A-9F17-B159177915D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5563" y="-1588"/>
                <a:ext cx="142875" cy="142875"/>
              </a:xfrm>
              <a:custGeom>
                <a:avLst/>
                <a:gdLst>
                  <a:gd name="T0" fmla="*/ 49 w 97"/>
                  <a:gd name="T1" fmla="*/ 98 h 98"/>
                  <a:gd name="T2" fmla="*/ 97 w 97"/>
                  <a:gd name="T3" fmla="*/ 49 h 98"/>
                  <a:gd name="T4" fmla="*/ 49 w 97"/>
                  <a:gd name="T5" fmla="*/ 0 h 98"/>
                  <a:gd name="T6" fmla="*/ 0 w 97"/>
                  <a:gd name="T7" fmla="*/ 49 h 98"/>
                  <a:gd name="T8" fmla="*/ 49 w 97"/>
                  <a:gd name="T9" fmla="*/ 98 h 98"/>
                  <a:gd name="T10" fmla="*/ 49 w 97"/>
                  <a:gd name="T11" fmla="*/ 19 h 98"/>
                  <a:gd name="T12" fmla="*/ 79 w 97"/>
                  <a:gd name="T13" fmla="*/ 49 h 98"/>
                  <a:gd name="T14" fmla="*/ 49 w 97"/>
                  <a:gd name="T15" fmla="*/ 80 h 98"/>
                  <a:gd name="T16" fmla="*/ 19 w 97"/>
                  <a:gd name="T17" fmla="*/ 49 h 98"/>
                  <a:gd name="T18" fmla="*/ 49 w 97"/>
                  <a:gd name="T19" fmla="*/ 19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7" h="98">
                    <a:moveTo>
                      <a:pt x="49" y="98"/>
                    </a:moveTo>
                    <a:cubicBezTo>
                      <a:pt x="76" y="98"/>
                      <a:pt x="97" y="76"/>
                      <a:pt x="97" y="49"/>
                    </a:cubicBezTo>
                    <a:cubicBezTo>
                      <a:pt x="97" y="22"/>
                      <a:pt x="76" y="0"/>
                      <a:pt x="49" y="0"/>
                    </a:cubicBezTo>
                    <a:cubicBezTo>
                      <a:pt x="22" y="0"/>
                      <a:pt x="0" y="22"/>
                      <a:pt x="0" y="49"/>
                    </a:cubicBezTo>
                    <a:cubicBezTo>
                      <a:pt x="0" y="76"/>
                      <a:pt x="22" y="98"/>
                      <a:pt x="49" y="98"/>
                    </a:cubicBezTo>
                    <a:close/>
                    <a:moveTo>
                      <a:pt x="49" y="19"/>
                    </a:moveTo>
                    <a:cubicBezTo>
                      <a:pt x="66" y="19"/>
                      <a:pt x="79" y="32"/>
                      <a:pt x="79" y="49"/>
                    </a:cubicBezTo>
                    <a:cubicBezTo>
                      <a:pt x="79" y="66"/>
                      <a:pt x="66" y="80"/>
                      <a:pt x="49" y="80"/>
                    </a:cubicBezTo>
                    <a:cubicBezTo>
                      <a:pt x="32" y="80"/>
                      <a:pt x="19" y="66"/>
                      <a:pt x="19" y="49"/>
                    </a:cubicBezTo>
                    <a:cubicBezTo>
                      <a:pt x="19" y="32"/>
                      <a:pt x="32" y="19"/>
                      <a:pt x="49" y="19"/>
                    </a:cubicBezTo>
                    <a:close/>
                  </a:path>
                </a:pathLst>
              </a:custGeom>
              <a:grpFill/>
              <a:ln w="0" cap="flat" cmpd="sng" algn="ctr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960C"/>
                  </a:solidFill>
                  <a:effectLst/>
                  <a:uLnTx/>
                  <a:uFillTx/>
                  <a:latin typeface="+mj-lt"/>
                  <a:ea typeface="+mn-ea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41" name="Rectangle: Rounded Corners 411">
              <a:extLst>
                <a:ext uri="{FF2B5EF4-FFF2-40B4-BE49-F238E27FC236}">
                  <a16:creationId xmlns:a16="http://schemas.microsoft.com/office/drawing/2014/main" id="{FC7402E6-CC1E-4869-9AD4-88BCE84CEF22}"/>
                </a:ext>
              </a:extLst>
            </p:cNvPr>
            <p:cNvSpPr/>
            <p:nvPr/>
          </p:nvSpPr>
          <p:spPr>
            <a:xfrm>
              <a:off x="7290868" y="4251228"/>
              <a:ext cx="496453" cy="1000380"/>
            </a:xfrm>
            <a:prstGeom prst="roundRect">
              <a:avLst/>
            </a:prstGeom>
            <a:grpFill/>
            <a:ln w="952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960C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42" name="Rectangle: Rounded Corners 412">
              <a:extLst>
                <a:ext uri="{FF2B5EF4-FFF2-40B4-BE49-F238E27FC236}">
                  <a16:creationId xmlns:a16="http://schemas.microsoft.com/office/drawing/2014/main" id="{D68AA63D-9CF0-4A6C-9674-157818313D1D}"/>
                </a:ext>
              </a:extLst>
            </p:cNvPr>
            <p:cNvSpPr/>
            <p:nvPr/>
          </p:nvSpPr>
          <p:spPr>
            <a:xfrm>
              <a:off x="7426133" y="3719691"/>
              <a:ext cx="496453" cy="931367"/>
            </a:xfrm>
            <a:prstGeom prst="roundRect">
              <a:avLst/>
            </a:prstGeom>
            <a:grpFill/>
            <a:ln w="952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960C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43" name="Rectangle: Rounded Corners 413">
              <a:extLst>
                <a:ext uri="{FF2B5EF4-FFF2-40B4-BE49-F238E27FC236}">
                  <a16:creationId xmlns:a16="http://schemas.microsoft.com/office/drawing/2014/main" id="{BF99C3BC-DF80-4BB6-99F1-D0F7CAF075EF}"/>
                </a:ext>
              </a:extLst>
            </p:cNvPr>
            <p:cNvSpPr/>
            <p:nvPr/>
          </p:nvSpPr>
          <p:spPr>
            <a:xfrm>
              <a:off x="7134946" y="3725209"/>
              <a:ext cx="496453" cy="925849"/>
            </a:xfrm>
            <a:prstGeom prst="roundRect">
              <a:avLst/>
            </a:prstGeom>
            <a:grpFill/>
            <a:ln w="952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960C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44" name="Oval 143">
              <a:extLst>
                <a:ext uri="{FF2B5EF4-FFF2-40B4-BE49-F238E27FC236}">
                  <a16:creationId xmlns:a16="http://schemas.microsoft.com/office/drawing/2014/main" id="{72DD5015-62A6-4179-B7C2-565F92A4C6E9}"/>
                </a:ext>
              </a:extLst>
            </p:cNvPr>
            <p:cNvSpPr/>
            <p:nvPr/>
          </p:nvSpPr>
          <p:spPr>
            <a:xfrm>
              <a:off x="7342778" y="3224655"/>
              <a:ext cx="392632" cy="392632"/>
            </a:xfrm>
            <a:prstGeom prst="ellipse">
              <a:avLst/>
            </a:prstGeom>
            <a:grpFill/>
            <a:ln w="952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960C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147" name="TextBox 146"/>
          <p:cNvSpPr txBox="1"/>
          <p:nvPr/>
        </p:nvSpPr>
        <p:spPr>
          <a:xfrm>
            <a:off x="846072" y="5855916"/>
            <a:ext cx="152786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rPr>
              <a:t>Non-member</a:t>
            </a:r>
          </a:p>
        </p:txBody>
      </p:sp>
      <p:sp>
        <p:nvSpPr>
          <p:cNvPr id="148" name="Rectangle 147"/>
          <p:cNvSpPr/>
          <p:nvPr/>
        </p:nvSpPr>
        <p:spPr bwMode="auto">
          <a:xfrm>
            <a:off x="3069746" y="4556677"/>
            <a:ext cx="3610441" cy="1661886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ＭＳ Ｐゴシック" charset="-128"/>
              <a:cs typeface="Calibri" panose="020F0502020204030204" pitchFamily="34" charset="0"/>
            </a:endParaRPr>
          </a:p>
        </p:txBody>
      </p:sp>
      <p:sp>
        <p:nvSpPr>
          <p:cNvPr id="149" name="TextBox 148"/>
          <p:cNvSpPr txBox="1"/>
          <p:nvPr/>
        </p:nvSpPr>
        <p:spPr>
          <a:xfrm>
            <a:off x="572221" y="4639153"/>
            <a:ext cx="7142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rPr>
              <a:t>Key</a:t>
            </a:r>
          </a:p>
        </p:txBody>
      </p:sp>
      <p:sp>
        <p:nvSpPr>
          <p:cNvPr id="150" name="TextBox 149"/>
          <p:cNvSpPr txBox="1"/>
          <p:nvPr/>
        </p:nvSpPr>
        <p:spPr>
          <a:xfrm>
            <a:off x="4387767" y="2068737"/>
            <a:ext cx="2438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rPr>
              <a:t>Community: 6</a:t>
            </a:r>
          </a:p>
        </p:txBody>
      </p:sp>
      <p:sp>
        <p:nvSpPr>
          <p:cNvPr id="151" name="TextBox 150"/>
          <p:cNvSpPr txBox="1"/>
          <p:nvPr/>
        </p:nvSpPr>
        <p:spPr>
          <a:xfrm>
            <a:off x="6144932" y="3261494"/>
            <a:ext cx="2848791" cy="461665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rPr>
              <a:t>Leadership Roles: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rPr>
              <a:t>Chair</a:t>
            </a:r>
            <a:r>
              <a:rPr lang="en-US" sz="1200" b="0" dirty="0">
                <a:solidFill>
                  <a:srgbClr val="000000"/>
                </a:solidFill>
                <a:latin typeface="+mj-lt"/>
                <a:cs typeface="Calibri" panose="020F0502020204030204" pitchFamily="34" charset="0"/>
              </a:rPr>
              <a:t>, Vice Chair, Secretary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  <a:cs typeface="Calibri" panose="020F0502020204030204" pitchFamily="34" charset="0"/>
            </a:endParaRPr>
          </a:p>
        </p:txBody>
      </p:sp>
      <p:sp>
        <p:nvSpPr>
          <p:cNvPr id="152" name="TextBox 151"/>
          <p:cNvSpPr txBox="1"/>
          <p:nvPr/>
        </p:nvSpPr>
        <p:spPr>
          <a:xfrm>
            <a:off x="3456660" y="5873661"/>
            <a:ext cx="27850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rPr>
              <a:t>(17 members)</a:t>
            </a:r>
          </a:p>
        </p:txBody>
      </p:sp>
      <p:sp>
        <p:nvSpPr>
          <p:cNvPr id="153" name="TextBox 152"/>
          <p:cNvSpPr txBox="1"/>
          <p:nvPr/>
        </p:nvSpPr>
        <p:spPr>
          <a:xfrm>
            <a:off x="3571322" y="5660824"/>
            <a:ext cx="27850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rPr>
              <a:t>Community Advisory Council</a:t>
            </a:r>
          </a:p>
        </p:txBody>
      </p:sp>
      <p:sp>
        <p:nvSpPr>
          <p:cNvPr id="154" name="Up Arrow 153"/>
          <p:cNvSpPr/>
          <p:nvPr/>
        </p:nvSpPr>
        <p:spPr>
          <a:xfrm>
            <a:off x="4382850" y="3850054"/>
            <a:ext cx="251026" cy="603734"/>
          </a:xfrm>
          <a:prstGeom prst="upArrow">
            <a:avLst/>
          </a:prstGeom>
          <a:solidFill>
            <a:schemeClr val="bg1">
              <a:lumMod val="50000"/>
            </a:schemeClr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  <a:ea typeface="+mn-ea"/>
              <a:cs typeface="Arial Narrow" pitchFamily="34" charset="0"/>
            </a:endParaRPr>
          </a:p>
        </p:txBody>
      </p:sp>
      <p:sp>
        <p:nvSpPr>
          <p:cNvPr id="155" name="Up Arrow 154"/>
          <p:cNvSpPr/>
          <p:nvPr/>
        </p:nvSpPr>
        <p:spPr>
          <a:xfrm>
            <a:off x="4802875" y="3851230"/>
            <a:ext cx="251026" cy="603734"/>
          </a:xfrm>
          <a:prstGeom prst="upArrow">
            <a:avLst/>
          </a:prstGeom>
          <a:solidFill>
            <a:schemeClr val="bg1">
              <a:lumMod val="50000"/>
            </a:schemeClr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  <a:ea typeface="+mn-ea"/>
              <a:cs typeface="Arial Narrow" pitchFamily="34" charset="0"/>
            </a:endParaRPr>
          </a:p>
        </p:txBody>
      </p:sp>
      <p:sp>
        <p:nvSpPr>
          <p:cNvPr id="156" name="Up Arrow 155"/>
          <p:cNvSpPr/>
          <p:nvPr/>
        </p:nvSpPr>
        <p:spPr>
          <a:xfrm>
            <a:off x="5207604" y="3850681"/>
            <a:ext cx="251026" cy="603734"/>
          </a:xfrm>
          <a:prstGeom prst="upArrow">
            <a:avLst/>
          </a:prstGeom>
          <a:solidFill>
            <a:schemeClr val="bg1">
              <a:lumMod val="50000"/>
            </a:schemeClr>
          </a:solidFill>
          <a:ln w="952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  <a:ea typeface="+mn-ea"/>
              <a:cs typeface="Arial Narrow" pitchFamily="34" charset="0"/>
            </a:endParaRPr>
          </a:p>
        </p:txBody>
      </p:sp>
      <p:grpSp>
        <p:nvGrpSpPr>
          <p:cNvPr id="157" name="Group 156"/>
          <p:cNvGrpSpPr/>
          <p:nvPr/>
        </p:nvGrpSpPr>
        <p:grpSpPr>
          <a:xfrm>
            <a:off x="3625008" y="4673761"/>
            <a:ext cx="2544159" cy="913428"/>
            <a:chOff x="3758697" y="4890649"/>
            <a:chExt cx="2544159" cy="913428"/>
          </a:xfrm>
        </p:grpSpPr>
        <p:grpSp>
          <p:nvGrpSpPr>
            <p:cNvPr id="158" name="Group 157">
              <a:extLst>
                <a:ext uri="{FF2B5EF4-FFF2-40B4-BE49-F238E27FC236}">
                  <a16:creationId xmlns:a16="http://schemas.microsoft.com/office/drawing/2014/main" id="{65E35793-70D6-4A39-BCC9-A00D126FF9AF}"/>
                </a:ext>
              </a:extLst>
            </p:cNvPr>
            <p:cNvGrpSpPr>
              <a:grpSpLocks/>
            </p:cNvGrpSpPr>
            <p:nvPr/>
          </p:nvGrpSpPr>
          <p:grpSpPr>
            <a:xfrm>
              <a:off x="4350863" y="4890649"/>
              <a:ext cx="166045" cy="419171"/>
              <a:chOff x="7092283" y="3174878"/>
              <a:chExt cx="899133" cy="2145781"/>
            </a:xfrm>
            <a:solidFill>
              <a:schemeClr val="bg1"/>
            </a:solidFill>
          </p:grpSpPr>
          <p:grpSp>
            <p:nvGrpSpPr>
              <p:cNvPr id="287" name="CustomIcon">
                <a:extLst>
                  <a:ext uri="{FF2B5EF4-FFF2-40B4-BE49-F238E27FC236}">
                    <a16:creationId xmlns:a16="http://schemas.microsoft.com/office/drawing/2014/main" id="{307B0A0E-A7D1-4DBF-B484-FF593A463210}"/>
                  </a:ext>
                </a:extLst>
              </p:cNvPr>
              <p:cNvGrpSpPr>
                <a:grpSpLocks noChangeAspect="1"/>
              </p:cNvGrpSpPr>
              <p:nvPr>
                <p:custDataLst>
                  <p:tags r:id="rId27"/>
                </p:custDataLst>
              </p:nvPr>
            </p:nvGrpSpPr>
            <p:grpSpPr>
              <a:xfrm>
                <a:off x="7092283" y="3174878"/>
                <a:ext cx="899133" cy="2145781"/>
                <a:chOff x="-1588" y="-1588"/>
                <a:chExt cx="258763" cy="617538"/>
              </a:xfrm>
              <a:grpFill/>
            </p:grpSpPr>
            <p:sp>
              <p:nvSpPr>
                <p:cNvPr id="292" name="Freeform 33">
                  <a:extLst>
                    <a:ext uri="{FF2B5EF4-FFF2-40B4-BE49-F238E27FC236}">
                      <a16:creationId xmlns:a16="http://schemas.microsoft.com/office/drawing/2014/main" id="{28042E9E-ABE2-4849-8ADB-AC7D56307429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-1588" y="142875"/>
                  <a:ext cx="258763" cy="473075"/>
                </a:xfrm>
                <a:custGeom>
                  <a:avLst/>
                  <a:gdLst>
                    <a:gd name="T0" fmla="*/ 127 w 176"/>
                    <a:gd name="T1" fmla="*/ 0 h 324"/>
                    <a:gd name="T2" fmla="*/ 49 w 176"/>
                    <a:gd name="T3" fmla="*/ 0 h 324"/>
                    <a:gd name="T4" fmla="*/ 0 w 176"/>
                    <a:gd name="T5" fmla="*/ 48 h 324"/>
                    <a:gd name="T6" fmla="*/ 0 w 176"/>
                    <a:gd name="T7" fmla="*/ 167 h 324"/>
                    <a:gd name="T8" fmla="*/ 4 w 176"/>
                    <a:gd name="T9" fmla="*/ 180 h 324"/>
                    <a:gd name="T10" fmla="*/ 36 w 176"/>
                    <a:gd name="T11" fmla="*/ 200 h 324"/>
                    <a:gd name="T12" fmla="*/ 36 w 176"/>
                    <a:gd name="T13" fmla="*/ 206 h 324"/>
                    <a:gd name="T14" fmla="*/ 36 w 176"/>
                    <a:gd name="T15" fmla="*/ 311 h 324"/>
                    <a:gd name="T16" fmla="*/ 49 w 176"/>
                    <a:gd name="T17" fmla="*/ 324 h 324"/>
                    <a:gd name="T18" fmla="*/ 127 w 176"/>
                    <a:gd name="T19" fmla="*/ 324 h 324"/>
                    <a:gd name="T20" fmla="*/ 140 w 176"/>
                    <a:gd name="T21" fmla="*/ 311 h 324"/>
                    <a:gd name="T22" fmla="*/ 140 w 176"/>
                    <a:gd name="T23" fmla="*/ 207 h 324"/>
                    <a:gd name="T24" fmla="*/ 140 w 176"/>
                    <a:gd name="T25" fmla="*/ 206 h 324"/>
                    <a:gd name="T26" fmla="*/ 140 w 176"/>
                    <a:gd name="T27" fmla="*/ 200 h 324"/>
                    <a:gd name="T28" fmla="*/ 172 w 176"/>
                    <a:gd name="T29" fmla="*/ 181 h 324"/>
                    <a:gd name="T30" fmla="*/ 176 w 176"/>
                    <a:gd name="T31" fmla="*/ 167 h 324"/>
                    <a:gd name="T32" fmla="*/ 176 w 176"/>
                    <a:gd name="T33" fmla="*/ 48 h 324"/>
                    <a:gd name="T34" fmla="*/ 127 w 176"/>
                    <a:gd name="T35" fmla="*/ 0 h 324"/>
                    <a:gd name="T36" fmla="*/ 157 w 176"/>
                    <a:gd name="T37" fmla="*/ 167 h 324"/>
                    <a:gd name="T38" fmla="*/ 156 w 176"/>
                    <a:gd name="T39" fmla="*/ 169 h 324"/>
                    <a:gd name="T40" fmla="*/ 140 w 176"/>
                    <a:gd name="T41" fmla="*/ 180 h 324"/>
                    <a:gd name="T42" fmla="*/ 140 w 176"/>
                    <a:gd name="T43" fmla="*/ 60 h 324"/>
                    <a:gd name="T44" fmla="*/ 130 w 176"/>
                    <a:gd name="T45" fmla="*/ 51 h 324"/>
                    <a:gd name="T46" fmla="*/ 120 w 176"/>
                    <a:gd name="T47" fmla="*/ 60 h 324"/>
                    <a:gd name="T48" fmla="*/ 120 w 176"/>
                    <a:gd name="T49" fmla="*/ 194 h 324"/>
                    <a:gd name="T50" fmla="*/ 120 w 176"/>
                    <a:gd name="T51" fmla="*/ 194 h 324"/>
                    <a:gd name="T52" fmla="*/ 120 w 176"/>
                    <a:gd name="T53" fmla="*/ 304 h 324"/>
                    <a:gd name="T54" fmla="*/ 98 w 176"/>
                    <a:gd name="T55" fmla="*/ 304 h 324"/>
                    <a:gd name="T56" fmla="*/ 98 w 176"/>
                    <a:gd name="T57" fmla="*/ 193 h 324"/>
                    <a:gd name="T58" fmla="*/ 88 w 176"/>
                    <a:gd name="T59" fmla="*/ 183 h 324"/>
                    <a:gd name="T60" fmla="*/ 78 w 176"/>
                    <a:gd name="T61" fmla="*/ 193 h 324"/>
                    <a:gd name="T62" fmla="*/ 78 w 176"/>
                    <a:gd name="T63" fmla="*/ 304 h 324"/>
                    <a:gd name="T64" fmla="*/ 56 w 176"/>
                    <a:gd name="T65" fmla="*/ 304 h 324"/>
                    <a:gd name="T66" fmla="*/ 56 w 176"/>
                    <a:gd name="T67" fmla="*/ 206 h 324"/>
                    <a:gd name="T68" fmla="*/ 56 w 176"/>
                    <a:gd name="T69" fmla="*/ 194 h 324"/>
                    <a:gd name="T70" fmla="*/ 56 w 176"/>
                    <a:gd name="T71" fmla="*/ 60 h 324"/>
                    <a:gd name="T72" fmla="*/ 46 w 176"/>
                    <a:gd name="T73" fmla="*/ 51 h 324"/>
                    <a:gd name="T74" fmla="*/ 36 w 176"/>
                    <a:gd name="T75" fmla="*/ 60 h 324"/>
                    <a:gd name="T76" fmla="*/ 36 w 176"/>
                    <a:gd name="T77" fmla="*/ 180 h 324"/>
                    <a:gd name="T78" fmla="*/ 20 w 176"/>
                    <a:gd name="T79" fmla="*/ 169 h 324"/>
                    <a:gd name="T80" fmla="*/ 20 w 176"/>
                    <a:gd name="T81" fmla="*/ 167 h 324"/>
                    <a:gd name="T82" fmla="*/ 20 w 176"/>
                    <a:gd name="T83" fmla="*/ 48 h 324"/>
                    <a:gd name="T84" fmla="*/ 49 w 176"/>
                    <a:gd name="T85" fmla="*/ 19 h 324"/>
                    <a:gd name="T86" fmla="*/ 127 w 176"/>
                    <a:gd name="T87" fmla="*/ 19 h 324"/>
                    <a:gd name="T88" fmla="*/ 157 w 176"/>
                    <a:gd name="T89" fmla="*/ 48 h 324"/>
                    <a:gd name="T90" fmla="*/ 157 w 176"/>
                    <a:gd name="T91" fmla="*/ 167 h 324"/>
                    <a:gd name="T92" fmla="*/ 157 w 176"/>
                    <a:gd name="T93" fmla="*/ 167 h 3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176" h="324">
                      <a:moveTo>
                        <a:pt x="127" y="0"/>
                      </a:moveTo>
                      <a:cubicBezTo>
                        <a:pt x="49" y="0"/>
                        <a:pt x="49" y="0"/>
                        <a:pt x="49" y="0"/>
                      </a:cubicBezTo>
                      <a:cubicBezTo>
                        <a:pt x="22" y="0"/>
                        <a:pt x="0" y="21"/>
                        <a:pt x="0" y="48"/>
                      </a:cubicBezTo>
                      <a:cubicBezTo>
                        <a:pt x="0" y="167"/>
                        <a:pt x="0" y="167"/>
                        <a:pt x="0" y="167"/>
                      </a:cubicBezTo>
                      <a:cubicBezTo>
                        <a:pt x="0" y="172"/>
                        <a:pt x="2" y="177"/>
                        <a:pt x="4" y="180"/>
                      </a:cubicBezTo>
                      <a:cubicBezTo>
                        <a:pt x="9" y="187"/>
                        <a:pt x="19" y="197"/>
                        <a:pt x="36" y="200"/>
                      </a:cubicBezTo>
                      <a:cubicBezTo>
                        <a:pt x="36" y="206"/>
                        <a:pt x="36" y="206"/>
                        <a:pt x="36" y="206"/>
                      </a:cubicBezTo>
                      <a:cubicBezTo>
                        <a:pt x="36" y="311"/>
                        <a:pt x="36" y="311"/>
                        <a:pt x="36" y="311"/>
                      </a:cubicBezTo>
                      <a:cubicBezTo>
                        <a:pt x="36" y="318"/>
                        <a:pt x="42" y="324"/>
                        <a:pt x="49" y="324"/>
                      </a:cubicBezTo>
                      <a:cubicBezTo>
                        <a:pt x="127" y="324"/>
                        <a:pt x="127" y="324"/>
                        <a:pt x="127" y="324"/>
                      </a:cubicBezTo>
                      <a:cubicBezTo>
                        <a:pt x="134" y="324"/>
                        <a:pt x="140" y="318"/>
                        <a:pt x="140" y="311"/>
                      </a:cubicBezTo>
                      <a:cubicBezTo>
                        <a:pt x="140" y="207"/>
                        <a:pt x="140" y="207"/>
                        <a:pt x="140" y="207"/>
                      </a:cubicBezTo>
                      <a:cubicBezTo>
                        <a:pt x="140" y="206"/>
                        <a:pt x="140" y="206"/>
                        <a:pt x="140" y="206"/>
                      </a:cubicBezTo>
                      <a:cubicBezTo>
                        <a:pt x="140" y="200"/>
                        <a:pt x="140" y="200"/>
                        <a:pt x="140" y="200"/>
                      </a:cubicBezTo>
                      <a:cubicBezTo>
                        <a:pt x="157" y="197"/>
                        <a:pt x="167" y="187"/>
                        <a:pt x="172" y="181"/>
                      </a:cubicBezTo>
                      <a:cubicBezTo>
                        <a:pt x="175" y="177"/>
                        <a:pt x="176" y="172"/>
                        <a:pt x="176" y="167"/>
                      </a:cubicBezTo>
                      <a:cubicBezTo>
                        <a:pt x="176" y="48"/>
                        <a:pt x="176" y="48"/>
                        <a:pt x="176" y="48"/>
                      </a:cubicBezTo>
                      <a:cubicBezTo>
                        <a:pt x="176" y="21"/>
                        <a:pt x="155" y="0"/>
                        <a:pt x="127" y="0"/>
                      </a:cubicBezTo>
                      <a:close/>
                      <a:moveTo>
                        <a:pt x="157" y="167"/>
                      </a:moveTo>
                      <a:cubicBezTo>
                        <a:pt x="157" y="168"/>
                        <a:pt x="156" y="169"/>
                        <a:pt x="156" y="169"/>
                      </a:cubicBezTo>
                      <a:cubicBezTo>
                        <a:pt x="153" y="174"/>
                        <a:pt x="148" y="178"/>
                        <a:pt x="140" y="180"/>
                      </a:cubicBezTo>
                      <a:cubicBezTo>
                        <a:pt x="140" y="60"/>
                        <a:pt x="140" y="60"/>
                        <a:pt x="140" y="60"/>
                      </a:cubicBezTo>
                      <a:cubicBezTo>
                        <a:pt x="140" y="55"/>
                        <a:pt x="136" y="51"/>
                        <a:pt x="130" y="51"/>
                      </a:cubicBezTo>
                      <a:cubicBezTo>
                        <a:pt x="125" y="51"/>
                        <a:pt x="120" y="55"/>
                        <a:pt x="120" y="60"/>
                      </a:cubicBezTo>
                      <a:cubicBezTo>
                        <a:pt x="120" y="194"/>
                        <a:pt x="120" y="194"/>
                        <a:pt x="120" y="194"/>
                      </a:cubicBezTo>
                      <a:cubicBezTo>
                        <a:pt x="120" y="194"/>
                        <a:pt x="120" y="194"/>
                        <a:pt x="120" y="194"/>
                      </a:cubicBezTo>
                      <a:cubicBezTo>
                        <a:pt x="120" y="304"/>
                        <a:pt x="120" y="304"/>
                        <a:pt x="120" y="304"/>
                      </a:cubicBezTo>
                      <a:cubicBezTo>
                        <a:pt x="98" y="304"/>
                        <a:pt x="98" y="304"/>
                        <a:pt x="98" y="304"/>
                      </a:cubicBezTo>
                      <a:cubicBezTo>
                        <a:pt x="98" y="193"/>
                        <a:pt x="98" y="193"/>
                        <a:pt x="98" y="193"/>
                      </a:cubicBezTo>
                      <a:cubicBezTo>
                        <a:pt x="98" y="187"/>
                        <a:pt x="94" y="183"/>
                        <a:pt x="88" y="183"/>
                      </a:cubicBezTo>
                      <a:cubicBezTo>
                        <a:pt x="83" y="183"/>
                        <a:pt x="78" y="187"/>
                        <a:pt x="78" y="193"/>
                      </a:cubicBezTo>
                      <a:cubicBezTo>
                        <a:pt x="78" y="304"/>
                        <a:pt x="78" y="304"/>
                        <a:pt x="78" y="304"/>
                      </a:cubicBezTo>
                      <a:cubicBezTo>
                        <a:pt x="56" y="304"/>
                        <a:pt x="56" y="304"/>
                        <a:pt x="56" y="304"/>
                      </a:cubicBezTo>
                      <a:cubicBezTo>
                        <a:pt x="56" y="206"/>
                        <a:pt x="56" y="206"/>
                        <a:pt x="56" y="206"/>
                      </a:cubicBezTo>
                      <a:cubicBezTo>
                        <a:pt x="56" y="194"/>
                        <a:pt x="56" y="194"/>
                        <a:pt x="56" y="194"/>
                      </a:cubicBezTo>
                      <a:cubicBezTo>
                        <a:pt x="56" y="60"/>
                        <a:pt x="56" y="60"/>
                        <a:pt x="56" y="60"/>
                      </a:cubicBezTo>
                      <a:cubicBezTo>
                        <a:pt x="56" y="55"/>
                        <a:pt x="52" y="51"/>
                        <a:pt x="46" y="51"/>
                      </a:cubicBezTo>
                      <a:cubicBezTo>
                        <a:pt x="41" y="51"/>
                        <a:pt x="36" y="55"/>
                        <a:pt x="36" y="60"/>
                      </a:cubicBezTo>
                      <a:cubicBezTo>
                        <a:pt x="36" y="180"/>
                        <a:pt x="36" y="180"/>
                        <a:pt x="36" y="180"/>
                      </a:cubicBezTo>
                      <a:cubicBezTo>
                        <a:pt x="28" y="178"/>
                        <a:pt x="23" y="172"/>
                        <a:pt x="20" y="169"/>
                      </a:cubicBezTo>
                      <a:cubicBezTo>
                        <a:pt x="20" y="168"/>
                        <a:pt x="20" y="168"/>
                        <a:pt x="20" y="167"/>
                      </a:cubicBezTo>
                      <a:cubicBezTo>
                        <a:pt x="20" y="48"/>
                        <a:pt x="20" y="48"/>
                        <a:pt x="20" y="48"/>
                      </a:cubicBezTo>
                      <a:cubicBezTo>
                        <a:pt x="20" y="32"/>
                        <a:pt x="33" y="19"/>
                        <a:pt x="49" y="19"/>
                      </a:cubicBezTo>
                      <a:cubicBezTo>
                        <a:pt x="127" y="19"/>
                        <a:pt x="127" y="19"/>
                        <a:pt x="127" y="19"/>
                      </a:cubicBezTo>
                      <a:cubicBezTo>
                        <a:pt x="143" y="19"/>
                        <a:pt x="157" y="32"/>
                        <a:pt x="157" y="48"/>
                      </a:cubicBezTo>
                      <a:cubicBezTo>
                        <a:pt x="157" y="167"/>
                        <a:pt x="157" y="167"/>
                        <a:pt x="157" y="167"/>
                      </a:cubicBezTo>
                      <a:cubicBezTo>
                        <a:pt x="157" y="167"/>
                        <a:pt x="157" y="167"/>
                        <a:pt x="157" y="167"/>
                      </a:cubicBezTo>
                      <a:close/>
                    </a:path>
                  </a:pathLst>
                </a:custGeom>
                <a:grpFill/>
                <a:ln w="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960C"/>
                    </a:solidFill>
                    <a:effectLst/>
                    <a:uLnTx/>
                    <a:uFillTx/>
                    <a:latin typeface="+mj-lt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93" name="Freeform 34">
                  <a:extLst>
                    <a:ext uri="{FF2B5EF4-FFF2-40B4-BE49-F238E27FC236}">
                      <a16:creationId xmlns:a16="http://schemas.microsoft.com/office/drawing/2014/main" id="{528A78B4-7D78-480A-9F17-B159177915D0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5563" y="-1588"/>
                  <a:ext cx="142875" cy="142875"/>
                </a:xfrm>
                <a:custGeom>
                  <a:avLst/>
                  <a:gdLst>
                    <a:gd name="T0" fmla="*/ 49 w 97"/>
                    <a:gd name="T1" fmla="*/ 98 h 98"/>
                    <a:gd name="T2" fmla="*/ 97 w 97"/>
                    <a:gd name="T3" fmla="*/ 49 h 98"/>
                    <a:gd name="T4" fmla="*/ 49 w 97"/>
                    <a:gd name="T5" fmla="*/ 0 h 98"/>
                    <a:gd name="T6" fmla="*/ 0 w 97"/>
                    <a:gd name="T7" fmla="*/ 49 h 98"/>
                    <a:gd name="T8" fmla="*/ 49 w 97"/>
                    <a:gd name="T9" fmla="*/ 98 h 98"/>
                    <a:gd name="T10" fmla="*/ 49 w 97"/>
                    <a:gd name="T11" fmla="*/ 19 h 98"/>
                    <a:gd name="T12" fmla="*/ 79 w 97"/>
                    <a:gd name="T13" fmla="*/ 49 h 98"/>
                    <a:gd name="T14" fmla="*/ 49 w 97"/>
                    <a:gd name="T15" fmla="*/ 80 h 98"/>
                    <a:gd name="T16" fmla="*/ 19 w 97"/>
                    <a:gd name="T17" fmla="*/ 49 h 98"/>
                    <a:gd name="T18" fmla="*/ 49 w 97"/>
                    <a:gd name="T19" fmla="*/ 19 h 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97" h="98">
                      <a:moveTo>
                        <a:pt x="49" y="98"/>
                      </a:moveTo>
                      <a:cubicBezTo>
                        <a:pt x="76" y="98"/>
                        <a:pt x="97" y="76"/>
                        <a:pt x="97" y="49"/>
                      </a:cubicBezTo>
                      <a:cubicBezTo>
                        <a:pt x="97" y="22"/>
                        <a:pt x="76" y="0"/>
                        <a:pt x="49" y="0"/>
                      </a:cubicBezTo>
                      <a:cubicBezTo>
                        <a:pt x="22" y="0"/>
                        <a:pt x="0" y="22"/>
                        <a:pt x="0" y="49"/>
                      </a:cubicBezTo>
                      <a:cubicBezTo>
                        <a:pt x="0" y="76"/>
                        <a:pt x="22" y="98"/>
                        <a:pt x="49" y="98"/>
                      </a:cubicBezTo>
                      <a:close/>
                      <a:moveTo>
                        <a:pt x="49" y="19"/>
                      </a:moveTo>
                      <a:cubicBezTo>
                        <a:pt x="66" y="19"/>
                        <a:pt x="79" y="32"/>
                        <a:pt x="79" y="49"/>
                      </a:cubicBezTo>
                      <a:cubicBezTo>
                        <a:pt x="79" y="66"/>
                        <a:pt x="66" y="80"/>
                        <a:pt x="49" y="80"/>
                      </a:cubicBezTo>
                      <a:cubicBezTo>
                        <a:pt x="32" y="80"/>
                        <a:pt x="19" y="66"/>
                        <a:pt x="19" y="49"/>
                      </a:cubicBezTo>
                      <a:cubicBezTo>
                        <a:pt x="19" y="32"/>
                        <a:pt x="32" y="19"/>
                        <a:pt x="49" y="19"/>
                      </a:cubicBezTo>
                      <a:close/>
                    </a:path>
                  </a:pathLst>
                </a:custGeom>
                <a:grpFill/>
                <a:ln w="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960C"/>
                    </a:solidFill>
                    <a:effectLst/>
                    <a:uLnTx/>
                    <a:uFillTx/>
                    <a:latin typeface="+mj-lt"/>
                    <a:ea typeface="+mn-ea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288" name="Rectangle: Rounded Corners 411">
                <a:extLst>
                  <a:ext uri="{FF2B5EF4-FFF2-40B4-BE49-F238E27FC236}">
                    <a16:creationId xmlns:a16="http://schemas.microsoft.com/office/drawing/2014/main" id="{FC7402E6-CC1E-4869-9AD4-88BCE84CEF22}"/>
                  </a:ext>
                </a:extLst>
              </p:cNvPr>
              <p:cNvSpPr/>
              <p:nvPr/>
            </p:nvSpPr>
            <p:spPr>
              <a:xfrm>
                <a:off x="7290868" y="4251228"/>
                <a:ext cx="496453" cy="1000380"/>
              </a:xfrm>
              <a:prstGeom prst="roundRect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960C"/>
                  </a:solidFill>
                  <a:effectLst/>
                  <a:uLnTx/>
                  <a:uFillTx/>
                  <a:latin typeface="+mj-lt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289" name="Rectangle: Rounded Corners 412">
                <a:extLst>
                  <a:ext uri="{FF2B5EF4-FFF2-40B4-BE49-F238E27FC236}">
                    <a16:creationId xmlns:a16="http://schemas.microsoft.com/office/drawing/2014/main" id="{D68AA63D-9CF0-4A6C-9674-157818313D1D}"/>
                  </a:ext>
                </a:extLst>
              </p:cNvPr>
              <p:cNvSpPr/>
              <p:nvPr/>
            </p:nvSpPr>
            <p:spPr>
              <a:xfrm>
                <a:off x="7426133" y="3719691"/>
                <a:ext cx="496453" cy="931367"/>
              </a:xfrm>
              <a:prstGeom prst="roundRect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960C"/>
                  </a:solidFill>
                  <a:effectLst/>
                  <a:uLnTx/>
                  <a:uFillTx/>
                  <a:latin typeface="+mj-lt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290" name="Rectangle: Rounded Corners 413">
                <a:extLst>
                  <a:ext uri="{FF2B5EF4-FFF2-40B4-BE49-F238E27FC236}">
                    <a16:creationId xmlns:a16="http://schemas.microsoft.com/office/drawing/2014/main" id="{BF99C3BC-DF80-4BB6-99F1-D0F7CAF075EF}"/>
                  </a:ext>
                </a:extLst>
              </p:cNvPr>
              <p:cNvSpPr/>
              <p:nvPr/>
            </p:nvSpPr>
            <p:spPr>
              <a:xfrm>
                <a:off x="7134946" y="3725209"/>
                <a:ext cx="496453" cy="925849"/>
              </a:xfrm>
              <a:prstGeom prst="roundRect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960C"/>
                  </a:solidFill>
                  <a:effectLst/>
                  <a:uLnTx/>
                  <a:uFillTx/>
                  <a:latin typeface="+mj-lt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291" name="Oval 290">
                <a:extLst>
                  <a:ext uri="{FF2B5EF4-FFF2-40B4-BE49-F238E27FC236}">
                    <a16:creationId xmlns:a16="http://schemas.microsoft.com/office/drawing/2014/main" id="{72DD5015-62A6-4179-B7C2-565F92A4C6E9}"/>
                  </a:ext>
                </a:extLst>
              </p:cNvPr>
              <p:cNvSpPr/>
              <p:nvPr/>
            </p:nvSpPr>
            <p:spPr>
              <a:xfrm>
                <a:off x="7342778" y="3224655"/>
                <a:ext cx="392632" cy="392632"/>
              </a:xfrm>
              <a:prstGeom prst="ellipse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960C"/>
                  </a:solidFill>
                  <a:effectLst/>
                  <a:uLnTx/>
                  <a:uFillTx/>
                  <a:latin typeface="+mj-lt"/>
                  <a:ea typeface="+mn-ea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59" name="Group 158">
              <a:extLst>
                <a:ext uri="{FF2B5EF4-FFF2-40B4-BE49-F238E27FC236}">
                  <a16:creationId xmlns:a16="http://schemas.microsoft.com/office/drawing/2014/main" id="{65E35793-70D6-4A39-BCC9-A00D126FF9AF}"/>
                </a:ext>
              </a:extLst>
            </p:cNvPr>
            <p:cNvGrpSpPr>
              <a:grpSpLocks/>
            </p:cNvGrpSpPr>
            <p:nvPr/>
          </p:nvGrpSpPr>
          <p:grpSpPr>
            <a:xfrm>
              <a:off x="4646946" y="4890649"/>
              <a:ext cx="166045" cy="419171"/>
              <a:chOff x="7092283" y="3174878"/>
              <a:chExt cx="899133" cy="2145781"/>
            </a:xfrm>
            <a:solidFill>
              <a:schemeClr val="bg1"/>
            </a:solidFill>
          </p:grpSpPr>
          <p:grpSp>
            <p:nvGrpSpPr>
              <p:cNvPr id="280" name="CustomIcon">
                <a:extLst>
                  <a:ext uri="{FF2B5EF4-FFF2-40B4-BE49-F238E27FC236}">
                    <a16:creationId xmlns:a16="http://schemas.microsoft.com/office/drawing/2014/main" id="{307B0A0E-A7D1-4DBF-B484-FF593A463210}"/>
                  </a:ext>
                </a:extLst>
              </p:cNvPr>
              <p:cNvGrpSpPr>
                <a:grpSpLocks noChangeAspect="1"/>
              </p:cNvGrpSpPr>
              <p:nvPr>
                <p:custDataLst>
                  <p:tags r:id="rId26"/>
                </p:custDataLst>
              </p:nvPr>
            </p:nvGrpSpPr>
            <p:grpSpPr>
              <a:xfrm>
                <a:off x="7092283" y="3174878"/>
                <a:ext cx="899133" cy="2145781"/>
                <a:chOff x="-1588" y="-1588"/>
                <a:chExt cx="258763" cy="617538"/>
              </a:xfrm>
              <a:grpFill/>
            </p:grpSpPr>
            <p:sp>
              <p:nvSpPr>
                <p:cNvPr id="285" name="Freeform 33">
                  <a:extLst>
                    <a:ext uri="{FF2B5EF4-FFF2-40B4-BE49-F238E27FC236}">
                      <a16:creationId xmlns:a16="http://schemas.microsoft.com/office/drawing/2014/main" id="{28042E9E-ABE2-4849-8ADB-AC7D56307429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-1588" y="142875"/>
                  <a:ext cx="258763" cy="473075"/>
                </a:xfrm>
                <a:custGeom>
                  <a:avLst/>
                  <a:gdLst>
                    <a:gd name="T0" fmla="*/ 127 w 176"/>
                    <a:gd name="T1" fmla="*/ 0 h 324"/>
                    <a:gd name="T2" fmla="*/ 49 w 176"/>
                    <a:gd name="T3" fmla="*/ 0 h 324"/>
                    <a:gd name="T4" fmla="*/ 0 w 176"/>
                    <a:gd name="T5" fmla="*/ 48 h 324"/>
                    <a:gd name="T6" fmla="*/ 0 w 176"/>
                    <a:gd name="T7" fmla="*/ 167 h 324"/>
                    <a:gd name="T8" fmla="*/ 4 w 176"/>
                    <a:gd name="T9" fmla="*/ 180 h 324"/>
                    <a:gd name="T10" fmla="*/ 36 w 176"/>
                    <a:gd name="T11" fmla="*/ 200 h 324"/>
                    <a:gd name="T12" fmla="*/ 36 w 176"/>
                    <a:gd name="T13" fmla="*/ 206 h 324"/>
                    <a:gd name="T14" fmla="*/ 36 w 176"/>
                    <a:gd name="T15" fmla="*/ 311 h 324"/>
                    <a:gd name="T16" fmla="*/ 49 w 176"/>
                    <a:gd name="T17" fmla="*/ 324 h 324"/>
                    <a:gd name="T18" fmla="*/ 127 w 176"/>
                    <a:gd name="T19" fmla="*/ 324 h 324"/>
                    <a:gd name="T20" fmla="*/ 140 w 176"/>
                    <a:gd name="T21" fmla="*/ 311 h 324"/>
                    <a:gd name="T22" fmla="*/ 140 w 176"/>
                    <a:gd name="T23" fmla="*/ 207 h 324"/>
                    <a:gd name="T24" fmla="*/ 140 w 176"/>
                    <a:gd name="T25" fmla="*/ 206 h 324"/>
                    <a:gd name="T26" fmla="*/ 140 w 176"/>
                    <a:gd name="T27" fmla="*/ 200 h 324"/>
                    <a:gd name="T28" fmla="*/ 172 w 176"/>
                    <a:gd name="T29" fmla="*/ 181 h 324"/>
                    <a:gd name="T30" fmla="*/ 176 w 176"/>
                    <a:gd name="T31" fmla="*/ 167 h 324"/>
                    <a:gd name="T32" fmla="*/ 176 w 176"/>
                    <a:gd name="T33" fmla="*/ 48 h 324"/>
                    <a:gd name="T34" fmla="*/ 127 w 176"/>
                    <a:gd name="T35" fmla="*/ 0 h 324"/>
                    <a:gd name="T36" fmla="*/ 157 w 176"/>
                    <a:gd name="T37" fmla="*/ 167 h 324"/>
                    <a:gd name="T38" fmla="*/ 156 w 176"/>
                    <a:gd name="T39" fmla="*/ 169 h 324"/>
                    <a:gd name="T40" fmla="*/ 140 w 176"/>
                    <a:gd name="T41" fmla="*/ 180 h 324"/>
                    <a:gd name="T42" fmla="*/ 140 w 176"/>
                    <a:gd name="T43" fmla="*/ 60 h 324"/>
                    <a:gd name="T44" fmla="*/ 130 w 176"/>
                    <a:gd name="T45" fmla="*/ 51 h 324"/>
                    <a:gd name="T46" fmla="*/ 120 w 176"/>
                    <a:gd name="T47" fmla="*/ 60 h 324"/>
                    <a:gd name="T48" fmla="*/ 120 w 176"/>
                    <a:gd name="T49" fmla="*/ 194 h 324"/>
                    <a:gd name="T50" fmla="*/ 120 w 176"/>
                    <a:gd name="T51" fmla="*/ 194 h 324"/>
                    <a:gd name="T52" fmla="*/ 120 w 176"/>
                    <a:gd name="T53" fmla="*/ 304 h 324"/>
                    <a:gd name="T54" fmla="*/ 98 w 176"/>
                    <a:gd name="T55" fmla="*/ 304 h 324"/>
                    <a:gd name="T56" fmla="*/ 98 w 176"/>
                    <a:gd name="T57" fmla="*/ 193 h 324"/>
                    <a:gd name="T58" fmla="*/ 88 w 176"/>
                    <a:gd name="T59" fmla="*/ 183 h 324"/>
                    <a:gd name="T60" fmla="*/ 78 w 176"/>
                    <a:gd name="T61" fmla="*/ 193 h 324"/>
                    <a:gd name="T62" fmla="*/ 78 w 176"/>
                    <a:gd name="T63" fmla="*/ 304 h 324"/>
                    <a:gd name="T64" fmla="*/ 56 w 176"/>
                    <a:gd name="T65" fmla="*/ 304 h 324"/>
                    <a:gd name="T66" fmla="*/ 56 w 176"/>
                    <a:gd name="T67" fmla="*/ 206 h 324"/>
                    <a:gd name="T68" fmla="*/ 56 w 176"/>
                    <a:gd name="T69" fmla="*/ 194 h 324"/>
                    <a:gd name="T70" fmla="*/ 56 w 176"/>
                    <a:gd name="T71" fmla="*/ 60 h 324"/>
                    <a:gd name="T72" fmla="*/ 46 w 176"/>
                    <a:gd name="T73" fmla="*/ 51 h 324"/>
                    <a:gd name="T74" fmla="*/ 36 w 176"/>
                    <a:gd name="T75" fmla="*/ 60 h 324"/>
                    <a:gd name="T76" fmla="*/ 36 w 176"/>
                    <a:gd name="T77" fmla="*/ 180 h 324"/>
                    <a:gd name="T78" fmla="*/ 20 w 176"/>
                    <a:gd name="T79" fmla="*/ 169 h 324"/>
                    <a:gd name="T80" fmla="*/ 20 w 176"/>
                    <a:gd name="T81" fmla="*/ 167 h 324"/>
                    <a:gd name="T82" fmla="*/ 20 w 176"/>
                    <a:gd name="T83" fmla="*/ 48 h 324"/>
                    <a:gd name="T84" fmla="*/ 49 w 176"/>
                    <a:gd name="T85" fmla="*/ 19 h 324"/>
                    <a:gd name="T86" fmla="*/ 127 w 176"/>
                    <a:gd name="T87" fmla="*/ 19 h 324"/>
                    <a:gd name="T88" fmla="*/ 157 w 176"/>
                    <a:gd name="T89" fmla="*/ 48 h 324"/>
                    <a:gd name="T90" fmla="*/ 157 w 176"/>
                    <a:gd name="T91" fmla="*/ 167 h 324"/>
                    <a:gd name="T92" fmla="*/ 157 w 176"/>
                    <a:gd name="T93" fmla="*/ 167 h 3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176" h="324">
                      <a:moveTo>
                        <a:pt x="127" y="0"/>
                      </a:moveTo>
                      <a:cubicBezTo>
                        <a:pt x="49" y="0"/>
                        <a:pt x="49" y="0"/>
                        <a:pt x="49" y="0"/>
                      </a:cubicBezTo>
                      <a:cubicBezTo>
                        <a:pt x="22" y="0"/>
                        <a:pt x="0" y="21"/>
                        <a:pt x="0" y="48"/>
                      </a:cubicBezTo>
                      <a:cubicBezTo>
                        <a:pt x="0" y="167"/>
                        <a:pt x="0" y="167"/>
                        <a:pt x="0" y="167"/>
                      </a:cubicBezTo>
                      <a:cubicBezTo>
                        <a:pt x="0" y="172"/>
                        <a:pt x="2" y="177"/>
                        <a:pt x="4" y="180"/>
                      </a:cubicBezTo>
                      <a:cubicBezTo>
                        <a:pt x="9" y="187"/>
                        <a:pt x="19" y="197"/>
                        <a:pt x="36" y="200"/>
                      </a:cubicBezTo>
                      <a:cubicBezTo>
                        <a:pt x="36" y="206"/>
                        <a:pt x="36" y="206"/>
                        <a:pt x="36" y="206"/>
                      </a:cubicBezTo>
                      <a:cubicBezTo>
                        <a:pt x="36" y="311"/>
                        <a:pt x="36" y="311"/>
                        <a:pt x="36" y="311"/>
                      </a:cubicBezTo>
                      <a:cubicBezTo>
                        <a:pt x="36" y="318"/>
                        <a:pt x="42" y="324"/>
                        <a:pt x="49" y="324"/>
                      </a:cubicBezTo>
                      <a:cubicBezTo>
                        <a:pt x="127" y="324"/>
                        <a:pt x="127" y="324"/>
                        <a:pt x="127" y="324"/>
                      </a:cubicBezTo>
                      <a:cubicBezTo>
                        <a:pt x="134" y="324"/>
                        <a:pt x="140" y="318"/>
                        <a:pt x="140" y="311"/>
                      </a:cubicBezTo>
                      <a:cubicBezTo>
                        <a:pt x="140" y="207"/>
                        <a:pt x="140" y="207"/>
                        <a:pt x="140" y="207"/>
                      </a:cubicBezTo>
                      <a:cubicBezTo>
                        <a:pt x="140" y="206"/>
                        <a:pt x="140" y="206"/>
                        <a:pt x="140" y="206"/>
                      </a:cubicBezTo>
                      <a:cubicBezTo>
                        <a:pt x="140" y="200"/>
                        <a:pt x="140" y="200"/>
                        <a:pt x="140" y="200"/>
                      </a:cubicBezTo>
                      <a:cubicBezTo>
                        <a:pt x="157" y="197"/>
                        <a:pt x="167" y="187"/>
                        <a:pt x="172" y="181"/>
                      </a:cubicBezTo>
                      <a:cubicBezTo>
                        <a:pt x="175" y="177"/>
                        <a:pt x="176" y="172"/>
                        <a:pt x="176" y="167"/>
                      </a:cubicBezTo>
                      <a:cubicBezTo>
                        <a:pt x="176" y="48"/>
                        <a:pt x="176" y="48"/>
                        <a:pt x="176" y="48"/>
                      </a:cubicBezTo>
                      <a:cubicBezTo>
                        <a:pt x="176" y="21"/>
                        <a:pt x="155" y="0"/>
                        <a:pt x="127" y="0"/>
                      </a:cubicBezTo>
                      <a:close/>
                      <a:moveTo>
                        <a:pt x="157" y="167"/>
                      </a:moveTo>
                      <a:cubicBezTo>
                        <a:pt x="157" y="168"/>
                        <a:pt x="156" y="169"/>
                        <a:pt x="156" y="169"/>
                      </a:cubicBezTo>
                      <a:cubicBezTo>
                        <a:pt x="153" y="174"/>
                        <a:pt x="148" y="178"/>
                        <a:pt x="140" y="180"/>
                      </a:cubicBezTo>
                      <a:cubicBezTo>
                        <a:pt x="140" y="60"/>
                        <a:pt x="140" y="60"/>
                        <a:pt x="140" y="60"/>
                      </a:cubicBezTo>
                      <a:cubicBezTo>
                        <a:pt x="140" y="55"/>
                        <a:pt x="136" y="51"/>
                        <a:pt x="130" y="51"/>
                      </a:cubicBezTo>
                      <a:cubicBezTo>
                        <a:pt x="125" y="51"/>
                        <a:pt x="120" y="55"/>
                        <a:pt x="120" y="60"/>
                      </a:cubicBezTo>
                      <a:cubicBezTo>
                        <a:pt x="120" y="194"/>
                        <a:pt x="120" y="194"/>
                        <a:pt x="120" y="194"/>
                      </a:cubicBezTo>
                      <a:cubicBezTo>
                        <a:pt x="120" y="194"/>
                        <a:pt x="120" y="194"/>
                        <a:pt x="120" y="194"/>
                      </a:cubicBezTo>
                      <a:cubicBezTo>
                        <a:pt x="120" y="304"/>
                        <a:pt x="120" y="304"/>
                        <a:pt x="120" y="304"/>
                      </a:cubicBezTo>
                      <a:cubicBezTo>
                        <a:pt x="98" y="304"/>
                        <a:pt x="98" y="304"/>
                        <a:pt x="98" y="304"/>
                      </a:cubicBezTo>
                      <a:cubicBezTo>
                        <a:pt x="98" y="193"/>
                        <a:pt x="98" y="193"/>
                        <a:pt x="98" y="193"/>
                      </a:cubicBezTo>
                      <a:cubicBezTo>
                        <a:pt x="98" y="187"/>
                        <a:pt x="94" y="183"/>
                        <a:pt x="88" y="183"/>
                      </a:cubicBezTo>
                      <a:cubicBezTo>
                        <a:pt x="83" y="183"/>
                        <a:pt x="78" y="187"/>
                        <a:pt x="78" y="193"/>
                      </a:cubicBezTo>
                      <a:cubicBezTo>
                        <a:pt x="78" y="304"/>
                        <a:pt x="78" y="304"/>
                        <a:pt x="78" y="304"/>
                      </a:cubicBezTo>
                      <a:cubicBezTo>
                        <a:pt x="56" y="304"/>
                        <a:pt x="56" y="304"/>
                        <a:pt x="56" y="304"/>
                      </a:cubicBezTo>
                      <a:cubicBezTo>
                        <a:pt x="56" y="206"/>
                        <a:pt x="56" y="206"/>
                        <a:pt x="56" y="206"/>
                      </a:cubicBezTo>
                      <a:cubicBezTo>
                        <a:pt x="56" y="194"/>
                        <a:pt x="56" y="194"/>
                        <a:pt x="56" y="194"/>
                      </a:cubicBezTo>
                      <a:cubicBezTo>
                        <a:pt x="56" y="60"/>
                        <a:pt x="56" y="60"/>
                        <a:pt x="56" y="60"/>
                      </a:cubicBezTo>
                      <a:cubicBezTo>
                        <a:pt x="56" y="55"/>
                        <a:pt x="52" y="51"/>
                        <a:pt x="46" y="51"/>
                      </a:cubicBezTo>
                      <a:cubicBezTo>
                        <a:pt x="41" y="51"/>
                        <a:pt x="36" y="55"/>
                        <a:pt x="36" y="60"/>
                      </a:cubicBezTo>
                      <a:cubicBezTo>
                        <a:pt x="36" y="180"/>
                        <a:pt x="36" y="180"/>
                        <a:pt x="36" y="180"/>
                      </a:cubicBezTo>
                      <a:cubicBezTo>
                        <a:pt x="28" y="178"/>
                        <a:pt x="23" y="172"/>
                        <a:pt x="20" y="169"/>
                      </a:cubicBezTo>
                      <a:cubicBezTo>
                        <a:pt x="20" y="168"/>
                        <a:pt x="20" y="168"/>
                        <a:pt x="20" y="167"/>
                      </a:cubicBezTo>
                      <a:cubicBezTo>
                        <a:pt x="20" y="48"/>
                        <a:pt x="20" y="48"/>
                        <a:pt x="20" y="48"/>
                      </a:cubicBezTo>
                      <a:cubicBezTo>
                        <a:pt x="20" y="32"/>
                        <a:pt x="33" y="19"/>
                        <a:pt x="49" y="19"/>
                      </a:cubicBezTo>
                      <a:cubicBezTo>
                        <a:pt x="127" y="19"/>
                        <a:pt x="127" y="19"/>
                        <a:pt x="127" y="19"/>
                      </a:cubicBezTo>
                      <a:cubicBezTo>
                        <a:pt x="143" y="19"/>
                        <a:pt x="157" y="32"/>
                        <a:pt x="157" y="48"/>
                      </a:cubicBezTo>
                      <a:cubicBezTo>
                        <a:pt x="157" y="167"/>
                        <a:pt x="157" y="167"/>
                        <a:pt x="157" y="167"/>
                      </a:cubicBezTo>
                      <a:cubicBezTo>
                        <a:pt x="157" y="167"/>
                        <a:pt x="157" y="167"/>
                        <a:pt x="157" y="167"/>
                      </a:cubicBezTo>
                      <a:close/>
                    </a:path>
                  </a:pathLst>
                </a:custGeom>
                <a:grpFill/>
                <a:ln w="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960C"/>
                    </a:solidFill>
                    <a:effectLst/>
                    <a:uLnTx/>
                    <a:uFillTx/>
                    <a:latin typeface="+mj-lt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86" name="Freeform 34">
                  <a:extLst>
                    <a:ext uri="{FF2B5EF4-FFF2-40B4-BE49-F238E27FC236}">
                      <a16:creationId xmlns:a16="http://schemas.microsoft.com/office/drawing/2014/main" id="{528A78B4-7D78-480A-9F17-B159177915D0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5563" y="-1588"/>
                  <a:ext cx="142875" cy="142875"/>
                </a:xfrm>
                <a:custGeom>
                  <a:avLst/>
                  <a:gdLst>
                    <a:gd name="T0" fmla="*/ 49 w 97"/>
                    <a:gd name="T1" fmla="*/ 98 h 98"/>
                    <a:gd name="T2" fmla="*/ 97 w 97"/>
                    <a:gd name="T3" fmla="*/ 49 h 98"/>
                    <a:gd name="T4" fmla="*/ 49 w 97"/>
                    <a:gd name="T5" fmla="*/ 0 h 98"/>
                    <a:gd name="T6" fmla="*/ 0 w 97"/>
                    <a:gd name="T7" fmla="*/ 49 h 98"/>
                    <a:gd name="T8" fmla="*/ 49 w 97"/>
                    <a:gd name="T9" fmla="*/ 98 h 98"/>
                    <a:gd name="T10" fmla="*/ 49 w 97"/>
                    <a:gd name="T11" fmla="*/ 19 h 98"/>
                    <a:gd name="T12" fmla="*/ 79 w 97"/>
                    <a:gd name="T13" fmla="*/ 49 h 98"/>
                    <a:gd name="T14" fmla="*/ 49 w 97"/>
                    <a:gd name="T15" fmla="*/ 80 h 98"/>
                    <a:gd name="T16" fmla="*/ 19 w 97"/>
                    <a:gd name="T17" fmla="*/ 49 h 98"/>
                    <a:gd name="T18" fmla="*/ 49 w 97"/>
                    <a:gd name="T19" fmla="*/ 19 h 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97" h="98">
                      <a:moveTo>
                        <a:pt x="49" y="98"/>
                      </a:moveTo>
                      <a:cubicBezTo>
                        <a:pt x="76" y="98"/>
                        <a:pt x="97" y="76"/>
                        <a:pt x="97" y="49"/>
                      </a:cubicBezTo>
                      <a:cubicBezTo>
                        <a:pt x="97" y="22"/>
                        <a:pt x="76" y="0"/>
                        <a:pt x="49" y="0"/>
                      </a:cubicBezTo>
                      <a:cubicBezTo>
                        <a:pt x="22" y="0"/>
                        <a:pt x="0" y="22"/>
                        <a:pt x="0" y="49"/>
                      </a:cubicBezTo>
                      <a:cubicBezTo>
                        <a:pt x="0" y="76"/>
                        <a:pt x="22" y="98"/>
                        <a:pt x="49" y="98"/>
                      </a:cubicBezTo>
                      <a:close/>
                      <a:moveTo>
                        <a:pt x="49" y="19"/>
                      </a:moveTo>
                      <a:cubicBezTo>
                        <a:pt x="66" y="19"/>
                        <a:pt x="79" y="32"/>
                        <a:pt x="79" y="49"/>
                      </a:cubicBezTo>
                      <a:cubicBezTo>
                        <a:pt x="79" y="66"/>
                        <a:pt x="66" y="80"/>
                        <a:pt x="49" y="80"/>
                      </a:cubicBezTo>
                      <a:cubicBezTo>
                        <a:pt x="32" y="80"/>
                        <a:pt x="19" y="66"/>
                        <a:pt x="19" y="49"/>
                      </a:cubicBezTo>
                      <a:cubicBezTo>
                        <a:pt x="19" y="32"/>
                        <a:pt x="32" y="19"/>
                        <a:pt x="49" y="19"/>
                      </a:cubicBezTo>
                      <a:close/>
                    </a:path>
                  </a:pathLst>
                </a:custGeom>
                <a:grpFill/>
                <a:ln w="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960C"/>
                    </a:solidFill>
                    <a:effectLst/>
                    <a:uLnTx/>
                    <a:uFillTx/>
                    <a:latin typeface="+mj-lt"/>
                    <a:ea typeface="+mn-ea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281" name="Rectangle: Rounded Corners 411">
                <a:extLst>
                  <a:ext uri="{FF2B5EF4-FFF2-40B4-BE49-F238E27FC236}">
                    <a16:creationId xmlns:a16="http://schemas.microsoft.com/office/drawing/2014/main" id="{FC7402E6-CC1E-4869-9AD4-88BCE84CEF22}"/>
                  </a:ext>
                </a:extLst>
              </p:cNvPr>
              <p:cNvSpPr/>
              <p:nvPr/>
            </p:nvSpPr>
            <p:spPr>
              <a:xfrm>
                <a:off x="7290868" y="4251228"/>
                <a:ext cx="496453" cy="1000380"/>
              </a:xfrm>
              <a:prstGeom prst="roundRect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960C"/>
                  </a:solidFill>
                  <a:effectLst/>
                  <a:uLnTx/>
                  <a:uFillTx/>
                  <a:latin typeface="+mj-lt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282" name="Rectangle: Rounded Corners 412">
                <a:extLst>
                  <a:ext uri="{FF2B5EF4-FFF2-40B4-BE49-F238E27FC236}">
                    <a16:creationId xmlns:a16="http://schemas.microsoft.com/office/drawing/2014/main" id="{D68AA63D-9CF0-4A6C-9674-157818313D1D}"/>
                  </a:ext>
                </a:extLst>
              </p:cNvPr>
              <p:cNvSpPr/>
              <p:nvPr/>
            </p:nvSpPr>
            <p:spPr>
              <a:xfrm>
                <a:off x="7426133" y="3719691"/>
                <a:ext cx="496453" cy="931367"/>
              </a:xfrm>
              <a:prstGeom prst="roundRect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960C"/>
                  </a:solidFill>
                  <a:effectLst/>
                  <a:uLnTx/>
                  <a:uFillTx/>
                  <a:latin typeface="+mj-lt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283" name="Rectangle: Rounded Corners 413">
                <a:extLst>
                  <a:ext uri="{FF2B5EF4-FFF2-40B4-BE49-F238E27FC236}">
                    <a16:creationId xmlns:a16="http://schemas.microsoft.com/office/drawing/2014/main" id="{BF99C3BC-DF80-4BB6-99F1-D0F7CAF075EF}"/>
                  </a:ext>
                </a:extLst>
              </p:cNvPr>
              <p:cNvSpPr/>
              <p:nvPr/>
            </p:nvSpPr>
            <p:spPr>
              <a:xfrm>
                <a:off x="7134946" y="3725209"/>
                <a:ext cx="496453" cy="925849"/>
              </a:xfrm>
              <a:prstGeom prst="roundRect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960C"/>
                  </a:solidFill>
                  <a:effectLst/>
                  <a:uLnTx/>
                  <a:uFillTx/>
                  <a:latin typeface="+mj-lt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284" name="Oval 283">
                <a:extLst>
                  <a:ext uri="{FF2B5EF4-FFF2-40B4-BE49-F238E27FC236}">
                    <a16:creationId xmlns:a16="http://schemas.microsoft.com/office/drawing/2014/main" id="{72DD5015-62A6-4179-B7C2-565F92A4C6E9}"/>
                  </a:ext>
                </a:extLst>
              </p:cNvPr>
              <p:cNvSpPr/>
              <p:nvPr/>
            </p:nvSpPr>
            <p:spPr>
              <a:xfrm>
                <a:off x="7342778" y="3224655"/>
                <a:ext cx="392632" cy="392632"/>
              </a:xfrm>
              <a:prstGeom prst="ellipse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960C"/>
                  </a:solidFill>
                  <a:effectLst/>
                  <a:uLnTx/>
                  <a:uFillTx/>
                  <a:latin typeface="+mj-lt"/>
                  <a:ea typeface="+mn-ea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60" name="Group 159">
              <a:extLst>
                <a:ext uri="{FF2B5EF4-FFF2-40B4-BE49-F238E27FC236}">
                  <a16:creationId xmlns:a16="http://schemas.microsoft.com/office/drawing/2014/main" id="{65E35793-70D6-4A39-BCC9-A00D126FF9AF}"/>
                </a:ext>
              </a:extLst>
            </p:cNvPr>
            <p:cNvGrpSpPr>
              <a:grpSpLocks/>
            </p:cNvGrpSpPr>
            <p:nvPr/>
          </p:nvGrpSpPr>
          <p:grpSpPr>
            <a:xfrm>
              <a:off x="4943029" y="4890649"/>
              <a:ext cx="166045" cy="419171"/>
              <a:chOff x="7092283" y="3174878"/>
              <a:chExt cx="899133" cy="2145781"/>
            </a:xfrm>
            <a:solidFill>
              <a:schemeClr val="bg1"/>
            </a:solidFill>
          </p:grpSpPr>
          <p:grpSp>
            <p:nvGrpSpPr>
              <p:cNvPr id="273" name="CustomIcon">
                <a:extLst>
                  <a:ext uri="{FF2B5EF4-FFF2-40B4-BE49-F238E27FC236}">
                    <a16:creationId xmlns:a16="http://schemas.microsoft.com/office/drawing/2014/main" id="{307B0A0E-A7D1-4DBF-B484-FF593A463210}"/>
                  </a:ext>
                </a:extLst>
              </p:cNvPr>
              <p:cNvGrpSpPr>
                <a:grpSpLocks noChangeAspect="1"/>
              </p:cNvGrpSpPr>
              <p:nvPr>
                <p:custDataLst>
                  <p:tags r:id="rId25"/>
                </p:custDataLst>
              </p:nvPr>
            </p:nvGrpSpPr>
            <p:grpSpPr>
              <a:xfrm>
                <a:off x="7092283" y="3174878"/>
                <a:ext cx="899133" cy="2145781"/>
                <a:chOff x="-1588" y="-1588"/>
                <a:chExt cx="258763" cy="617538"/>
              </a:xfrm>
              <a:grpFill/>
            </p:grpSpPr>
            <p:sp>
              <p:nvSpPr>
                <p:cNvPr id="278" name="Freeform 33">
                  <a:extLst>
                    <a:ext uri="{FF2B5EF4-FFF2-40B4-BE49-F238E27FC236}">
                      <a16:creationId xmlns:a16="http://schemas.microsoft.com/office/drawing/2014/main" id="{28042E9E-ABE2-4849-8ADB-AC7D56307429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-1588" y="142875"/>
                  <a:ext cx="258763" cy="473075"/>
                </a:xfrm>
                <a:custGeom>
                  <a:avLst/>
                  <a:gdLst>
                    <a:gd name="T0" fmla="*/ 127 w 176"/>
                    <a:gd name="T1" fmla="*/ 0 h 324"/>
                    <a:gd name="T2" fmla="*/ 49 w 176"/>
                    <a:gd name="T3" fmla="*/ 0 h 324"/>
                    <a:gd name="T4" fmla="*/ 0 w 176"/>
                    <a:gd name="T5" fmla="*/ 48 h 324"/>
                    <a:gd name="T6" fmla="*/ 0 w 176"/>
                    <a:gd name="T7" fmla="*/ 167 h 324"/>
                    <a:gd name="T8" fmla="*/ 4 w 176"/>
                    <a:gd name="T9" fmla="*/ 180 h 324"/>
                    <a:gd name="T10" fmla="*/ 36 w 176"/>
                    <a:gd name="T11" fmla="*/ 200 h 324"/>
                    <a:gd name="T12" fmla="*/ 36 w 176"/>
                    <a:gd name="T13" fmla="*/ 206 h 324"/>
                    <a:gd name="T14" fmla="*/ 36 w 176"/>
                    <a:gd name="T15" fmla="*/ 311 h 324"/>
                    <a:gd name="T16" fmla="*/ 49 w 176"/>
                    <a:gd name="T17" fmla="*/ 324 h 324"/>
                    <a:gd name="T18" fmla="*/ 127 w 176"/>
                    <a:gd name="T19" fmla="*/ 324 h 324"/>
                    <a:gd name="T20" fmla="*/ 140 w 176"/>
                    <a:gd name="T21" fmla="*/ 311 h 324"/>
                    <a:gd name="T22" fmla="*/ 140 w 176"/>
                    <a:gd name="T23" fmla="*/ 207 h 324"/>
                    <a:gd name="T24" fmla="*/ 140 w 176"/>
                    <a:gd name="T25" fmla="*/ 206 h 324"/>
                    <a:gd name="T26" fmla="*/ 140 w 176"/>
                    <a:gd name="T27" fmla="*/ 200 h 324"/>
                    <a:gd name="T28" fmla="*/ 172 w 176"/>
                    <a:gd name="T29" fmla="*/ 181 h 324"/>
                    <a:gd name="T30" fmla="*/ 176 w 176"/>
                    <a:gd name="T31" fmla="*/ 167 h 324"/>
                    <a:gd name="T32" fmla="*/ 176 w 176"/>
                    <a:gd name="T33" fmla="*/ 48 h 324"/>
                    <a:gd name="T34" fmla="*/ 127 w 176"/>
                    <a:gd name="T35" fmla="*/ 0 h 324"/>
                    <a:gd name="T36" fmla="*/ 157 w 176"/>
                    <a:gd name="T37" fmla="*/ 167 h 324"/>
                    <a:gd name="T38" fmla="*/ 156 w 176"/>
                    <a:gd name="T39" fmla="*/ 169 h 324"/>
                    <a:gd name="T40" fmla="*/ 140 w 176"/>
                    <a:gd name="T41" fmla="*/ 180 h 324"/>
                    <a:gd name="T42" fmla="*/ 140 w 176"/>
                    <a:gd name="T43" fmla="*/ 60 h 324"/>
                    <a:gd name="T44" fmla="*/ 130 w 176"/>
                    <a:gd name="T45" fmla="*/ 51 h 324"/>
                    <a:gd name="T46" fmla="*/ 120 w 176"/>
                    <a:gd name="T47" fmla="*/ 60 h 324"/>
                    <a:gd name="T48" fmla="*/ 120 w 176"/>
                    <a:gd name="T49" fmla="*/ 194 h 324"/>
                    <a:gd name="T50" fmla="*/ 120 w 176"/>
                    <a:gd name="T51" fmla="*/ 194 h 324"/>
                    <a:gd name="T52" fmla="*/ 120 w 176"/>
                    <a:gd name="T53" fmla="*/ 304 h 324"/>
                    <a:gd name="T54" fmla="*/ 98 w 176"/>
                    <a:gd name="T55" fmla="*/ 304 h 324"/>
                    <a:gd name="T56" fmla="*/ 98 w 176"/>
                    <a:gd name="T57" fmla="*/ 193 h 324"/>
                    <a:gd name="T58" fmla="*/ 88 w 176"/>
                    <a:gd name="T59" fmla="*/ 183 h 324"/>
                    <a:gd name="T60" fmla="*/ 78 w 176"/>
                    <a:gd name="T61" fmla="*/ 193 h 324"/>
                    <a:gd name="T62" fmla="*/ 78 w 176"/>
                    <a:gd name="T63" fmla="*/ 304 h 324"/>
                    <a:gd name="T64" fmla="*/ 56 w 176"/>
                    <a:gd name="T65" fmla="*/ 304 h 324"/>
                    <a:gd name="T66" fmla="*/ 56 w 176"/>
                    <a:gd name="T67" fmla="*/ 206 h 324"/>
                    <a:gd name="T68" fmla="*/ 56 w 176"/>
                    <a:gd name="T69" fmla="*/ 194 h 324"/>
                    <a:gd name="T70" fmla="*/ 56 w 176"/>
                    <a:gd name="T71" fmla="*/ 60 h 324"/>
                    <a:gd name="T72" fmla="*/ 46 w 176"/>
                    <a:gd name="T73" fmla="*/ 51 h 324"/>
                    <a:gd name="T74" fmla="*/ 36 w 176"/>
                    <a:gd name="T75" fmla="*/ 60 h 324"/>
                    <a:gd name="T76" fmla="*/ 36 w 176"/>
                    <a:gd name="T77" fmla="*/ 180 h 324"/>
                    <a:gd name="T78" fmla="*/ 20 w 176"/>
                    <a:gd name="T79" fmla="*/ 169 h 324"/>
                    <a:gd name="T80" fmla="*/ 20 w 176"/>
                    <a:gd name="T81" fmla="*/ 167 h 324"/>
                    <a:gd name="T82" fmla="*/ 20 w 176"/>
                    <a:gd name="T83" fmla="*/ 48 h 324"/>
                    <a:gd name="T84" fmla="*/ 49 w 176"/>
                    <a:gd name="T85" fmla="*/ 19 h 324"/>
                    <a:gd name="T86" fmla="*/ 127 w 176"/>
                    <a:gd name="T87" fmla="*/ 19 h 324"/>
                    <a:gd name="T88" fmla="*/ 157 w 176"/>
                    <a:gd name="T89" fmla="*/ 48 h 324"/>
                    <a:gd name="T90" fmla="*/ 157 w 176"/>
                    <a:gd name="T91" fmla="*/ 167 h 324"/>
                    <a:gd name="T92" fmla="*/ 157 w 176"/>
                    <a:gd name="T93" fmla="*/ 167 h 3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176" h="324">
                      <a:moveTo>
                        <a:pt x="127" y="0"/>
                      </a:moveTo>
                      <a:cubicBezTo>
                        <a:pt x="49" y="0"/>
                        <a:pt x="49" y="0"/>
                        <a:pt x="49" y="0"/>
                      </a:cubicBezTo>
                      <a:cubicBezTo>
                        <a:pt x="22" y="0"/>
                        <a:pt x="0" y="21"/>
                        <a:pt x="0" y="48"/>
                      </a:cubicBezTo>
                      <a:cubicBezTo>
                        <a:pt x="0" y="167"/>
                        <a:pt x="0" y="167"/>
                        <a:pt x="0" y="167"/>
                      </a:cubicBezTo>
                      <a:cubicBezTo>
                        <a:pt x="0" y="172"/>
                        <a:pt x="2" y="177"/>
                        <a:pt x="4" y="180"/>
                      </a:cubicBezTo>
                      <a:cubicBezTo>
                        <a:pt x="9" y="187"/>
                        <a:pt x="19" y="197"/>
                        <a:pt x="36" y="200"/>
                      </a:cubicBezTo>
                      <a:cubicBezTo>
                        <a:pt x="36" y="206"/>
                        <a:pt x="36" y="206"/>
                        <a:pt x="36" y="206"/>
                      </a:cubicBezTo>
                      <a:cubicBezTo>
                        <a:pt x="36" y="311"/>
                        <a:pt x="36" y="311"/>
                        <a:pt x="36" y="311"/>
                      </a:cubicBezTo>
                      <a:cubicBezTo>
                        <a:pt x="36" y="318"/>
                        <a:pt x="42" y="324"/>
                        <a:pt x="49" y="324"/>
                      </a:cubicBezTo>
                      <a:cubicBezTo>
                        <a:pt x="127" y="324"/>
                        <a:pt x="127" y="324"/>
                        <a:pt x="127" y="324"/>
                      </a:cubicBezTo>
                      <a:cubicBezTo>
                        <a:pt x="134" y="324"/>
                        <a:pt x="140" y="318"/>
                        <a:pt x="140" y="311"/>
                      </a:cubicBezTo>
                      <a:cubicBezTo>
                        <a:pt x="140" y="207"/>
                        <a:pt x="140" y="207"/>
                        <a:pt x="140" y="207"/>
                      </a:cubicBezTo>
                      <a:cubicBezTo>
                        <a:pt x="140" y="206"/>
                        <a:pt x="140" y="206"/>
                        <a:pt x="140" y="206"/>
                      </a:cubicBezTo>
                      <a:cubicBezTo>
                        <a:pt x="140" y="200"/>
                        <a:pt x="140" y="200"/>
                        <a:pt x="140" y="200"/>
                      </a:cubicBezTo>
                      <a:cubicBezTo>
                        <a:pt x="157" y="197"/>
                        <a:pt x="167" y="187"/>
                        <a:pt x="172" y="181"/>
                      </a:cubicBezTo>
                      <a:cubicBezTo>
                        <a:pt x="175" y="177"/>
                        <a:pt x="176" y="172"/>
                        <a:pt x="176" y="167"/>
                      </a:cubicBezTo>
                      <a:cubicBezTo>
                        <a:pt x="176" y="48"/>
                        <a:pt x="176" y="48"/>
                        <a:pt x="176" y="48"/>
                      </a:cubicBezTo>
                      <a:cubicBezTo>
                        <a:pt x="176" y="21"/>
                        <a:pt x="155" y="0"/>
                        <a:pt x="127" y="0"/>
                      </a:cubicBezTo>
                      <a:close/>
                      <a:moveTo>
                        <a:pt x="157" y="167"/>
                      </a:moveTo>
                      <a:cubicBezTo>
                        <a:pt x="157" y="168"/>
                        <a:pt x="156" y="169"/>
                        <a:pt x="156" y="169"/>
                      </a:cubicBezTo>
                      <a:cubicBezTo>
                        <a:pt x="153" y="174"/>
                        <a:pt x="148" y="178"/>
                        <a:pt x="140" y="180"/>
                      </a:cubicBezTo>
                      <a:cubicBezTo>
                        <a:pt x="140" y="60"/>
                        <a:pt x="140" y="60"/>
                        <a:pt x="140" y="60"/>
                      </a:cubicBezTo>
                      <a:cubicBezTo>
                        <a:pt x="140" y="55"/>
                        <a:pt x="136" y="51"/>
                        <a:pt x="130" y="51"/>
                      </a:cubicBezTo>
                      <a:cubicBezTo>
                        <a:pt x="125" y="51"/>
                        <a:pt x="120" y="55"/>
                        <a:pt x="120" y="60"/>
                      </a:cubicBezTo>
                      <a:cubicBezTo>
                        <a:pt x="120" y="194"/>
                        <a:pt x="120" y="194"/>
                        <a:pt x="120" y="194"/>
                      </a:cubicBezTo>
                      <a:cubicBezTo>
                        <a:pt x="120" y="194"/>
                        <a:pt x="120" y="194"/>
                        <a:pt x="120" y="194"/>
                      </a:cubicBezTo>
                      <a:cubicBezTo>
                        <a:pt x="120" y="304"/>
                        <a:pt x="120" y="304"/>
                        <a:pt x="120" y="304"/>
                      </a:cubicBezTo>
                      <a:cubicBezTo>
                        <a:pt x="98" y="304"/>
                        <a:pt x="98" y="304"/>
                        <a:pt x="98" y="304"/>
                      </a:cubicBezTo>
                      <a:cubicBezTo>
                        <a:pt x="98" y="193"/>
                        <a:pt x="98" y="193"/>
                        <a:pt x="98" y="193"/>
                      </a:cubicBezTo>
                      <a:cubicBezTo>
                        <a:pt x="98" y="187"/>
                        <a:pt x="94" y="183"/>
                        <a:pt x="88" y="183"/>
                      </a:cubicBezTo>
                      <a:cubicBezTo>
                        <a:pt x="83" y="183"/>
                        <a:pt x="78" y="187"/>
                        <a:pt x="78" y="193"/>
                      </a:cubicBezTo>
                      <a:cubicBezTo>
                        <a:pt x="78" y="304"/>
                        <a:pt x="78" y="304"/>
                        <a:pt x="78" y="304"/>
                      </a:cubicBezTo>
                      <a:cubicBezTo>
                        <a:pt x="56" y="304"/>
                        <a:pt x="56" y="304"/>
                        <a:pt x="56" y="304"/>
                      </a:cubicBezTo>
                      <a:cubicBezTo>
                        <a:pt x="56" y="206"/>
                        <a:pt x="56" y="206"/>
                        <a:pt x="56" y="206"/>
                      </a:cubicBezTo>
                      <a:cubicBezTo>
                        <a:pt x="56" y="194"/>
                        <a:pt x="56" y="194"/>
                        <a:pt x="56" y="194"/>
                      </a:cubicBezTo>
                      <a:cubicBezTo>
                        <a:pt x="56" y="60"/>
                        <a:pt x="56" y="60"/>
                        <a:pt x="56" y="60"/>
                      </a:cubicBezTo>
                      <a:cubicBezTo>
                        <a:pt x="56" y="55"/>
                        <a:pt x="52" y="51"/>
                        <a:pt x="46" y="51"/>
                      </a:cubicBezTo>
                      <a:cubicBezTo>
                        <a:pt x="41" y="51"/>
                        <a:pt x="36" y="55"/>
                        <a:pt x="36" y="60"/>
                      </a:cubicBezTo>
                      <a:cubicBezTo>
                        <a:pt x="36" y="180"/>
                        <a:pt x="36" y="180"/>
                        <a:pt x="36" y="180"/>
                      </a:cubicBezTo>
                      <a:cubicBezTo>
                        <a:pt x="28" y="178"/>
                        <a:pt x="23" y="172"/>
                        <a:pt x="20" y="169"/>
                      </a:cubicBezTo>
                      <a:cubicBezTo>
                        <a:pt x="20" y="168"/>
                        <a:pt x="20" y="168"/>
                        <a:pt x="20" y="167"/>
                      </a:cubicBezTo>
                      <a:cubicBezTo>
                        <a:pt x="20" y="48"/>
                        <a:pt x="20" y="48"/>
                        <a:pt x="20" y="48"/>
                      </a:cubicBezTo>
                      <a:cubicBezTo>
                        <a:pt x="20" y="32"/>
                        <a:pt x="33" y="19"/>
                        <a:pt x="49" y="19"/>
                      </a:cubicBezTo>
                      <a:cubicBezTo>
                        <a:pt x="127" y="19"/>
                        <a:pt x="127" y="19"/>
                        <a:pt x="127" y="19"/>
                      </a:cubicBezTo>
                      <a:cubicBezTo>
                        <a:pt x="143" y="19"/>
                        <a:pt x="157" y="32"/>
                        <a:pt x="157" y="48"/>
                      </a:cubicBezTo>
                      <a:cubicBezTo>
                        <a:pt x="157" y="167"/>
                        <a:pt x="157" y="167"/>
                        <a:pt x="157" y="167"/>
                      </a:cubicBezTo>
                      <a:cubicBezTo>
                        <a:pt x="157" y="167"/>
                        <a:pt x="157" y="167"/>
                        <a:pt x="157" y="167"/>
                      </a:cubicBezTo>
                      <a:close/>
                    </a:path>
                  </a:pathLst>
                </a:custGeom>
                <a:grpFill/>
                <a:ln w="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960C"/>
                    </a:solidFill>
                    <a:effectLst/>
                    <a:uLnTx/>
                    <a:uFillTx/>
                    <a:latin typeface="+mj-lt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79" name="Freeform 34">
                  <a:extLst>
                    <a:ext uri="{FF2B5EF4-FFF2-40B4-BE49-F238E27FC236}">
                      <a16:creationId xmlns:a16="http://schemas.microsoft.com/office/drawing/2014/main" id="{528A78B4-7D78-480A-9F17-B159177915D0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5563" y="-1588"/>
                  <a:ext cx="142875" cy="142875"/>
                </a:xfrm>
                <a:custGeom>
                  <a:avLst/>
                  <a:gdLst>
                    <a:gd name="T0" fmla="*/ 49 w 97"/>
                    <a:gd name="T1" fmla="*/ 98 h 98"/>
                    <a:gd name="T2" fmla="*/ 97 w 97"/>
                    <a:gd name="T3" fmla="*/ 49 h 98"/>
                    <a:gd name="T4" fmla="*/ 49 w 97"/>
                    <a:gd name="T5" fmla="*/ 0 h 98"/>
                    <a:gd name="T6" fmla="*/ 0 w 97"/>
                    <a:gd name="T7" fmla="*/ 49 h 98"/>
                    <a:gd name="T8" fmla="*/ 49 w 97"/>
                    <a:gd name="T9" fmla="*/ 98 h 98"/>
                    <a:gd name="T10" fmla="*/ 49 w 97"/>
                    <a:gd name="T11" fmla="*/ 19 h 98"/>
                    <a:gd name="T12" fmla="*/ 79 w 97"/>
                    <a:gd name="T13" fmla="*/ 49 h 98"/>
                    <a:gd name="T14" fmla="*/ 49 w 97"/>
                    <a:gd name="T15" fmla="*/ 80 h 98"/>
                    <a:gd name="T16" fmla="*/ 19 w 97"/>
                    <a:gd name="T17" fmla="*/ 49 h 98"/>
                    <a:gd name="T18" fmla="*/ 49 w 97"/>
                    <a:gd name="T19" fmla="*/ 19 h 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97" h="98">
                      <a:moveTo>
                        <a:pt x="49" y="98"/>
                      </a:moveTo>
                      <a:cubicBezTo>
                        <a:pt x="76" y="98"/>
                        <a:pt x="97" y="76"/>
                        <a:pt x="97" y="49"/>
                      </a:cubicBezTo>
                      <a:cubicBezTo>
                        <a:pt x="97" y="22"/>
                        <a:pt x="76" y="0"/>
                        <a:pt x="49" y="0"/>
                      </a:cubicBezTo>
                      <a:cubicBezTo>
                        <a:pt x="22" y="0"/>
                        <a:pt x="0" y="22"/>
                        <a:pt x="0" y="49"/>
                      </a:cubicBezTo>
                      <a:cubicBezTo>
                        <a:pt x="0" y="76"/>
                        <a:pt x="22" y="98"/>
                        <a:pt x="49" y="98"/>
                      </a:cubicBezTo>
                      <a:close/>
                      <a:moveTo>
                        <a:pt x="49" y="19"/>
                      </a:moveTo>
                      <a:cubicBezTo>
                        <a:pt x="66" y="19"/>
                        <a:pt x="79" y="32"/>
                        <a:pt x="79" y="49"/>
                      </a:cubicBezTo>
                      <a:cubicBezTo>
                        <a:pt x="79" y="66"/>
                        <a:pt x="66" y="80"/>
                        <a:pt x="49" y="80"/>
                      </a:cubicBezTo>
                      <a:cubicBezTo>
                        <a:pt x="32" y="80"/>
                        <a:pt x="19" y="66"/>
                        <a:pt x="19" y="49"/>
                      </a:cubicBezTo>
                      <a:cubicBezTo>
                        <a:pt x="19" y="32"/>
                        <a:pt x="32" y="19"/>
                        <a:pt x="49" y="19"/>
                      </a:cubicBezTo>
                      <a:close/>
                    </a:path>
                  </a:pathLst>
                </a:custGeom>
                <a:grpFill/>
                <a:ln w="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960C"/>
                    </a:solidFill>
                    <a:effectLst/>
                    <a:uLnTx/>
                    <a:uFillTx/>
                    <a:latin typeface="+mj-lt"/>
                    <a:ea typeface="+mn-ea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274" name="Rectangle: Rounded Corners 411">
                <a:extLst>
                  <a:ext uri="{FF2B5EF4-FFF2-40B4-BE49-F238E27FC236}">
                    <a16:creationId xmlns:a16="http://schemas.microsoft.com/office/drawing/2014/main" id="{FC7402E6-CC1E-4869-9AD4-88BCE84CEF22}"/>
                  </a:ext>
                </a:extLst>
              </p:cNvPr>
              <p:cNvSpPr/>
              <p:nvPr/>
            </p:nvSpPr>
            <p:spPr>
              <a:xfrm>
                <a:off x="7290868" y="4251228"/>
                <a:ext cx="496453" cy="1000380"/>
              </a:xfrm>
              <a:prstGeom prst="roundRect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960C"/>
                  </a:solidFill>
                  <a:effectLst/>
                  <a:uLnTx/>
                  <a:uFillTx/>
                  <a:latin typeface="+mj-lt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275" name="Rectangle: Rounded Corners 412">
                <a:extLst>
                  <a:ext uri="{FF2B5EF4-FFF2-40B4-BE49-F238E27FC236}">
                    <a16:creationId xmlns:a16="http://schemas.microsoft.com/office/drawing/2014/main" id="{D68AA63D-9CF0-4A6C-9674-157818313D1D}"/>
                  </a:ext>
                </a:extLst>
              </p:cNvPr>
              <p:cNvSpPr/>
              <p:nvPr/>
            </p:nvSpPr>
            <p:spPr>
              <a:xfrm>
                <a:off x="7426133" y="3719691"/>
                <a:ext cx="496453" cy="931367"/>
              </a:xfrm>
              <a:prstGeom prst="roundRect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960C"/>
                  </a:solidFill>
                  <a:effectLst/>
                  <a:uLnTx/>
                  <a:uFillTx/>
                  <a:latin typeface="+mj-lt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276" name="Rectangle: Rounded Corners 413">
                <a:extLst>
                  <a:ext uri="{FF2B5EF4-FFF2-40B4-BE49-F238E27FC236}">
                    <a16:creationId xmlns:a16="http://schemas.microsoft.com/office/drawing/2014/main" id="{BF99C3BC-DF80-4BB6-99F1-D0F7CAF075EF}"/>
                  </a:ext>
                </a:extLst>
              </p:cNvPr>
              <p:cNvSpPr/>
              <p:nvPr/>
            </p:nvSpPr>
            <p:spPr>
              <a:xfrm>
                <a:off x="7134946" y="3725209"/>
                <a:ext cx="496453" cy="925849"/>
              </a:xfrm>
              <a:prstGeom prst="roundRect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960C"/>
                  </a:solidFill>
                  <a:effectLst/>
                  <a:uLnTx/>
                  <a:uFillTx/>
                  <a:latin typeface="+mj-lt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277" name="Oval 276">
                <a:extLst>
                  <a:ext uri="{FF2B5EF4-FFF2-40B4-BE49-F238E27FC236}">
                    <a16:creationId xmlns:a16="http://schemas.microsoft.com/office/drawing/2014/main" id="{72DD5015-62A6-4179-B7C2-565F92A4C6E9}"/>
                  </a:ext>
                </a:extLst>
              </p:cNvPr>
              <p:cNvSpPr/>
              <p:nvPr/>
            </p:nvSpPr>
            <p:spPr>
              <a:xfrm>
                <a:off x="7342778" y="3224655"/>
                <a:ext cx="392632" cy="392632"/>
              </a:xfrm>
              <a:prstGeom prst="ellipse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960C"/>
                  </a:solidFill>
                  <a:effectLst/>
                  <a:uLnTx/>
                  <a:uFillTx/>
                  <a:latin typeface="+mj-lt"/>
                  <a:ea typeface="+mn-ea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61" name="Group 160">
              <a:extLst>
                <a:ext uri="{FF2B5EF4-FFF2-40B4-BE49-F238E27FC236}">
                  <a16:creationId xmlns:a16="http://schemas.microsoft.com/office/drawing/2014/main" id="{65E35793-70D6-4A39-BCC9-A00D126FF9AF}"/>
                </a:ext>
              </a:extLst>
            </p:cNvPr>
            <p:cNvGrpSpPr>
              <a:grpSpLocks/>
            </p:cNvGrpSpPr>
            <p:nvPr/>
          </p:nvGrpSpPr>
          <p:grpSpPr>
            <a:xfrm>
              <a:off x="5239112" y="4890649"/>
              <a:ext cx="166045" cy="419171"/>
              <a:chOff x="7092283" y="3174878"/>
              <a:chExt cx="899133" cy="2145781"/>
            </a:xfrm>
            <a:solidFill>
              <a:schemeClr val="bg1"/>
            </a:solidFill>
          </p:grpSpPr>
          <p:grpSp>
            <p:nvGrpSpPr>
              <p:cNvPr id="266" name="CustomIcon">
                <a:extLst>
                  <a:ext uri="{FF2B5EF4-FFF2-40B4-BE49-F238E27FC236}">
                    <a16:creationId xmlns:a16="http://schemas.microsoft.com/office/drawing/2014/main" id="{307B0A0E-A7D1-4DBF-B484-FF593A463210}"/>
                  </a:ext>
                </a:extLst>
              </p:cNvPr>
              <p:cNvGrpSpPr>
                <a:grpSpLocks noChangeAspect="1"/>
              </p:cNvGrpSpPr>
              <p:nvPr>
                <p:custDataLst>
                  <p:tags r:id="rId24"/>
                </p:custDataLst>
              </p:nvPr>
            </p:nvGrpSpPr>
            <p:grpSpPr>
              <a:xfrm>
                <a:off x="7092283" y="3174878"/>
                <a:ext cx="899133" cy="2145781"/>
                <a:chOff x="-1588" y="-1588"/>
                <a:chExt cx="258763" cy="617538"/>
              </a:xfrm>
              <a:grpFill/>
            </p:grpSpPr>
            <p:sp>
              <p:nvSpPr>
                <p:cNvPr id="271" name="Freeform 33">
                  <a:extLst>
                    <a:ext uri="{FF2B5EF4-FFF2-40B4-BE49-F238E27FC236}">
                      <a16:creationId xmlns:a16="http://schemas.microsoft.com/office/drawing/2014/main" id="{28042E9E-ABE2-4849-8ADB-AC7D56307429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-1588" y="142875"/>
                  <a:ext cx="258763" cy="473075"/>
                </a:xfrm>
                <a:custGeom>
                  <a:avLst/>
                  <a:gdLst>
                    <a:gd name="T0" fmla="*/ 127 w 176"/>
                    <a:gd name="T1" fmla="*/ 0 h 324"/>
                    <a:gd name="T2" fmla="*/ 49 w 176"/>
                    <a:gd name="T3" fmla="*/ 0 h 324"/>
                    <a:gd name="T4" fmla="*/ 0 w 176"/>
                    <a:gd name="T5" fmla="*/ 48 h 324"/>
                    <a:gd name="T6" fmla="*/ 0 w 176"/>
                    <a:gd name="T7" fmla="*/ 167 h 324"/>
                    <a:gd name="T8" fmla="*/ 4 w 176"/>
                    <a:gd name="T9" fmla="*/ 180 h 324"/>
                    <a:gd name="T10" fmla="*/ 36 w 176"/>
                    <a:gd name="T11" fmla="*/ 200 h 324"/>
                    <a:gd name="T12" fmla="*/ 36 w 176"/>
                    <a:gd name="T13" fmla="*/ 206 h 324"/>
                    <a:gd name="T14" fmla="*/ 36 w 176"/>
                    <a:gd name="T15" fmla="*/ 311 h 324"/>
                    <a:gd name="T16" fmla="*/ 49 w 176"/>
                    <a:gd name="T17" fmla="*/ 324 h 324"/>
                    <a:gd name="T18" fmla="*/ 127 w 176"/>
                    <a:gd name="T19" fmla="*/ 324 h 324"/>
                    <a:gd name="T20" fmla="*/ 140 w 176"/>
                    <a:gd name="T21" fmla="*/ 311 h 324"/>
                    <a:gd name="T22" fmla="*/ 140 w 176"/>
                    <a:gd name="T23" fmla="*/ 207 h 324"/>
                    <a:gd name="T24" fmla="*/ 140 w 176"/>
                    <a:gd name="T25" fmla="*/ 206 h 324"/>
                    <a:gd name="T26" fmla="*/ 140 w 176"/>
                    <a:gd name="T27" fmla="*/ 200 h 324"/>
                    <a:gd name="T28" fmla="*/ 172 w 176"/>
                    <a:gd name="T29" fmla="*/ 181 h 324"/>
                    <a:gd name="T30" fmla="*/ 176 w 176"/>
                    <a:gd name="T31" fmla="*/ 167 h 324"/>
                    <a:gd name="T32" fmla="*/ 176 w 176"/>
                    <a:gd name="T33" fmla="*/ 48 h 324"/>
                    <a:gd name="T34" fmla="*/ 127 w 176"/>
                    <a:gd name="T35" fmla="*/ 0 h 324"/>
                    <a:gd name="T36" fmla="*/ 157 w 176"/>
                    <a:gd name="T37" fmla="*/ 167 h 324"/>
                    <a:gd name="T38" fmla="*/ 156 w 176"/>
                    <a:gd name="T39" fmla="*/ 169 h 324"/>
                    <a:gd name="T40" fmla="*/ 140 w 176"/>
                    <a:gd name="T41" fmla="*/ 180 h 324"/>
                    <a:gd name="T42" fmla="*/ 140 w 176"/>
                    <a:gd name="T43" fmla="*/ 60 h 324"/>
                    <a:gd name="T44" fmla="*/ 130 w 176"/>
                    <a:gd name="T45" fmla="*/ 51 h 324"/>
                    <a:gd name="T46" fmla="*/ 120 w 176"/>
                    <a:gd name="T47" fmla="*/ 60 h 324"/>
                    <a:gd name="T48" fmla="*/ 120 w 176"/>
                    <a:gd name="T49" fmla="*/ 194 h 324"/>
                    <a:gd name="T50" fmla="*/ 120 w 176"/>
                    <a:gd name="T51" fmla="*/ 194 h 324"/>
                    <a:gd name="T52" fmla="*/ 120 w 176"/>
                    <a:gd name="T53" fmla="*/ 304 h 324"/>
                    <a:gd name="T54" fmla="*/ 98 w 176"/>
                    <a:gd name="T55" fmla="*/ 304 h 324"/>
                    <a:gd name="T56" fmla="*/ 98 w 176"/>
                    <a:gd name="T57" fmla="*/ 193 h 324"/>
                    <a:gd name="T58" fmla="*/ 88 w 176"/>
                    <a:gd name="T59" fmla="*/ 183 h 324"/>
                    <a:gd name="T60" fmla="*/ 78 w 176"/>
                    <a:gd name="T61" fmla="*/ 193 h 324"/>
                    <a:gd name="T62" fmla="*/ 78 w 176"/>
                    <a:gd name="T63" fmla="*/ 304 h 324"/>
                    <a:gd name="T64" fmla="*/ 56 w 176"/>
                    <a:gd name="T65" fmla="*/ 304 h 324"/>
                    <a:gd name="T66" fmla="*/ 56 w 176"/>
                    <a:gd name="T67" fmla="*/ 206 h 324"/>
                    <a:gd name="T68" fmla="*/ 56 w 176"/>
                    <a:gd name="T69" fmla="*/ 194 h 324"/>
                    <a:gd name="T70" fmla="*/ 56 w 176"/>
                    <a:gd name="T71" fmla="*/ 60 h 324"/>
                    <a:gd name="T72" fmla="*/ 46 w 176"/>
                    <a:gd name="T73" fmla="*/ 51 h 324"/>
                    <a:gd name="T74" fmla="*/ 36 w 176"/>
                    <a:gd name="T75" fmla="*/ 60 h 324"/>
                    <a:gd name="T76" fmla="*/ 36 w 176"/>
                    <a:gd name="T77" fmla="*/ 180 h 324"/>
                    <a:gd name="T78" fmla="*/ 20 w 176"/>
                    <a:gd name="T79" fmla="*/ 169 h 324"/>
                    <a:gd name="T80" fmla="*/ 20 w 176"/>
                    <a:gd name="T81" fmla="*/ 167 h 324"/>
                    <a:gd name="T82" fmla="*/ 20 w 176"/>
                    <a:gd name="T83" fmla="*/ 48 h 324"/>
                    <a:gd name="T84" fmla="*/ 49 w 176"/>
                    <a:gd name="T85" fmla="*/ 19 h 324"/>
                    <a:gd name="T86" fmla="*/ 127 w 176"/>
                    <a:gd name="T87" fmla="*/ 19 h 324"/>
                    <a:gd name="T88" fmla="*/ 157 w 176"/>
                    <a:gd name="T89" fmla="*/ 48 h 324"/>
                    <a:gd name="T90" fmla="*/ 157 w 176"/>
                    <a:gd name="T91" fmla="*/ 167 h 324"/>
                    <a:gd name="T92" fmla="*/ 157 w 176"/>
                    <a:gd name="T93" fmla="*/ 167 h 3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176" h="324">
                      <a:moveTo>
                        <a:pt x="127" y="0"/>
                      </a:moveTo>
                      <a:cubicBezTo>
                        <a:pt x="49" y="0"/>
                        <a:pt x="49" y="0"/>
                        <a:pt x="49" y="0"/>
                      </a:cubicBezTo>
                      <a:cubicBezTo>
                        <a:pt x="22" y="0"/>
                        <a:pt x="0" y="21"/>
                        <a:pt x="0" y="48"/>
                      </a:cubicBezTo>
                      <a:cubicBezTo>
                        <a:pt x="0" y="167"/>
                        <a:pt x="0" y="167"/>
                        <a:pt x="0" y="167"/>
                      </a:cubicBezTo>
                      <a:cubicBezTo>
                        <a:pt x="0" y="172"/>
                        <a:pt x="2" y="177"/>
                        <a:pt x="4" y="180"/>
                      </a:cubicBezTo>
                      <a:cubicBezTo>
                        <a:pt x="9" y="187"/>
                        <a:pt x="19" y="197"/>
                        <a:pt x="36" y="200"/>
                      </a:cubicBezTo>
                      <a:cubicBezTo>
                        <a:pt x="36" y="206"/>
                        <a:pt x="36" y="206"/>
                        <a:pt x="36" y="206"/>
                      </a:cubicBezTo>
                      <a:cubicBezTo>
                        <a:pt x="36" y="311"/>
                        <a:pt x="36" y="311"/>
                        <a:pt x="36" y="311"/>
                      </a:cubicBezTo>
                      <a:cubicBezTo>
                        <a:pt x="36" y="318"/>
                        <a:pt x="42" y="324"/>
                        <a:pt x="49" y="324"/>
                      </a:cubicBezTo>
                      <a:cubicBezTo>
                        <a:pt x="127" y="324"/>
                        <a:pt x="127" y="324"/>
                        <a:pt x="127" y="324"/>
                      </a:cubicBezTo>
                      <a:cubicBezTo>
                        <a:pt x="134" y="324"/>
                        <a:pt x="140" y="318"/>
                        <a:pt x="140" y="311"/>
                      </a:cubicBezTo>
                      <a:cubicBezTo>
                        <a:pt x="140" y="207"/>
                        <a:pt x="140" y="207"/>
                        <a:pt x="140" y="207"/>
                      </a:cubicBezTo>
                      <a:cubicBezTo>
                        <a:pt x="140" y="206"/>
                        <a:pt x="140" y="206"/>
                        <a:pt x="140" y="206"/>
                      </a:cubicBezTo>
                      <a:cubicBezTo>
                        <a:pt x="140" y="200"/>
                        <a:pt x="140" y="200"/>
                        <a:pt x="140" y="200"/>
                      </a:cubicBezTo>
                      <a:cubicBezTo>
                        <a:pt x="157" y="197"/>
                        <a:pt x="167" y="187"/>
                        <a:pt x="172" y="181"/>
                      </a:cubicBezTo>
                      <a:cubicBezTo>
                        <a:pt x="175" y="177"/>
                        <a:pt x="176" y="172"/>
                        <a:pt x="176" y="167"/>
                      </a:cubicBezTo>
                      <a:cubicBezTo>
                        <a:pt x="176" y="48"/>
                        <a:pt x="176" y="48"/>
                        <a:pt x="176" y="48"/>
                      </a:cubicBezTo>
                      <a:cubicBezTo>
                        <a:pt x="176" y="21"/>
                        <a:pt x="155" y="0"/>
                        <a:pt x="127" y="0"/>
                      </a:cubicBezTo>
                      <a:close/>
                      <a:moveTo>
                        <a:pt x="157" y="167"/>
                      </a:moveTo>
                      <a:cubicBezTo>
                        <a:pt x="157" y="168"/>
                        <a:pt x="156" y="169"/>
                        <a:pt x="156" y="169"/>
                      </a:cubicBezTo>
                      <a:cubicBezTo>
                        <a:pt x="153" y="174"/>
                        <a:pt x="148" y="178"/>
                        <a:pt x="140" y="180"/>
                      </a:cubicBezTo>
                      <a:cubicBezTo>
                        <a:pt x="140" y="60"/>
                        <a:pt x="140" y="60"/>
                        <a:pt x="140" y="60"/>
                      </a:cubicBezTo>
                      <a:cubicBezTo>
                        <a:pt x="140" y="55"/>
                        <a:pt x="136" y="51"/>
                        <a:pt x="130" y="51"/>
                      </a:cubicBezTo>
                      <a:cubicBezTo>
                        <a:pt x="125" y="51"/>
                        <a:pt x="120" y="55"/>
                        <a:pt x="120" y="60"/>
                      </a:cubicBezTo>
                      <a:cubicBezTo>
                        <a:pt x="120" y="194"/>
                        <a:pt x="120" y="194"/>
                        <a:pt x="120" y="194"/>
                      </a:cubicBezTo>
                      <a:cubicBezTo>
                        <a:pt x="120" y="194"/>
                        <a:pt x="120" y="194"/>
                        <a:pt x="120" y="194"/>
                      </a:cubicBezTo>
                      <a:cubicBezTo>
                        <a:pt x="120" y="304"/>
                        <a:pt x="120" y="304"/>
                        <a:pt x="120" y="304"/>
                      </a:cubicBezTo>
                      <a:cubicBezTo>
                        <a:pt x="98" y="304"/>
                        <a:pt x="98" y="304"/>
                        <a:pt x="98" y="304"/>
                      </a:cubicBezTo>
                      <a:cubicBezTo>
                        <a:pt x="98" y="193"/>
                        <a:pt x="98" y="193"/>
                        <a:pt x="98" y="193"/>
                      </a:cubicBezTo>
                      <a:cubicBezTo>
                        <a:pt x="98" y="187"/>
                        <a:pt x="94" y="183"/>
                        <a:pt x="88" y="183"/>
                      </a:cubicBezTo>
                      <a:cubicBezTo>
                        <a:pt x="83" y="183"/>
                        <a:pt x="78" y="187"/>
                        <a:pt x="78" y="193"/>
                      </a:cubicBezTo>
                      <a:cubicBezTo>
                        <a:pt x="78" y="304"/>
                        <a:pt x="78" y="304"/>
                        <a:pt x="78" y="304"/>
                      </a:cubicBezTo>
                      <a:cubicBezTo>
                        <a:pt x="56" y="304"/>
                        <a:pt x="56" y="304"/>
                        <a:pt x="56" y="304"/>
                      </a:cubicBezTo>
                      <a:cubicBezTo>
                        <a:pt x="56" y="206"/>
                        <a:pt x="56" y="206"/>
                        <a:pt x="56" y="206"/>
                      </a:cubicBezTo>
                      <a:cubicBezTo>
                        <a:pt x="56" y="194"/>
                        <a:pt x="56" y="194"/>
                        <a:pt x="56" y="194"/>
                      </a:cubicBezTo>
                      <a:cubicBezTo>
                        <a:pt x="56" y="60"/>
                        <a:pt x="56" y="60"/>
                        <a:pt x="56" y="60"/>
                      </a:cubicBezTo>
                      <a:cubicBezTo>
                        <a:pt x="56" y="55"/>
                        <a:pt x="52" y="51"/>
                        <a:pt x="46" y="51"/>
                      </a:cubicBezTo>
                      <a:cubicBezTo>
                        <a:pt x="41" y="51"/>
                        <a:pt x="36" y="55"/>
                        <a:pt x="36" y="60"/>
                      </a:cubicBezTo>
                      <a:cubicBezTo>
                        <a:pt x="36" y="180"/>
                        <a:pt x="36" y="180"/>
                        <a:pt x="36" y="180"/>
                      </a:cubicBezTo>
                      <a:cubicBezTo>
                        <a:pt x="28" y="178"/>
                        <a:pt x="23" y="172"/>
                        <a:pt x="20" y="169"/>
                      </a:cubicBezTo>
                      <a:cubicBezTo>
                        <a:pt x="20" y="168"/>
                        <a:pt x="20" y="168"/>
                        <a:pt x="20" y="167"/>
                      </a:cubicBezTo>
                      <a:cubicBezTo>
                        <a:pt x="20" y="48"/>
                        <a:pt x="20" y="48"/>
                        <a:pt x="20" y="48"/>
                      </a:cubicBezTo>
                      <a:cubicBezTo>
                        <a:pt x="20" y="32"/>
                        <a:pt x="33" y="19"/>
                        <a:pt x="49" y="19"/>
                      </a:cubicBezTo>
                      <a:cubicBezTo>
                        <a:pt x="127" y="19"/>
                        <a:pt x="127" y="19"/>
                        <a:pt x="127" y="19"/>
                      </a:cubicBezTo>
                      <a:cubicBezTo>
                        <a:pt x="143" y="19"/>
                        <a:pt x="157" y="32"/>
                        <a:pt x="157" y="48"/>
                      </a:cubicBezTo>
                      <a:cubicBezTo>
                        <a:pt x="157" y="167"/>
                        <a:pt x="157" y="167"/>
                        <a:pt x="157" y="167"/>
                      </a:cubicBezTo>
                      <a:cubicBezTo>
                        <a:pt x="157" y="167"/>
                        <a:pt x="157" y="167"/>
                        <a:pt x="157" y="167"/>
                      </a:cubicBezTo>
                      <a:close/>
                    </a:path>
                  </a:pathLst>
                </a:custGeom>
                <a:grpFill/>
                <a:ln w="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960C"/>
                    </a:solidFill>
                    <a:effectLst/>
                    <a:uLnTx/>
                    <a:uFillTx/>
                    <a:latin typeface="+mj-lt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72" name="Freeform 34">
                  <a:extLst>
                    <a:ext uri="{FF2B5EF4-FFF2-40B4-BE49-F238E27FC236}">
                      <a16:creationId xmlns:a16="http://schemas.microsoft.com/office/drawing/2014/main" id="{528A78B4-7D78-480A-9F17-B159177915D0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5563" y="-1588"/>
                  <a:ext cx="142875" cy="142875"/>
                </a:xfrm>
                <a:custGeom>
                  <a:avLst/>
                  <a:gdLst>
                    <a:gd name="T0" fmla="*/ 49 w 97"/>
                    <a:gd name="T1" fmla="*/ 98 h 98"/>
                    <a:gd name="T2" fmla="*/ 97 w 97"/>
                    <a:gd name="T3" fmla="*/ 49 h 98"/>
                    <a:gd name="T4" fmla="*/ 49 w 97"/>
                    <a:gd name="T5" fmla="*/ 0 h 98"/>
                    <a:gd name="T6" fmla="*/ 0 w 97"/>
                    <a:gd name="T7" fmla="*/ 49 h 98"/>
                    <a:gd name="T8" fmla="*/ 49 w 97"/>
                    <a:gd name="T9" fmla="*/ 98 h 98"/>
                    <a:gd name="T10" fmla="*/ 49 w 97"/>
                    <a:gd name="T11" fmla="*/ 19 h 98"/>
                    <a:gd name="T12" fmla="*/ 79 w 97"/>
                    <a:gd name="T13" fmla="*/ 49 h 98"/>
                    <a:gd name="T14" fmla="*/ 49 w 97"/>
                    <a:gd name="T15" fmla="*/ 80 h 98"/>
                    <a:gd name="T16" fmla="*/ 19 w 97"/>
                    <a:gd name="T17" fmla="*/ 49 h 98"/>
                    <a:gd name="T18" fmla="*/ 49 w 97"/>
                    <a:gd name="T19" fmla="*/ 19 h 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97" h="98">
                      <a:moveTo>
                        <a:pt x="49" y="98"/>
                      </a:moveTo>
                      <a:cubicBezTo>
                        <a:pt x="76" y="98"/>
                        <a:pt x="97" y="76"/>
                        <a:pt x="97" y="49"/>
                      </a:cubicBezTo>
                      <a:cubicBezTo>
                        <a:pt x="97" y="22"/>
                        <a:pt x="76" y="0"/>
                        <a:pt x="49" y="0"/>
                      </a:cubicBezTo>
                      <a:cubicBezTo>
                        <a:pt x="22" y="0"/>
                        <a:pt x="0" y="22"/>
                        <a:pt x="0" y="49"/>
                      </a:cubicBezTo>
                      <a:cubicBezTo>
                        <a:pt x="0" y="76"/>
                        <a:pt x="22" y="98"/>
                        <a:pt x="49" y="98"/>
                      </a:cubicBezTo>
                      <a:close/>
                      <a:moveTo>
                        <a:pt x="49" y="19"/>
                      </a:moveTo>
                      <a:cubicBezTo>
                        <a:pt x="66" y="19"/>
                        <a:pt x="79" y="32"/>
                        <a:pt x="79" y="49"/>
                      </a:cubicBezTo>
                      <a:cubicBezTo>
                        <a:pt x="79" y="66"/>
                        <a:pt x="66" y="80"/>
                        <a:pt x="49" y="80"/>
                      </a:cubicBezTo>
                      <a:cubicBezTo>
                        <a:pt x="32" y="80"/>
                        <a:pt x="19" y="66"/>
                        <a:pt x="19" y="49"/>
                      </a:cubicBezTo>
                      <a:cubicBezTo>
                        <a:pt x="19" y="32"/>
                        <a:pt x="32" y="19"/>
                        <a:pt x="49" y="19"/>
                      </a:cubicBezTo>
                      <a:close/>
                    </a:path>
                  </a:pathLst>
                </a:custGeom>
                <a:grpFill/>
                <a:ln w="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960C"/>
                    </a:solidFill>
                    <a:effectLst/>
                    <a:uLnTx/>
                    <a:uFillTx/>
                    <a:latin typeface="+mj-lt"/>
                    <a:ea typeface="+mn-ea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267" name="Rectangle: Rounded Corners 411">
                <a:extLst>
                  <a:ext uri="{FF2B5EF4-FFF2-40B4-BE49-F238E27FC236}">
                    <a16:creationId xmlns:a16="http://schemas.microsoft.com/office/drawing/2014/main" id="{FC7402E6-CC1E-4869-9AD4-88BCE84CEF22}"/>
                  </a:ext>
                </a:extLst>
              </p:cNvPr>
              <p:cNvSpPr/>
              <p:nvPr/>
            </p:nvSpPr>
            <p:spPr>
              <a:xfrm>
                <a:off x="7290868" y="4251228"/>
                <a:ext cx="496453" cy="1000380"/>
              </a:xfrm>
              <a:prstGeom prst="roundRect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960C"/>
                  </a:solidFill>
                  <a:effectLst/>
                  <a:uLnTx/>
                  <a:uFillTx/>
                  <a:latin typeface="+mj-lt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268" name="Rectangle: Rounded Corners 412">
                <a:extLst>
                  <a:ext uri="{FF2B5EF4-FFF2-40B4-BE49-F238E27FC236}">
                    <a16:creationId xmlns:a16="http://schemas.microsoft.com/office/drawing/2014/main" id="{D68AA63D-9CF0-4A6C-9674-157818313D1D}"/>
                  </a:ext>
                </a:extLst>
              </p:cNvPr>
              <p:cNvSpPr/>
              <p:nvPr/>
            </p:nvSpPr>
            <p:spPr>
              <a:xfrm>
                <a:off x="7426133" y="3719691"/>
                <a:ext cx="496453" cy="931367"/>
              </a:xfrm>
              <a:prstGeom prst="roundRect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960C"/>
                  </a:solidFill>
                  <a:effectLst/>
                  <a:uLnTx/>
                  <a:uFillTx/>
                  <a:latin typeface="+mj-lt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269" name="Rectangle: Rounded Corners 413">
                <a:extLst>
                  <a:ext uri="{FF2B5EF4-FFF2-40B4-BE49-F238E27FC236}">
                    <a16:creationId xmlns:a16="http://schemas.microsoft.com/office/drawing/2014/main" id="{BF99C3BC-DF80-4BB6-99F1-D0F7CAF075EF}"/>
                  </a:ext>
                </a:extLst>
              </p:cNvPr>
              <p:cNvSpPr/>
              <p:nvPr/>
            </p:nvSpPr>
            <p:spPr>
              <a:xfrm>
                <a:off x="7134946" y="3725209"/>
                <a:ext cx="496453" cy="925849"/>
              </a:xfrm>
              <a:prstGeom prst="roundRect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960C"/>
                  </a:solidFill>
                  <a:effectLst/>
                  <a:uLnTx/>
                  <a:uFillTx/>
                  <a:latin typeface="+mj-lt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270" name="Oval 269">
                <a:extLst>
                  <a:ext uri="{FF2B5EF4-FFF2-40B4-BE49-F238E27FC236}">
                    <a16:creationId xmlns:a16="http://schemas.microsoft.com/office/drawing/2014/main" id="{72DD5015-62A6-4179-B7C2-565F92A4C6E9}"/>
                  </a:ext>
                </a:extLst>
              </p:cNvPr>
              <p:cNvSpPr/>
              <p:nvPr/>
            </p:nvSpPr>
            <p:spPr>
              <a:xfrm>
                <a:off x="7342778" y="3224655"/>
                <a:ext cx="392632" cy="392632"/>
              </a:xfrm>
              <a:prstGeom prst="ellipse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960C"/>
                  </a:solidFill>
                  <a:effectLst/>
                  <a:uLnTx/>
                  <a:uFillTx/>
                  <a:latin typeface="+mj-lt"/>
                  <a:ea typeface="+mn-ea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62" name="Group 161">
              <a:extLst>
                <a:ext uri="{FF2B5EF4-FFF2-40B4-BE49-F238E27FC236}">
                  <a16:creationId xmlns:a16="http://schemas.microsoft.com/office/drawing/2014/main" id="{65E35793-70D6-4A39-BCC9-A00D126FF9AF}"/>
                </a:ext>
              </a:extLst>
            </p:cNvPr>
            <p:cNvGrpSpPr>
              <a:grpSpLocks/>
            </p:cNvGrpSpPr>
            <p:nvPr/>
          </p:nvGrpSpPr>
          <p:grpSpPr>
            <a:xfrm>
              <a:off x="4947753" y="5375182"/>
              <a:ext cx="166045" cy="419171"/>
              <a:chOff x="7092283" y="3174878"/>
              <a:chExt cx="899133" cy="2145781"/>
            </a:xfrm>
            <a:solidFill>
              <a:schemeClr val="bg1"/>
            </a:solidFill>
          </p:grpSpPr>
          <p:grpSp>
            <p:nvGrpSpPr>
              <p:cNvPr id="259" name="CustomIcon">
                <a:extLst>
                  <a:ext uri="{FF2B5EF4-FFF2-40B4-BE49-F238E27FC236}">
                    <a16:creationId xmlns:a16="http://schemas.microsoft.com/office/drawing/2014/main" id="{307B0A0E-A7D1-4DBF-B484-FF593A463210}"/>
                  </a:ext>
                </a:extLst>
              </p:cNvPr>
              <p:cNvGrpSpPr>
                <a:grpSpLocks noChangeAspect="1"/>
              </p:cNvGrpSpPr>
              <p:nvPr>
                <p:custDataLst>
                  <p:tags r:id="rId23"/>
                </p:custDataLst>
              </p:nvPr>
            </p:nvGrpSpPr>
            <p:grpSpPr>
              <a:xfrm>
                <a:off x="7092283" y="3174878"/>
                <a:ext cx="899133" cy="2145781"/>
                <a:chOff x="-1588" y="-1588"/>
                <a:chExt cx="258763" cy="617538"/>
              </a:xfrm>
              <a:grpFill/>
            </p:grpSpPr>
            <p:sp>
              <p:nvSpPr>
                <p:cNvPr id="264" name="Freeform 33">
                  <a:extLst>
                    <a:ext uri="{FF2B5EF4-FFF2-40B4-BE49-F238E27FC236}">
                      <a16:creationId xmlns:a16="http://schemas.microsoft.com/office/drawing/2014/main" id="{28042E9E-ABE2-4849-8ADB-AC7D56307429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-1588" y="142875"/>
                  <a:ext cx="258763" cy="473075"/>
                </a:xfrm>
                <a:custGeom>
                  <a:avLst/>
                  <a:gdLst>
                    <a:gd name="T0" fmla="*/ 127 w 176"/>
                    <a:gd name="T1" fmla="*/ 0 h 324"/>
                    <a:gd name="T2" fmla="*/ 49 w 176"/>
                    <a:gd name="T3" fmla="*/ 0 h 324"/>
                    <a:gd name="T4" fmla="*/ 0 w 176"/>
                    <a:gd name="T5" fmla="*/ 48 h 324"/>
                    <a:gd name="T6" fmla="*/ 0 w 176"/>
                    <a:gd name="T7" fmla="*/ 167 h 324"/>
                    <a:gd name="T8" fmla="*/ 4 w 176"/>
                    <a:gd name="T9" fmla="*/ 180 h 324"/>
                    <a:gd name="T10" fmla="*/ 36 w 176"/>
                    <a:gd name="T11" fmla="*/ 200 h 324"/>
                    <a:gd name="T12" fmla="*/ 36 w 176"/>
                    <a:gd name="T13" fmla="*/ 206 h 324"/>
                    <a:gd name="T14" fmla="*/ 36 w 176"/>
                    <a:gd name="T15" fmla="*/ 311 h 324"/>
                    <a:gd name="T16" fmla="*/ 49 w 176"/>
                    <a:gd name="T17" fmla="*/ 324 h 324"/>
                    <a:gd name="T18" fmla="*/ 127 w 176"/>
                    <a:gd name="T19" fmla="*/ 324 h 324"/>
                    <a:gd name="T20" fmla="*/ 140 w 176"/>
                    <a:gd name="T21" fmla="*/ 311 h 324"/>
                    <a:gd name="T22" fmla="*/ 140 w 176"/>
                    <a:gd name="T23" fmla="*/ 207 h 324"/>
                    <a:gd name="T24" fmla="*/ 140 w 176"/>
                    <a:gd name="T25" fmla="*/ 206 h 324"/>
                    <a:gd name="T26" fmla="*/ 140 w 176"/>
                    <a:gd name="T27" fmla="*/ 200 h 324"/>
                    <a:gd name="T28" fmla="*/ 172 w 176"/>
                    <a:gd name="T29" fmla="*/ 181 h 324"/>
                    <a:gd name="T30" fmla="*/ 176 w 176"/>
                    <a:gd name="T31" fmla="*/ 167 h 324"/>
                    <a:gd name="T32" fmla="*/ 176 w 176"/>
                    <a:gd name="T33" fmla="*/ 48 h 324"/>
                    <a:gd name="T34" fmla="*/ 127 w 176"/>
                    <a:gd name="T35" fmla="*/ 0 h 324"/>
                    <a:gd name="T36" fmla="*/ 157 w 176"/>
                    <a:gd name="T37" fmla="*/ 167 h 324"/>
                    <a:gd name="T38" fmla="*/ 156 w 176"/>
                    <a:gd name="T39" fmla="*/ 169 h 324"/>
                    <a:gd name="T40" fmla="*/ 140 w 176"/>
                    <a:gd name="T41" fmla="*/ 180 h 324"/>
                    <a:gd name="T42" fmla="*/ 140 w 176"/>
                    <a:gd name="T43" fmla="*/ 60 h 324"/>
                    <a:gd name="T44" fmla="*/ 130 w 176"/>
                    <a:gd name="T45" fmla="*/ 51 h 324"/>
                    <a:gd name="T46" fmla="*/ 120 w 176"/>
                    <a:gd name="T47" fmla="*/ 60 h 324"/>
                    <a:gd name="T48" fmla="*/ 120 w 176"/>
                    <a:gd name="T49" fmla="*/ 194 h 324"/>
                    <a:gd name="T50" fmla="*/ 120 w 176"/>
                    <a:gd name="T51" fmla="*/ 194 h 324"/>
                    <a:gd name="T52" fmla="*/ 120 w 176"/>
                    <a:gd name="T53" fmla="*/ 304 h 324"/>
                    <a:gd name="T54" fmla="*/ 98 w 176"/>
                    <a:gd name="T55" fmla="*/ 304 h 324"/>
                    <a:gd name="T56" fmla="*/ 98 w 176"/>
                    <a:gd name="T57" fmla="*/ 193 h 324"/>
                    <a:gd name="T58" fmla="*/ 88 w 176"/>
                    <a:gd name="T59" fmla="*/ 183 h 324"/>
                    <a:gd name="T60" fmla="*/ 78 w 176"/>
                    <a:gd name="T61" fmla="*/ 193 h 324"/>
                    <a:gd name="T62" fmla="*/ 78 w 176"/>
                    <a:gd name="T63" fmla="*/ 304 h 324"/>
                    <a:gd name="T64" fmla="*/ 56 w 176"/>
                    <a:gd name="T65" fmla="*/ 304 h 324"/>
                    <a:gd name="T66" fmla="*/ 56 w 176"/>
                    <a:gd name="T67" fmla="*/ 206 h 324"/>
                    <a:gd name="T68" fmla="*/ 56 w 176"/>
                    <a:gd name="T69" fmla="*/ 194 h 324"/>
                    <a:gd name="T70" fmla="*/ 56 w 176"/>
                    <a:gd name="T71" fmla="*/ 60 h 324"/>
                    <a:gd name="T72" fmla="*/ 46 w 176"/>
                    <a:gd name="T73" fmla="*/ 51 h 324"/>
                    <a:gd name="T74" fmla="*/ 36 w 176"/>
                    <a:gd name="T75" fmla="*/ 60 h 324"/>
                    <a:gd name="T76" fmla="*/ 36 w 176"/>
                    <a:gd name="T77" fmla="*/ 180 h 324"/>
                    <a:gd name="T78" fmla="*/ 20 w 176"/>
                    <a:gd name="T79" fmla="*/ 169 h 324"/>
                    <a:gd name="T80" fmla="*/ 20 w 176"/>
                    <a:gd name="T81" fmla="*/ 167 h 324"/>
                    <a:gd name="T82" fmla="*/ 20 w 176"/>
                    <a:gd name="T83" fmla="*/ 48 h 324"/>
                    <a:gd name="T84" fmla="*/ 49 w 176"/>
                    <a:gd name="T85" fmla="*/ 19 h 324"/>
                    <a:gd name="T86" fmla="*/ 127 w 176"/>
                    <a:gd name="T87" fmla="*/ 19 h 324"/>
                    <a:gd name="T88" fmla="*/ 157 w 176"/>
                    <a:gd name="T89" fmla="*/ 48 h 324"/>
                    <a:gd name="T90" fmla="*/ 157 w 176"/>
                    <a:gd name="T91" fmla="*/ 167 h 324"/>
                    <a:gd name="T92" fmla="*/ 157 w 176"/>
                    <a:gd name="T93" fmla="*/ 167 h 3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176" h="324">
                      <a:moveTo>
                        <a:pt x="127" y="0"/>
                      </a:moveTo>
                      <a:cubicBezTo>
                        <a:pt x="49" y="0"/>
                        <a:pt x="49" y="0"/>
                        <a:pt x="49" y="0"/>
                      </a:cubicBezTo>
                      <a:cubicBezTo>
                        <a:pt x="22" y="0"/>
                        <a:pt x="0" y="21"/>
                        <a:pt x="0" y="48"/>
                      </a:cubicBezTo>
                      <a:cubicBezTo>
                        <a:pt x="0" y="167"/>
                        <a:pt x="0" y="167"/>
                        <a:pt x="0" y="167"/>
                      </a:cubicBezTo>
                      <a:cubicBezTo>
                        <a:pt x="0" y="172"/>
                        <a:pt x="2" y="177"/>
                        <a:pt x="4" y="180"/>
                      </a:cubicBezTo>
                      <a:cubicBezTo>
                        <a:pt x="9" y="187"/>
                        <a:pt x="19" y="197"/>
                        <a:pt x="36" y="200"/>
                      </a:cubicBezTo>
                      <a:cubicBezTo>
                        <a:pt x="36" y="206"/>
                        <a:pt x="36" y="206"/>
                        <a:pt x="36" y="206"/>
                      </a:cubicBezTo>
                      <a:cubicBezTo>
                        <a:pt x="36" y="311"/>
                        <a:pt x="36" y="311"/>
                        <a:pt x="36" y="311"/>
                      </a:cubicBezTo>
                      <a:cubicBezTo>
                        <a:pt x="36" y="318"/>
                        <a:pt x="42" y="324"/>
                        <a:pt x="49" y="324"/>
                      </a:cubicBezTo>
                      <a:cubicBezTo>
                        <a:pt x="127" y="324"/>
                        <a:pt x="127" y="324"/>
                        <a:pt x="127" y="324"/>
                      </a:cubicBezTo>
                      <a:cubicBezTo>
                        <a:pt x="134" y="324"/>
                        <a:pt x="140" y="318"/>
                        <a:pt x="140" y="311"/>
                      </a:cubicBezTo>
                      <a:cubicBezTo>
                        <a:pt x="140" y="207"/>
                        <a:pt x="140" y="207"/>
                        <a:pt x="140" y="207"/>
                      </a:cubicBezTo>
                      <a:cubicBezTo>
                        <a:pt x="140" y="206"/>
                        <a:pt x="140" y="206"/>
                        <a:pt x="140" y="206"/>
                      </a:cubicBezTo>
                      <a:cubicBezTo>
                        <a:pt x="140" y="200"/>
                        <a:pt x="140" y="200"/>
                        <a:pt x="140" y="200"/>
                      </a:cubicBezTo>
                      <a:cubicBezTo>
                        <a:pt x="157" y="197"/>
                        <a:pt x="167" y="187"/>
                        <a:pt x="172" y="181"/>
                      </a:cubicBezTo>
                      <a:cubicBezTo>
                        <a:pt x="175" y="177"/>
                        <a:pt x="176" y="172"/>
                        <a:pt x="176" y="167"/>
                      </a:cubicBezTo>
                      <a:cubicBezTo>
                        <a:pt x="176" y="48"/>
                        <a:pt x="176" y="48"/>
                        <a:pt x="176" y="48"/>
                      </a:cubicBezTo>
                      <a:cubicBezTo>
                        <a:pt x="176" y="21"/>
                        <a:pt x="155" y="0"/>
                        <a:pt x="127" y="0"/>
                      </a:cubicBezTo>
                      <a:close/>
                      <a:moveTo>
                        <a:pt x="157" y="167"/>
                      </a:moveTo>
                      <a:cubicBezTo>
                        <a:pt x="157" y="168"/>
                        <a:pt x="156" y="169"/>
                        <a:pt x="156" y="169"/>
                      </a:cubicBezTo>
                      <a:cubicBezTo>
                        <a:pt x="153" y="174"/>
                        <a:pt x="148" y="178"/>
                        <a:pt x="140" y="180"/>
                      </a:cubicBezTo>
                      <a:cubicBezTo>
                        <a:pt x="140" y="60"/>
                        <a:pt x="140" y="60"/>
                        <a:pt x="140" y="60"/>
                      </a:cubicBezTo>
                      <a:cubicBezTo>
                        <a:pt x="140" y="55"/>
                        <a:pt x="136" y="51"/>
                        <a:pt x="130" y="51"/>
                      </a:cubicBezTo>
                      <a:cubicBezTo>
                        <a:pt x="125" y="51"/>
                        <a:pt x="120" y="55"/>
                        <a:pt x="120" y="60"/>
                      </a:cubicBezTo>
                      <a:cubicBezTo>
                        <a:pt x="120" y="194"/>
                        <a:pt x="120" y="194"/>
                        <a:pt x="120" y="194"/>
                      </a:cubicBezTo>
                      <a:cubicBezTo>
                        <a:pt x="120" y="194"/>
                        <a:pt x="120" y="194"/>
                        <a:pt x="120" y="194"/>
                      </a:cubicBezTo>
                      <a:cubicBezTo>
                        <a:pt x="120" y="304"/>
                        <a:pt x="120" y="304"/>
                        <a:pt x="120" y="304"/>
                      </a:cubicBezTo>
                      <a:cubicBezTo>
                        <a:pt x="98" y="304"/>
                        <a:pt x="98" y="304"/>
                        <a:pt x="98" y="304"/>
                      </a:cubicBezTo>
                      <a:cubicBezTo>
                        <a:pt x="98" y="193"/>
                        <a:pt x="98" y="193"/>
                        <a:pt x="98" y="193"/>
                      </a:cubicBezTo>
                      <a:cubicBezTo>
                        <a:pt x="98" y="187"/>
                        <a:pt x="94" y="183"/>
                        <a:pt x="88" y="183"/>
                      </a:cubicBezTo>
                      <a:cubicBezTo>
                        <a:pt x="83" y="183"/>
                        <a:pt x="78" y="187"/>
                        <a:pt x="78" y="193"/>
                      </a:cubicBezTo>
                      <a:cubicBezTo>
                        <a:pt x="78" y="304"/>
                        <a:pt x="78" y="304"/>
                        <a:pt x="78" y="304"/>
                      </a:cubicBezTo>
                      <a:cubicBezTo>
                        <a:pt x="56" y="304"/>
                        <a:pt x="56" y="304"/>
                        <a:pt x="56" y="304"/>
                      </a:cubicBezTo>
                      <a:cubicBezTo>
                        <a:pt x="56" y="206"/>
                        <a:pt x="56" y="206"/>
                        <a:pt x="56" y="206"/>
                      </a:cubicBezTo>
                      <a:cubicBezTo>
                        <a:pt x="56" y="194"/>
                        <a:pt x="56" y="194"/>
                        <a:pt x="56" y="194"/>
                      </a:cubicBezTo>
                      <a:cubicBezTo>
                        <a:pt x="56" y="60"/>
                        <a:pt x="56" y="60"/>
                        <a:pt x="56" y="60"/>
                      </a:cubicBezTo>
                      <a:cubicBezTo>
                        <a:pt x="56" y="55"/>
                        <a:pt x="52" y="51"/>
                        <a:pt x="46" y="51"/>
                      </a:cubicBezTo>
                      <a:cubicBezTo>
                        <a:pt x="41" y="51"/>
                        <a:pt x="36" y="55"/>
                        <a:pt x="36" y="60"/>
                      </a:cubicBezTo>
                      <a:cubicBezTo>
                        <a:pt x="36" y="180"/>
                        <a:pt x="36" y="180"/>
                        <a:pt x="36" y="180"/>
                      </a:cubicBezTo>
                      <a:cubicBezTo>
                        <a:pt x="28" y="178"/>
                        <a:pt x="23" y="172"/>
                        <a:pt x="20" y="169"/>
                      </a:cubicBezTo>
                      <a:cubicBezTo>
                        <a:pt x="20" y="168"/>
                        <a:pt x="20" y="168"/>
                        <a:pt x="20" y="167"/>
                      </a:cubicBezTo>
                      <a:cubicBezTo>
                        <a:pt x="20" y="48"/>
                        <a:pt x="20" y="48"/>
                        <a:pt x="20" y="48"/>
                      </a:cubicBezTo>
                      <a:cubicBezTo>
                        <a:pt x="20" y="32"/>
                        <a:pt x="33" y="19"/>
                        <a:pt x="49" y="19"/>
                      </a:cubicBezTo>
                      <a:cubicBezTo>
                        <a:pt x="127" y="19"/>
                        <a:pt x="127" y="19"/>
                        <a:pt x="127" y="19"/>
                      </a:cubicBezTo>
                      <a:cubicBezTo>
                        <a:pt x="143" y="19"/>
                        <a:pt x="157" y="32"/>
                        <a:pt x="157" y="48"/>
                      </a:cubicBezTo>
                      <a:cubicBezTo>
                        <a:pt x="157" y="167"/>
                        <a:pt x="157" y="167"/>
                        <a:pt x="157" y="167"/>
                      </a:cubicBezTo>
                      <a:cubicBezTo>
                        <a:pt x="157" y="167"/>
                        <a:pt x="157" y="167"/>
                        <a:pt x="157" y="167"/>
                      </a:cubicBezTo>
                      <a:close/>
                    </a:path>
                  </a:pathLst>
                </a:custGeom>
                <a:grpFill/>
                <a:ln w="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960C"/>
                    </a:solidFill>
                    <a:effectLst/>
                    <a:uLnTx/>
                    <a:uFillTx/>
                    <a:latin typeface="+mj-lt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65" name="Freeform 34">
                  <a:extLst>
                    <a:ext uri="{FF2B5EF4-FFF2-40B4-BE49-F238E27FC236}">
                      <a16:creationId xmlns:a16="http://schemas.microsoft.com/office/drawing/2014/main" id="{528A78B4-7D78-480A-9F17-B159177915D0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5563" y="-1588"/>
                  <a:ext cx="142875" cy="142875"/>
                </a:xfrm>
                <a:custGeom>
                  <a:avLst/>
                  <a:gdLst>
                    <a:gd name="T0" fmla="*/ 49 w 97"/>
                    <a:gd name="T1" fmla="*/ 98 h 98"/>
                    <a:gd name="T2" fmla="*/ 97 w 97"/>
                    <a:gd name="T3" fmla="*/ 49 h 98"/>
                    <a:gd name="T4" fmla="*/ 49 w 97"/>
                    <a:gd name="T5" fmla="*/ 0 h 98"/>
                    <a:gd name="T6" fmla="*/ 0 w 97"/>
                    <a:gd name="T7" fmla="*/ 49 h 98"/>
                    <a:gd name="T8" fmla="*/ 49 w 97"/>
                    <a:gd name="T9" fmla="*/ 98 h 98"/>
                    <a:gd name="T10" fmla="*/ 49 w 97"/>
                    <a:gd name="T11" fmla="*/ 19 h 98"/>
                    <a:gd name="T12" fmla="*/ 79 w 97"/>
                    <a:gd name="T13" fmla="*/ 49 h 98"/>
                    <a:gd name="T14" fmla="*/ 49 w 97"/>
                    <a:gd name="T15" fmla="*/ 80 h 98"/>
                    <a:gd name="T16" fmla="*/ 19 w 97"/>
                    <a:gd name="T17" fmla="*/ 49 h 98"/>
                    <a:gd name="T18" fmla="*/ 49 w 97"/>
                    <a:gd name="T19" fmla="*/ 19 h 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97" h="98">
                      <a:moveTo>
                        <a:pt x="49" y="98"/>
                      </a:moveTo>
                      <a:cubicBezTo>
                        <a:pt x="76" y="98"/>
                        <a:pt x="97" y="76"/>
                        <a:pt x="97" y="49"/>
                      </a:cubicBezTo>
                      <a:cubicBezTo>
                        <a:pt x="97" y="22"/>
                        <a:pt x="76" y="0"/>
                        <a:pt x="49" y="0"/>
                      </a:cubicBezTo>
                      <a:cubicBezTo>
                        <a:pt x="22" y="0"/>
                        <a:pt x="0" y="22"/>
                        <a:pt x="0" y="49"/>
                      </a:cubicBezTo>
                      <a:cubicBezTo>
                        <a:pt x="0" y="76"/>
                        <a:pt x="22" y="98"/>
                        <a:pt x="49" y="98"/>
                      </a:cubicBezTo>
                      <a:close/>
                      <a:moveTo>
                        <a:pt x="49" y="19"/>
                      </a:moveTo>
                      <a:cubicBezTo>
                        <a:pt x="66" y="19"/>
                        <a:pt x="79" y="32"/>
                        <a:pt x="79" y="49"/>
                      </a:cubicBezTo>
                      <a:cubicBezTo>
                        <a:pt x="79" y="66"/>
                        <a:pt x="66" y="80"/>
                        <a:pt x="49" y="80"/>
                      </a:cubicBezTo>
                      <a:cubicBezTo>
                        <a:pt x="32" y="80"/>
                        <a:pt x="19" y="66"/>
                        <a:pt x="19" y="49"/>
                      </a:cubicBezTo>
                      <a:cubicBezTo>
                        <a:pt x="19" y="32"/>
                        <a:pt x="32" y="19"/>
                        <a:pt x="49" y="19"/>
                      </a:cubicBezTo>
                      <a:close/>
                    </a:path>
                  </a:pathLst>
                </a:custGeom>
                <a:grpFill/>
                <a:ln w="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960C"/>
                    </a:solidFill>
                    <a:effectLst/>
                    <a:uLnTx/>
                    <a:uFillTx/>
                    <a:latin typeface="+mj-lt"/>
                    <a:ea typeface="+mn-ea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260" name="Rectangle: Rounded Corners 411">
                <a:extLst>
                  <a:ext uri="{FF2B5EF4-FFF2-40B4-BE49-F238E27FC236}">
                    <a16:creationId xmlns:a16="http://schemas.microsoft.com/office/drawing/2014/main" id="{FC7402E6-CC1E-4869-9AD4-88BCE84CEF22}"/>
                  </a:ext>
                </a:extLst>
              </p:cNvPr>
              <p:cNvSpPr/>
              <p:nvPr/>
            </p:nvSpPr>
            <p:spPr>
              <a:xfrm>
                <a:off x="7290868" y="4251228"/>
                <a:ext cx="496453" cy="1000380"/>
              </a:xfrm>
              <a:prstGeom prst="roundRect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960C"/>
                  </a:solidFill>
                  <a:effectLst/>
                  <a:uLnTx/>
                  <a:uFillTx/>
                  <a:latin typeface="+mj-lt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261" name="Rectangle: Rounded Corners 412">
                <a:extLst>
                  <a:ext uri="{FF2B5EF4-FFF2-40B4-BE49-F238E27FC236}">
                    <a16:creationId xmlns:a16="http://schemas.microsoft.com/office/drawing/2014/main" id="{D68AA63D-9CF0-4A6C-9674-157818313D1D}"/>
                  </a:ext>
                </a:extLst>
              </p:cNvPr>
              <p:cNvSpPr/>
              <p:nvPr/>
            </p:nvSpPr>
            <p:spPr>
              <a:xfrm>
                <a:off x="7426133" y="3719691"/>
                <a:ext cx="496453" cy="931367"/>
              </a:xfrm>
              <a:prstGeom prst="roundRect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960C"/>
                  </a:solidFill>
                  <a:effectLst/>
                  <a:uLnTx/>
                  <a:uFillTx/>
                  <a:latin typeface="+mj-lt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262" name="Rectangle: Rounded Corners 413">
                <a:extLst>
                  <a:ext uri="{FF2B5EF4-FFF2-40B4-BE49-F238E27FC236}">
                    <a16:creationId xmlns:a16="http://schemas.microsoft.com/office/drawing/2014/main" id="{BF99C3BC-DF80-4BB6-99F1-D0F7CAF075EF}"/>
                  </a:ext>
                </a:extLst>
              </p:cNvPr>
              <p:cNvSpPr/>
              <p:nvPr/>
            </p:nvSpPr>
            <p:spPr>
              <a:xfrm>
                <a:off x="7134946" y="3725209"/>
                <a:ext cx="496453" cy="925849"/>
              </a:xfrm>
              <a:prstGeom prst="roundRect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960C"/>
                  </a:solidFill>
                  <a:effectLst/>
                  <a:uLnTx/>
                  <a:uFillTx/>
                  <a:latin typeface="+mj-lt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263" name="Oval 262">
                <a:extLst>
                  <a:ext uri="{FF2B5EF4-FFF2-40B4-BE49-F238E27FC236}">
                    <a16:creationId xmlns:a16="http://schemas.microsoft.com/office/drawing/2014/main" id="{72DD5015-62A6-4179-B7C2-565F92A4C6E9}"/>
                  </a:ext>
                </a:extLst>
              </p:cNvPr>
              <p:cNvSpPr/>
              <p:nvPr/>
            </p:nvSpPr>
            <p:spPr>
              <a:xfrm>
                <a:off x="7342778" y="3224655"/>
                <a:ext cx="392632" cy="392632"/>
              </a:xfrm>
              <a:prstGeom prst="ellipse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960C"/>
                  </a:solidFill>
                  <a:effectLst/>
                  <a:uLnTx/>
                  <a:uFillTx/>
                  <a:latin typeface="+mj-lt"/>
                  <a:ea typeface="+mn-ea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63" name="Group 162">
              <a:extLst>
                <a:ext uri="{FF2B5EF4-FFF2-40B4-BE49-F238E27FC236}">
                  <a16:creationId xmlns:a16="http://schemas.microsoft.com/office/drawing/2014/main" id="{65E35793-70D6-4A39-BCC9-A00D126FF9AF}"/>
                </a:ext>
              </a:extLst>
            </p:cNvPr>
            <p:cNvGrpSpPr>
              <a:grpSpLocks/>
            </p:cNvGrpSpPr>
            <p:nvPr/>
          </p:nvGrpSpPr>
          <p:grpSpPr>
            <a:xfrm>
              <a:off x="5245017" y="5375182"/>
              <a:ext cx="166045" cy="419171"/>
              <a:chOff x="7092283" y="3174878"/>
              <a:chExt cx="899133" cy="2145781"/>
            </a:xfrm>
            <a:solidFill>
              <a:schemeClr val="bg1"/>
            </a:solidFill>
          </p:grpSpPr>
          <p:grpSp>
            <p:nvGrpSpPr>
              <p:cNvPr id="252" name="CustomIcon">
                <a:extLst>
                  <a:ext uri="{FF2B5EF4-FFF2-40B4-BE49-F238E27FC236}">
                    <a16:creationId xmlns:a16="http://schemas.microsoft.com/office/drawing/2014/main" id="{307B0A0E-A7D1-4DBF-B484-FF593A463210}"/>
                  </a:ext>
                </a:extLst>
              </p:cNvPr>
              <p:cNvGrpSpPr>
                <a:grpSpLocks noChangeAspect="1"/>
              </p:cNvGrpSpPr>
              <p:nvPr>
                <p:custDataLst>
                  <p:tags r:id="rId22"/>
                </p:custDataLst>
              </p:nvPr>
            </p:nvGrpSpPr>
            <p:grpSpPr>
              <a:xfrm>
                <a:off x="7092283" y="3174878"/>
                <a:ext cx="899133" cy="2145781"/>
                <a:chOff x="-1588" y="-1588"/>
                <a:chExt cx="258763" cy="617538"/>
              </a:xfrm>
              <a:grpFill/>
            </p:grpSpPr>
            <p:sp>
              <p:nvSpPr>
                <p:cNvPr id="257" name="Freeform 33">
                  <a:extLst>
                    <a:ext uri="{FF2B5EF4-FFF2-40B4-BE49-F238E27FC236}">
                      <a16:creationId xmlns:a16="http://schemas.microsoft.com/office/drawing/2014/main" id="{28042E9E-ABE2-4849-8ADB-AC7D56307429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-1588" y="142875"/>
                  <a:ext cx="258763" cy="473075"/>
                </a:xfrm>
                <a:custGeom>
                  <a:avLst/>
                  <a:gdLst>
                    <a:gd name="T0" fmla="*/ 127 w 176"/>
                    <a:gd name="T1" fmla="*/ 0 h 324"/>
                    <a:gd name="T2" fmla="*/ 49 w 176"/>
                    <a:gd name="T3" fmla="*/ 0 h 324"/>
                    <a:gd name="T4" fmla="*/ 0 w 176"/>
                    <a:gd name="T5" fmla="*/ 48 h 324"/>
                    <a:gd name="T6" fmla="*/ 0 w 176"/>
                    <a:gd name="T7" fmla="*/ 167 h 324"/>
                    <a:gd name="T8" fmla="*/ 4 w 176"/>
                    <a:gd name="T9" fmla="*/ 180 h 324"/>
                    <a:gd name="T10" fmla="*/ 36 w 176"/>
                    <a:gd name="T11" fmla="*/ 200 h 324"/>
                    <a:gd name="T12" fmla="*/ 36 w 176"/>
                    <a:gd name="T13" fmla="*/ 206 h 324"/>
                    <a:gd name="T14" fmla="*/ 36 w 176"/>
                    <a:gd name="T15" fmla="*/ 311 h 324"/>
                    <a:gd name="T16" fmla="*/ 49 w 176"/>
                    <a:gd name="T17" fmla="*/ 324 h 324"/>
                    <a:gd name="T18" fmla="*/ 127 w 176"/>
                    <a:gd name="T19" fmla="*/ 324 h 324"/>
                    <a:gd name="T20" fmla="*/ 140 w 176"/>
                    <a:gd name="T21" fmla="*/ 311 h 324"/>
                    <a:gd name="T22" fmla="*/ 140 w 176"/>
                    <a:gd name="T23" fmla="*/ 207 h 324"/>
                    <a:gd name="T24" fmla="*/ 140 w 176"/>
                    <a:gd name="T25" fmla="*/ 206 h 324"/>
                    <a:gd name="T26" fmla="*/ 140 w 176"/>
                    <a:gd name="T27" fmla="*/ 200 h 324"/>
                    <a:gd name="T28" fmla="*/ 172 w 176"/>
                    <a:gd name="T29" fmla="*/ 181 h 324"/>
                    <a:gd name="T30" fmla="*/ 176 w 176"/>
                    <a:gd name="T31" fmla="*/ 167 h 324"/>
                    <a:gd name="T32" fmla="*/ 176 w 176"/>
                    <a:gd name="T33" fmla="*/ 48 h 324"/>
                    <a:gd name="T34" fmla="*/ 127 w 176"/>
                    <a:gd name="T35" fmla="*/ 0 h 324"/>
                    <a:gd name="T36" fmla="*/ 157 w 176"/>
                    <a:gd name="T37" fmla="*/ 167 h 324"/>
                    <a:gd name="T38" fmla="*/ 156 w 176"/>
                    <a:gd name="T39" fmla="*/ 169 h 324"/>
                    <a:gd name="T40" fmla="*/ 140 w 176"/>
                    <a:gd name="T41" fmla="*/ 180 h 324"/>
                    <a:gd name="T42" fmla="*/ 140 w 176"/>
                    <a:gd name="T43" fmla="*/ 60 h 324"/>
                    <a:gd name="T44" fmla="*/ 130 w 176"/>
                    <a:gd name="T45" fmla="*/ 51 h 324"/>
                    <a:gd name="T46" fmla="*/ 120 w 176"/>
                    <a:gd name="T47" fmla="*/ 60 h 324"/>
                    <a:gd name="T48" fmla="*/ 120 w 176"/>
                    <a:gd name="T49" fmla="*/ 194 h 324"/>
                    <a:gd name="T50" fmla="*/ 120 w 176"/>
                    <a:gd name="T51" fmla="*/ 194 h 324"/>
                    <a:gd name="T52" fmla="*/ 120 w 176"/>
                    <a:gd name="T53" fmla="*/ 304 h 324"/>
                    <a:gd name="T54" fmla="*/ 98 w 176"/>
                    <a:gd name="T55" fmla="*/ 304 h 324"/>
                    <a:gd name="T56" fmla="*/ 98 w 176"/>
                    <a:gd name="T57" fmla="*/ 193 h 324"/>
                    <a:gd name="T58" fmla="*/ 88 w 176"/>
                    <a:gd name="T59" fmla="*/ 183 h 324"/>
                    <a:gd name="T60" fmla="*/ 78 w 176"/>
                    <a:gd name="T61" fmla="*/ 193 h 324"/>
                    <a:gd name="T62" fmla="*/ 78 w 176"/>
                    <a:gd name="T63" fmla="*/ 304 h 324"/>
                    <a:gd name="T64" fmla="*/ 56 w 176"/>
                    <a:gd name="T65" fmla="*/ 304 h 324"/>
                    <a:gd name="T66" fmla="*/ 56 w 176"/>
                    <a:gd name="T67" fmla="*/ 206 h 324"/>
                    <a:gd name="T68" fmla="*/ 56 w 176"/>
                    <a:gd name="T69" fmla="*/ 194 h 324"/>
                    <a:gd name="T70" fmla="*/ 56 w 176"/>
                    <a:gd name="T71" fmla="*/ 60 h 324"/>
                    <a:gd name="T72" fmla="*/ 46 w 176"/>
                    <a:gd name="T73" fmla="*/ 51 h 324"/>
                    <a:gd name="T74" fmla="*/ 36 w 176"/>
                    <a:gd name="T75" fmla="*/ 60 h 324"/>
                    <a:gd name="T76" fmla="*/ 36 w 176"/>
                    <a:gd name="T77" fmla="*/ 180 h 324"/>
                    <a:gd name="T78" fmla="*/ 20 w 176"/>
                    <a:gd name="T79" fmla="*/ 169 h 324"/>
                    <a:gd name="T80" fmla="*/ 20 w 176"/>
                    <a:gd name="T81" fmla="*/ 167 h 324"/>
                    <a:gd name="T82" fmla="*/ 20 w 176"/>
                    <a:gd name="T83" fmla="*/ 48 h 324"/>
                    <a:gd name="T84" fmla="*/ 49 w 176"/>
                    <a:gd name="T85" fmla="*/ 19 h 324"/>
                    <a:gd name="T86" fmla="*/ 127 w 176"/>
                    <a:gd name="T87" fmla="*/ 19 h 324"/>
                    <a:gd name="T88" fmla="*/ 157 w 176"/>
                    <a:gd name="T89" fmla="*/ 48 h 324"/>
                    <a:gd name="T90" fmla="*/ 157 w 176"/>
                    <a:gd name="T91" fmla="*/ 167 h 324"/>
                    <a:gd name="T92" fmla="*/ 157 w 176"/>
                    <a:gd name="T93" fmla="*/ 167 h 3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176" h="324">
                      <a:moveTo>
                        <a:pt x="127" y="0"/>
                      </a:moveTo>
                      <a:cubicBezTo>
                        <a:pt x="49" y="0"/>
                        <a:pt x="49" y="0"/>
                        <a:pt x="49" y="0"/>
                      </a:cubicBezTo>
                      <a:cubicBezTo>
                        <a:pt x="22" y="0"/>
                        <a:pt x="0" y="21"/>
                        <a:pt x="0" y="48"/>
                      </a:cubicBezTo>
                      <a:cubicBezTo>
                        <a:pt x="0" y="167"/>
                        <a:pt x="0" y="167"/>
                        <a:pt x="0" y="167"/>
                      </a:cubicBezTo>
                      <a:cubicBezTo>
                        <a:pt x="0" y="172"/>
                        <a:pt x="2" y="177"/>
                        <a:pt x="4" y="180"/>
                      </a:cubicBezTo>
                      <a:cubicBezTo>
                        <a:pt x="9" y="187"/>
                        <a:pt x="19" y="197"/>
                        <a:pt x="36" y="200"/>
                      </a:cubicBezTo>
                      <a:cubicBezTo>
                        <a:pt x="36" y="206"/>
                        <a:pt x="36" y="206"/>
                        <a:pt x="36" y="206"/>
                      </a:cubicBezTo>
                      <a:cubicBezTo>
                        <a:pt x="36" y="311"/>
                        <a:pt x="36" y="311"/>
                        <a:pt x="36" y="311"/>
                      </a:cubicBezTo>
                      <a:cubicBezTo>
                        <a:pt x="36" y="318"/>
                        <a:pt x="42" y="324"/>
                        <a:pt x="49" y="324"/>
                      </a:cubicBezTo>
                      <a:cubicBezTo>
                        <a:pt x="127" y="324"/>
                        <a:pt x="127" y="324"/>
                        <a:pt x="127" y="324"/>
                      </a:cubicBezTo>
                      <a:cubicBezTo>
                        <a:pt x="134" y="324"/>
                        <a:pt x="140" y="318"/>
                        <a:pt x="140" y="311"/>
                      </a:cubicBezTo>
                      <a:cubicBezTo>
                        <a:pt x="140" y="207"/>
                        <a:pt x="140" y="207"/>
                        <a:pt x="140" y="207"/>
                      </a:cubicBezTo>
                      <a:cubicBezTo>
                        <a:pt x="140" y="206"/>
                        <a:pt x="140" y="206"/>
                        <a:pt x="140" y="206"/>
                      </a:cubicBezTo>
                      <a:cubicBezTo>
                        <a:pt x="140" y="200"/>
                        <a:pt x="140" y="200"/>
                        <a:pt x="140" y="200"/>
                      </a:cubicBezTo>
                      <a:cubicBezTo>
                        <a:pt x="157" y="197"/>
                        <a:pt x="167" y="187"/>
                        <a:pt x="172" y="181"/>
                      </a:cubicBezTo>
                      <a:cubicBezTo>
                        <a:pt x="175" y="177"/>
                        <a:pt x="176" y="172"/>
                        <a:pt x="176" y="167"/>
                      </a:cubicBezTo>
                      <a:cubicBezTo>
                        <a:pt x="176" y="48"/>
                        <a:pt x="176" y="48"/>
                        <a:pt x="176" y="48"/>
                      </a:cubicBezTo>
                      <a:cubicBezTo>
                        <a:pt x="176" y="21"/>
                        <a:pt x="155" y="0"/>
                        <a:pt x="127" y="0"/>
                      </a:cubicBezTo>
                      <a:close/>
                      <a:moveTo>
                        <a:pt x="157" y="167"/>
                      </a:moveTo>
                      <a:cubicBezTo>
                        <a:pt x="157" y="168"/>
                        <a:pt x="156" y="169"/>
                        <a:pt x="156" y="169"/>
                      </a:cubicBezTo>
                      <a:cubicBezTo>
                        <a:pt x="153" y="174"/>
                        <a:pt x="148" y="178"/>
                        <a:pt x="140" y="180"/>
                      </a:cubicBezTo>
                      <a:cubicBezTo>
                        <a:pt x="140" y="60"/>
                        <a:pt x="140" y="60"/>
                        <a:pt x="140" y="60"/>
                      </a:cubicBezTo>
                      <a:cubicBezTo>
                        <a:pt x="140" y="55"/>
                        <a:pt x="136" y="51"/>
                        <a:pt x="130" y="51"/>
                      </a:cubicBezTo>
                      <a:cubicBezTo>
                        <a:pt x="125" y="51"/>
                        <a:pt x="120" y="55"/>
                        <a:pt x="120" y="60"/>
                      </a:cubicBezTo>
                      <a:cubicBezTo>
                        <a:pt x="120" y="194"/>
                        <a:pt x="120" y="194"/>
                        <a:pt x="120" y="194"/>
                      </a:cubicBezTo>
                      <a:cubicBezTo>
                        <a:pt x="120" y="194"/>
                        <a:pt x="120" y="194"/>
                        <a:pt x="120" y="194"/>
                      </a:cubicBezTo>
                      <a:cubicBezTo>
                        <a:pt x="120" y="304"/>
                        <a:pt x="120" y="304"/>
                        <a:pt x="120" y="304"/>
                      </a:cubicBezTo>
                      <a:cubicBezTo>
                        <a:pt x="98" y="304"/>
                        <a:pt x="98" y="304"/>
                        <a:pt x="98" y="304"/>
                      </a:cubicBezTo>
                      <a:cubicBezTo>
                        <a:pt x="98" y="193"/>
                        <a:pt x="98" y="193"/>
                        <a:pt x="98" y="193"/>
                      </a:cubicBezTo>
                      <a:cubicBezTo>
                        <a:pt x="98" y="187"/>
                        <a:pt x="94" y="183"/>
                        <a:pt x="88" y="183"/>
                      </a:cubicBezTo>
                      <a:cubicBezTo>
                        <a:pt x="83" y="183"/>
                        <a:pt x="78" y="187"/>
                        <a:pt x="78" y="193"/>
                      </a:cubicBezTo>
                      <a:cubicBezTo>
                        <a:pt x="78" y="304"/>
                        <a:pt x="78" y="304"/>
                        <a:pt x="78" y="304"/>
                      </a:cubicBezTo>
                      <a:cubicBezTo>
                        <a:pt x="56" y="304"/>
                        <a:pt x="56" y="304"/>
                        <a:pt x="56" y="304"/>
                      </a:cubicBezTo>
                      <a:cubicBezTo>
                        <a:pt x="56" y="206"/>
                        <a:pt x="56" y="206"/>
                        <a:pt x="56" y="206"/>
                      </a:cubicBezTo>
                      <a:cubicBezTo>
                        <a:pt x="56" y="194"/>
                        <a:pt x="56" y="194"/>
                        <a:pt x="56" y="194"/>
                      </a:cubicBezTo>
                      <a:cubicBezTo>
                        <a:pt x="56" y="60"/>
                        <a:pt x="56" y="60"/>
                        <a:pt x="56" y="60"/>
                      </a:cubicBezTo>
                      <a:cubicBezTo>
                        <a:pt x="56" y="55"/>
                        <a:pt x="52" y="51"/>
                        <a:pt x="46" y="51"/>
                      </a:cubicBezTo>
                      <a:cubicBezTo>
                        <a:pt x="41" y="51"/>
                        <a:pt x="36" y="55"/>
                        <a:pt x="36" y="60"/>
                      </a:cubicBezTo>
                      <a:cubicBezTo>
                        <a:pt x="36" y="180"/>
                        <a:pt x="36" y="180"/>
                        <a:pt x="36" y="180"/>
                      </a:cubicBezTo>
                      <a:cubicBezTo>
                        <a:pt x="28" y="178"/>
                        <a:pt x="23" y="172"/>
                        <a:pt x="20" y="169"/>
                      </a:cubicBezTo>
                      <a:cubicBezTo>
                        <a:pt x="20" y="168"/>
                        <a:pt x="20" y="168"/>
                        <a:pt x="20" y="167"/>
                      </a:cubicBezTo>
                      <a:cubicBezTo>
                        <a:pt x="20" y="48"/>
                        <a:pt x="20" y="48"/>
                        <a:pt x="20" y="48"/>
                      </a:cubicBezTo>
                      <a:cubicBezTo>
                        <a:pt x="20" y="32"/>
                        <a:pt x="33" y="19"/>
                        <a:pt x="49" y="19"/>
                      </a:cubicBezTo>
                      <a:cubicBezTo>
                        <a:pt x="127" y="19"/>
                        <a:pt x="127" y="19"/>
                        <a:pt x="127" y="19"/>
                      </a:cubicBezTo>
                      <a:cubicBezTo>
                        <a:pt x="143" y="19"/>
                        <a:pt x="157" y="32"/>
                        <a:pt x="157" y="48"/>
                      </a:cubicBezTo>
                      <a:cubicBezTo>
                        <a:pt x="157" y="167"/>
                        <a:pt x="157" y="167"/>
                        <a:pt x="157" y="167"/>
                      </a:cubicBezTo>
                      <a:cubicBezTo>
                        <a:pt x="157" y="167"/>
                        <a:pt x="157" y="167"/>
                        <a:pt x="157" y="167"/>
                      </a:cubicBezTo>
                      <a:close/>
                    </a:path>
                  </a:pathLst>
                </a:custGeom>
                <a:grpFill/>
                <a:ln w="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960C"/>
                    </a:solidFill>
                    <a:effectLst/>
                    <a:uLnTx/>
                    <a:uFillTx/>
                    <a:latin typeface="+mj-lt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58" name="Freeform 34">
                  <a:extLst>
                    <a:ext uri="{FF2B5EF4-FFF2-40B4-BE49-F238E27FC236}">
                      <a16:creationId xmlns:a16="http://schemas.microsoft.com/office/drawing/2014/main" id="{528A78B4-7D78-480A-9F17-B159177915D0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5563" y="-1588"/>
                  <a:ext cx="142875" cy="142875"/>
                </a:xfrm>
                <a:custGeom>
                  <a:avLst/>
                  <a:gdLst>
                    <a:gd name="T0" fmla="*/ 49 w 97"/>
                    <a:gd name="T1" fmla="*/ 98 h 98"/>
                    <a:gd name="T2" fmla="*/ 97 w 97"/>
                    <a:gd name="T3" fmla="*/ 49 h 98"/>
                    <a:gd name="T4" fmla="*/ 49 w 97"/>
                    <a:gd name="T5" fmla="*/ 0 h 98"/>
                    <a:gd name="T6" fmla="*/ 0 w 97"/>
                    <a:gd name="T7" fmla="*/ 49 h 98"/>
                    <a:gd name="T8" fmla="*/ 49 w 97"/>
                    <a:gd name="T9" fmla="*/ 98 h 98"/>
                    <a:gd name="T10" fmla="*/ 49 w 97"/>
                    <a:gd name="T11" fmla="*/ 19 h 98"/>
                    <a:gd name="T12" fmla="*/ 79 w 97"/>
                    <a:gd name="T13" fmla="*/ 49 h 98"/>
                    <a:gd name="T14" fmla="*/ 49 w 97"/>
                    <a:gd name="T15" fmla="*/ 80 h 98"/>
                    <a:gd name="T16" fmla="*/ 19 w 97"/>
                    <a:gd name="T17" fmla="*/ 49 h 98"/>
                    <a:gd name="T18" fmla="*/ 49 w 97"/>
                    <a:gd name="T19" fmla="*/ 19 h 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97" h="98">
                      <a:moveTo>
                        <a:pt x="49" y="98"/>
                      </a:moveTo>
                      <a:cubicBezTo>
                        <a:pt x="76" y="98"/>
                        <a:pt x="97" y="76"/>
                        <a:pt x="97" y="49"/>
                      </a:cubicBezTo>
                      <a:cubicBezTo>
                        <a:pt x="97" y="22"/>
                        <a:pt x="76" y="0"/>
                        <a:pt x="49" y="0"/>
                      </a:cubicBezTo>
                      <a:cubicBezTo>
                        <a:pt x="22" y="0"/>
                        <a:pt x="0" y="22"/>
                        <a:pt x="0" y="49"/>
                      </a:cubicBezTo>
                      <a:cubicBezTo>
                        <a:pt x="0" y="76"/>
                        <a:pt x="22" y="98"/>
                        <a:pt x="49" y="98"/>
                      </a:cubicBezTo>
                      <a:close/>
                      <a:moveTo>
                        <a:pt x="49" y="19"/>
                      </a:moveTo>
                      <a:cubicBezTo>
                        <a:pt x="66" y="19"/>
                        <a:pt x="79" y="32"/>
                        <a:pt x="79" y="49"/>
                      </a:cubicBezTo>
                      <a:cubicBezTo>
                        <a:pt x="79" y="66"/>
                        <a:pt x="66" y="80"/>
                        <a:pt x="49" y="80"/>
                      </a:cubicBezTo>
                      <a:cubicBezTo>
                        <a:pt x="32" y="80"/>
                        <a:pt x="19" y="66"/>
                        <a:pt x="19" y="49"/>
                      </a:cubicBezTo>
                      <a:cubicBezTo>
                        <a:pt x="19" y="32"/>
                        <a:pt x="32" y="19"/>
                        <a:pt x="49" y="19"/>
                      </a:cubicBezTo>
                      <a:close/>
                    </a:path>
                  </a:pathLst>
                </a:custGeom>
                <a:grpFill/>
                <a:ln w="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960C"/>
                    </a:solidFill>
                    <a:effectLst/>
                    <a:uLnTx/>
                    <a:uFillTx/>
                    <a:latin typeface="+mj-lt"/>
                    <a:ea typeface="+mn-ea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253" name="Rectangle: Rounded Corners 411">
                <a:extLst>
                  <a:ext uri="{FF2B5EF4-FFF2-40B4-BE49-F238E27FC236}">
                    <a16:creationId xmlns:a16="http://schemas.microsoft.com/office/drawing/2014/main" id="{FC7402E6-CC1E-4869-9AD4-88BCE84CEF22}"/>
                  </a:ext>
                </a:extLst>
              </p:cNvPr>
              <p:cNvSpPr/>
              <p:nvPr/>
            </p:nvSpPr>
            <p:spPr>
              <a:xfrm>
                <a:off x="7290868" y="4251228"/>
                <a:ext cx="496453" cy="1000380"/>
              </a:xfrm>
              <a:prstGeom prst="roundRect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960C"/>
                  </a:solidFill>
                  <a:effectLst/>
                  <a:uLnTx/>
                  <a:uFillTx/>
                  <a:latin typeface="+mj-lt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254" name="Rectangle: Rounded Corners 412">
                <a:extLst>
                  <a:ext uri="{FF2B5EF4-FFF2-40B4-BE49-F238E27FC236}">
                    <a16:creationId xmlns:a16="http://schemas.microsoft.com/office/drawing/2014/main" id="{D68AA63D-9CF0-4A6C-9674-157818313D1D}"/>
                  </a:ext>
                </a:extLst>
              </p:cNvPr>
              <p:cNvSpPr/>
              <p:nvPr/>
            </p:nvSpPr>
            <p:spPr>
              <a:xfrm>
                <a:off x="7426133" y="3719691"/>
                <a:ext cx="496453" cy="931367"/>
              </a:xfrm>
              <a:prstGeom prst="roundRect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960C"/>
                  </a:solidFill>
                  <a:effectLst/>
                  <a:uLnTx/>
                  <a:uFillTx/>
                  <a:latin typeface="+mj-lt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255" name="Rectangle: Rounded Corners 413">
                <a:extLst>
                  <a:ext uri="{FF2B5EF4-FFF2-40B4-BE49-F238E27FC236}">
                    <a16:creationId xmlns:a16="http://schemas.microsoft.com/office/drawing/2014/main" id="{BF99C3BC-DF80-4BB6-99F1-D0F7CAF075EF}"/>
                  </a:ext>
                </a:extLst>
              </p:cNvPr>
              <p:cNvSpPr/>
              <p:nvPr/>
            </p:nvSpPr>
            <p:spPr>
              <a:xfrm>
                <a:off x="7134946" y="3725209"/>
                <a:ext cx="496453" cy="925849"/>
              </a:xfrm>
              <a:prstGeom prst="roundRect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960C"/>
                  </a:solidFill>
                  <a:effectLst/>
                  <a:uLnTx/>
                  <a:uFillTx/>
                  <a:latin typeface="+mj-lt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256" name="Oval 255">
                <a:extLst>
                  <a:ext uri="{FF2B5EF4-FFF2-40B4-BE49-F238E27FC236}">
                    <a16:creationId xmlns:a16="http://schemas.microsoft.com/office/drawing/2014/main" id="{72DD5015-62A6-4179-B7C2-565F92A4C6E9}"/>
                  </a:ext>
                </a:extLst>
              </p:cNvPr>
              <p:cNvSpPr/>
              <p:nvPr/>
            </p:nvSpPr>
            <p:spPr>
              <a:xfrm>
                <a:off x="7342778" y="3224655"/>
                <a:ext cx="392632" cy="392632"/>
              </a:xfrm>
              <a:prstGeom prst="ellipse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960C"/>
                  </a:solidFill>
                  <a:effectLst/>
                  <a:uLnTx/>
                  <a:uFillTx/>
                  <a:latin typeface="+mj-lt"/>
                  <a:ea typeface="+mn-ea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64" name="Group 163">
              <a:extLst>
                <a:ext uri="{FF2B5EF4-FFF2-40B4-BE49-F238E27FC236}">
                  <a16:creationId xmlns:a16="http://schemas.microsoft.com/office/drawing/2014/main" id="{65E35793-70D6-4A39-BCC9-A00D126FF9AF}"/>
                </a:ext>
              </a:extLst>
            </p:cNvPr>
            <p:cNvGrpSpPr>
              <a:grpSpLocks/>
            </p:cNvGrpSpPr>
            <p:nvPr/>
          </p:nvGrpSpPr>
          <p:grpSpPr>
            <a:xfrm>
              <a:off x="4353225" y="5375182"/>
              <a:ext cx="166045" cy="419171"/>
              <a:chOff x="7092283" y="3174878"/>
              <a:chExt cx="899133" cy="2145781"/>
            </a:xfrm>
            <a:solidFill>
              <a:schemeClr val="bg1"/>
            </a:solidFill>
          </p:grpSpPr>
          <p:grpSp>
            <p:nvGrpSpPr>
              <p:cNvPr id="245" name="CustomIcon">
                <a:extLst>
                  <a:ext uri="{FF2B5EF4-FFF2-40B4-BE49-F238E27FC236}">
                    <a16:creationId xmlns:a16="http://schemas.microsoft.com/office/drawing/2014/main" id="{307B0A0E-A7D1-4DBF-B484-FF593A463210}"/>
                  </a:ext>
                </a:extLst>
              </p:cNvPr>
              <p:cNvGrpSpPr>
                <a:grpSpLocks noChangeAspect="1"/>
              </p:cNvGrpSpPr>
              <p:nvPr>
                <p:custDataLst>
                  <p:tags r:id="rId21"/>
                </p:custDataLst>
              </p:nvPr>
            </p:nvGrpSpPr>
            <p:grpSpPr>
              <a:xfrm>
                <a:off x="7092283" y="3174878"/>
                <a:ext cx="899133" cy="2145781"/>
                <a:chOff x="-1588" y="-1588"/>
                <a:chExt cx="258763" cy="617538"/>
              </a:xfrm>
              <a:grpFill/>
            </p:grpSpPr>
            <p:sp>
              <p:nvSpPr>
                <p:cNvPr id="250" name="Freeform 33">
                  <a:extLst>
                    <a:ext uri="{FF2B5EF4-FFF2-40B4-BE49-F238E27FC236}">
                      <a16:creationId xmlns:a16="http://schemas.microsoft.com/office/drawing/2014/main" id="{28042E9E-ABE2-4849-8ADB-AC7D56307429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-1588" y="142875"/>
                  <a:ext cx="258763" cy="473075"/>
                </a:xfrm>
                <a:custGeom>
                  <a:avLst/>
                  <a:gdLst>
                    <a:gd name="T0" fmla="*/ 127 w 176"/>
                    <a:gd name="T1" fmla="*/ 0 h 324"/>
                    <a:gd name="T2" fmla="*/ 49 w 176"/>
                    <a:gd name="T3" fmla="*/ 0 h 324"/>
                    <a:gd name="T4" fmla="*/ 0 w 176"/>
                    <a:gd name="T5" fmla="*/ 48 h 324"/>
                    <a:gd name="T6" fmla="*/ 0 w 176"/>
                    <a:gd name="T7" fmla="*/ 167 h 324"/>
                    <a:gd name="T8" fmla="*/ 4 w 176"/>
                    <a:gd name="T9" fmla="*/ 180 h 324"/>
                    <a:gd name="T10" fmla="*/ 36 w 176"/>
                    <a:gd name="T11" fmla="*/ 200 h 324"/>
                    <a:gd name="T12" fmla="*/ 36 w 176"/>
                    <a:gd name="T13" fmla="*/ 206 h 324"/>
                    <a:gd name="T14" fmla="*/ 36 w 176"/>
                    <a:gd name="T15" fmla="*/ 311 h 324"/>
                    <a:gd name="T16" fmla="*/ 49 w 176"/>
                    <a:gd name="T17" fmla="*/ 324 h 324"/>
                    <a:gd name="T18" fmla="*/ 127 w 176"/>
                    <a:gd name="T19" fmla="*/ 324 h 324"/>
                    <a:gd name="T20" fmla="*/ 140 w 176"/>
                    <a:gd name="T21" fmla="*/ 311 h 324"/>
                    <a:gd name="T22" fmla="*/ 140 w 176"/>
                    <a:gd name="T23" fmla="*/ 207 h 324"/>
                    <a:gd name="T24" fmla="*/ 140 w 176"/>
                    <a:gd name="T25" fmla="*/ 206 h 324"/>
                    <a:gd name="T26" fmla="*/ 140 w 176"/>
                    <a:gd name="T27" fmla="*/ 200 h 324"/>
                    <a:gd name="T28" fmla="*/ 172 w 176"/>
                    <a:gd name="T29" fmla="*/ 181 h 324"/>
                    <a:gd name="T30" fmla="*/ 176 w 176"/>
                    <a:gd name="T31" fmla="*/ 167 h 324"/>
                    <a:gd name="T32" fmla="*/ 176 w 176"/>
                    <a:gd name="T33" fmla="*/ 48 h 324"/>
                    <a:gd name="T34" fmla="*/ 127 w 176"/>
                    <a:gd name="T35" fmla="*/ 0 h 324"/>
                    <a:gd name="T36" fmla="*/ 157 w 176"/>
                    <a:gd name="T37" fmla="*/ 167 h 324"/>
                    <a:gd name="T38" fmla="*/ 156 w 176"/>
                    <a:gd name="T39" fmla="*/ 169 h 324"/>
                    <a:gd name="T40" fmla="*/ 140 w 176"/>
                    <a:gd name="T41" fmla="*/ 180 h 324"/>
                    <a:gd name="T42" fmla="*/ 140 w 176"/>
                    <a:gd name="T43" fmla="*/ 60 h 324"/>
                    <a:gd name="T44" fmla="*/ 130 w 176"/>
                    <a:gd name="T45" fmla="*/ 51 h 324"/>
                    <a:gd name="T46" fmla="*/ 120 w 176"/>
                    <a:gd name="T47" fmla="*/ 60 h 324"/>
                    <a:gd name="T48" fmla="*/ 120 w 176"/>
                    <a:gd name="T49" fmla="*/ 194 h 324"/>
                    <a:gd name="T50" fmla="*/ 120 w 176"/>
                    <a:gd name="T51" fmla="*/ 194 h 324"/>
                    <a:gd name="T52" fmla="*/ 120 w 176"/>
                    <a:gd name="T53" fmla="*/ 304 h 324"/>
                    <a:gd name="T54" fmla="*/ 98 w 176"/>
                    <a:gd name="T55" fmla="*/ 304 h 324"/>
                    <a:gd name="T56" fmla="*/ 98 w 176"/>
                    <a:gd name="T57" fmla="*/ 193 h 324"/>
                    <a:gd name="T58" fmla="*/ 88 w 176"/>
                    <a:gd name="T59" fmla="*/ 183 h 324"/>
                    <a:gd name="T60" fmla="*/ 78 w 176"/>
                    <a:gd name="T61" fmla="*/ 193 h 324"/>
                    <a:gd name="T62" fmla="*/ 78 w 176"/>
                    <a:gd name="T63" fmla="*/ 304 h 324"/>
                    <a:gd name="T64" fmla="*/ 56 w 176"/>
                    <a:gd name="T65" fmla="*/ 304 h 324"/>
                    <a:gd name="T66" fmla="*/ 56 w 176"/>
                    <a:gd name="T67" fmla="*/ 206 h 324"/>
                    <a:gd name="T68" fmla="*/ 56 w 176"/>
                    <a:gd name="T69" fmla="*/ 194 h 324"/>
                    <a:gd name="T70" fmla="*/ 56 w 176"/>
                    <a:gd name="T71" fmla="*/ 60 h 324"/>
                    <a:gd name="T72" fmla="*/ 46 w 176"/>
                    <a:gd name="T73" fmla="*/ 51 h 324"/>
                    <a:gd name="T74" fmla="*/ 36 w 176"/>
                    <a:gd name="T75" fmla="*/ 60 h 324"/>
                    <a:gd name="T76" fmla="*/ 36 w 176"/>
                    <a:gd name="T77" fmla="*/ 180 h 324"/>
                    <a:gd name="T78" fmla="*/ 20 w 176"/>
                    <a:gd name="T79" fmla="*/ 169 h 324"/>
                    <a:gd name="T80" fmla="*/ 20 w 176"/>
                    <a:gd name="T81" fmla="*/ 167 h 324"/>
                    <a:gd name="T82" fmla="*/ 20 w 176"/>
                    <a:gd name="T83" fmla="*/ 48 h 324"/>
                    <a:gd name="T84" fmla="*/ 49 w 176"/>
                    <a:gd name="T85" fmla="*/ 19 h 324"/>
                    <a:gd name="T86" fmla="*/ 127 w 176"/>
                    <a:gd name="T87" fmla="*/ 19 h 324"/>
                    <a:gd name="T88" fmla="*/ 157 w 176"/>
                    <a:gd name="T89" fmla="*/ 48 h 324"/>
                    <a:gd name="T90" fmla="*/ 157 w 176"/>
                    <a:gd name="T91" fmla="*/ 167 h 324"/>
                    <a:gd name="T92" fmla="*/ 157 w 176"/>
                    <a:gd name="T93" fmla="*/ 167 h 3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176" h="324">
                      <a:moveTo>
                        <a:pt x="127" y="0"/>
                      </a:moveTo>
                      <a:cubicBezTo>
                        <a:pt x="49" y="0"/>
                        <a:pt x="49" y="0"/>
                        <a:pt x="49" y="0"/>
                      </a:cubicBezTo>
                      <a:cubicBezTo>
                        <a:pt x="22" y="0"/>
                        <a:pt x="0" y="21"/>
                        <a:pt x="0" y="48"/>
                      </a:cubicBezTo>
                      <a:cubicBezTo>
                        <a:pt x="0" y="167"/>
                        <a:pt x="0" y="167"/>
                        <a:pt x="0" y="167"/>
                      </a:cubicBezTo>
                      <a:cubicBezTo>
                        <a:pt x="0" y="172"/>
                        <a:pt x="2" y="177"/>
                        <a:pt x="4" y="180"/>
                      </a:cubicBezTo>
                      <a:cubicBezTo>
                        <a:pt x="9" y="187"/>
                        <a:pt x="19" y="197"/>
                        <a:pt x="36" y="200"/>
                      </a:cubicBezTo>
                      <a:cubicBezTo>
                        <a:pt x="36" y="206"/>
                        <a:pt x="36" y="206"/>
                        <a:pt x="36" y="206"/>
                      </a:cubicBezTo>
                      <a:cubicBezTo>
                        <a:pt x="36" y="311"/>
                        <a:pt x="36" y="311"/>
                        <a:pt x="36" y="311"/>
                      </a:cubicBezTo>
                      <a:cubicBezTo>
                        <a:pt x="36" y="318"/>
                        <a:pt x="42" y="324"/>
                        <a:pt x="49" y="324"/>
                      </a:cubicBezTo>
                      <a:cubicBezTo>
                        <a:pt x="127" y="324"/>
                        <a:pt x="127" y="324"/>
                        <a:pt x="127" y="324"/>
                      </a:cubicBezTo>
                      <a:cubicBezTo>
                        <a:pt x="134" y="324"/>
                        <a:pt x="140" y="318"/>
                        <a:pt x="140" y="311"/>
                      </a:cubicBezTo>
                      <a:cubicBezTo>
                        <a:pt x="140" y="207"/>
                        <a:pt x="140" y="207"/>
                        <a:pt x="140" y="207"/>
                      </a:cubicBezTo>
                      <a:cubicBezTo>
                        <a:pt x="140" y="206"/>
                        <a:pt x="140" y="206"/>
                        <a:pt x="140" y="206"/>
                      </a:cubicBezTo>
                      <a:cubicBezTo>
                        <a:pt x="140" y="200"/>
                        <a:pt x="140" y="200"/>
                        <a:pt x="140" y="200"/>
                      </a:cubicBezTo>
                      <a:cubicBezTo>
                        <a:pt x="157" y="197"/>
                        <a:pt x="167" y="187"/>
                        <a:pt x="172" y="181"/>
                      </a:cubicBezTo>
                      <a:cubicBezTo>
                        <a:pt x="175" y="177"/>
                        <a:pt x="176" y="172"/>
                        <a:pt x="176" y="167"/>
                      </a:cubicBezTo>
                      <a:cubicBezTo>
                        <a:pt x="176" y="48"/>
                        <a:pt x="176" y="48"/>
                        <a:pt x="176" y="48"/>
                      </a:cubicBezTo>
                      <a:cubicBezTo>
                        <a:pt x="176" y="21"/>
                        <a:pt x="155" y="0"/>
                        <a:pt x="127" y="0"/>
                      </a:cubicBezTo>
                      <a:close/>
                      <a:moveTo>
                        <a:pt x="157" y="167"/>
                      </a:moveTo>
                      <a:cubicBezTo>
                        <a:pt x="157" y="168"/>
                        <a:pt x="156" y="169"/>
                        <a:pt x="156" y="169"/>
                      </a:cubicBezTo>
                      <a:cubicBezTo>
                        <a:pt x="153" y="174"/>
                        <a:pt x="148" y="178"/>
                        <a:pt x="140" y="180"/>
                      </a:cubicBezTo>
                      <a:cubicBezTo>
                        <a:pt x="140" y="60"/>
                        <a:pt x="140" y="60"/>
                        <a:pt x="140" y="60"/>
                      </a:cubicBezTo>
                      <a:cubicBezTo>
                        <a:pt x="140" y="55"/>
                        <a:pt x="136" y="51"/>
                        <a:pt x="130" y="51"/>
                      </a:cubicBezTo>
                      <a:cubicBezTo>
                        <a:pt x="125" y="51"/>
                        <a:pt x="120" y="55"/>
                        <a:pt x="120" y="60"/>
                      </a:cubicBezTo>
                      <a:cubicBezTo>
                        <a:pt x="120" y="194"/>
                        <a:pt x="120" y="194"/>
                        <a:pt x="120" y="194"/>
                      </a:cubicBezTo>
                      <a:cubicBezTo>
                        <a:pt x="120" y="194"/>
                        <a:pt x="120" y="194"/>
                        <a:pt x="120" y="194"/>
                      </a:cubicBezTo>
                      <a:cubicBezTo>
                        <a:pt x="120" y="304"/>
                        <a:pt x="120" y="304"/>
                        <a:pt x="120" y="304"/>
                      </a:cubicBezTo>
                      <a:cubicBezTo>
                        <a:pt x="98" y="304"/>
                        <a:pt x="98" y="304"/>
                        <a:pt x="98" y="304"/>
                      </a:cubicBezTo>
                      <a:cubicBezTo>
                        <a:pt x="98" y="193"/>
                        <a:pt x="98" y="193"/>
                        <a:pt x="98" y="193"/>
                      </a:cubicBezTo>
                      <a:cubicBezTo>
                        <a:pt x="98" y="187"/>
                        <a:pt x="94" y="183"/>
                        <a:pt x="88" y="183"/>
                      </a:cubicBezTo>
                      <a:cubicBezTo>
                        <a:pt x="83" y="183"/>
                        <a:pt x="78" y="187"/>
                        <a:pt x="78" y="193"/>
                      </a:cubicBezTo>
                      <a:cubicBezTo>
                        <a:pt x="78" y="304"/>
                        <a:pt x="78" y="304"/>
                        <a:pt x="78" y="304"/>
                      </a:cubicBezTo>
                      <a:cubicBezTo>
                        <a:pt x="56" y="304"/>
                        <a:pt x="56" y="304"/>
                        <a:pt x="56" y="304"/>
                      </a:cubicBezTo>
                      <a:cubicBezTo>
                        <a:pt x="56" y="206"/>
                        <a:pt x="56" y="206"/>
                        <a:pt x="56" y="206"/>
                      </a:cubicBezTo>
                      <a:cubicBezTo>
                        <a:pt x="56" y="194"/>
                        <a:pt x="56" y="194"/>
                        <a:pt x="56" y="194"/>
                      </a:cubicBezTo>
                      <a:cubicBezTo>
                        <a:pt x="56" y="60"/>
                        <a:pt x="56" y="60"/>
                        <a:pt x="56" y="60"/>
                      </a:cubicBezTo>
                      <a:cubicBezTo>
                        <a:pt x="56" y="55"/>
                        <a:pt x="52" y="51"/>
                        <a:pt x="46" y="51"/>
                      </a:cubicBezTo>
                      <a:cubicBezTo>
                        <a:pt x="41" y="51"/>
                        <a:pt x="36" y="55"/>
                        <a:pt x="36" y="60"/>
                      </a:cubicBezTo>
                      <a:cubicBezTo>
                        <a:pt x="36" y="180"/>
                        <a:pt x="36" y="180"/>
                        <a:pt x="36" y="180"/>
                      </a:cubicBezTo>
                      <a:cubicBezTo>
                        <a:pt x="28" y="178"/>
                        <a:pt x="23" y="172"/>
                        <a:pt x="20" y="169"/>
                      </a:cubicBezTo>
                      <a:cubicBezTo>
                        <a:pt x="20" y="168"/>
                        <a:pt x="20" y="168"/>
                        <a:pt x="20" y="167"/>
                      </a:cubicBezTo>
                      <a:cubicBezTo>
                        <a:pt x="20" y="48"/>
                        <a:pt x="20" y="48"/>
                        <a:pt x="20" y="48"/>
                      </a:cubicBezTo>
                      <a:cubicBezTo>
                        <a:pt x="20" y="32"/>
                        <a:pt x="33" y="19"/>
                        <a:pt x="49" y="19"/>
                      </a:cubicBezTo>
                      <a:cubicBezTo>
                        <a:pt x="127" y="19"/>
                        <a:pt x="127" y="19"/>
                        <a:pt x="127" y="19"/>
                      </a:cubicBezTo>
                      <a:cubicBezTo>
                        <a:pt x="143" y="19"/>
                        <a:pt x="157" y="32"/>
                        <a:pt x="157" y="48"/>
                      </a:cubicBezTo>
                      <a:cubicBezTo>
                        <a:pt x="157" y="167"/>
                        <a:pt x="157" y="167"/>
                        <a:pt x="157" y="167"/>
                      </a:cubicBezTo>
                      <a:cubicBezTo>
                        <a:pt x="157" y="167"/>
                        <a:pt x="157" y="167"/>
                        <a:pt x="157" y="167"/>
                      </a:cubicBezTo>
                      <a:close/>
                    </a:path>
                  </a:pathLst>
                </a:custGeom>
                <a:grpFill/>
                <a:ln w="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960C"/>
                    </a:solidFill>
                    <a:effectLst/>
                    <a:uLnTx/>
                    <a:uFillTx/>
                    <a:latin typeface="+mj-lt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51" name="Freeform 34">
                  <a:extLst>
                    <a:ext uri="{FF2B5EF4-FFF2-40B4-BE49-F238E27FC236}">
                      <a16:creationId xmlns:a16="http://schemas.microsoft.com/office/drawing/2014/main" id="{528A78B4-7D78-480A-9F17-B159177915D0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5563" y="-1588"/>
                  <a:ext cx="142875" cy="142875"/>
                </a:xfrm>
                <a:custGeom>
                  <a:avLst/>
                  <a:gdLst>
                    <a:gd name="T0" fmla="*/ 49 w 97"/>
                    <a:gd name="T1" fmla="*/ 98 h 98"/>
                    <a:gd name="T2" fmla="*/ 97 w 97"/>
                    <a:gd name="T3" fmla="*/ 49 h 98"/>
                    <a:gd name="T4" fmla="*/ 49 w 97"/>
                    <a:gd name="T5" fmla="*/ 0 h 98"/>
                    <a:gd name="T6" fmla="*/ 0 w 97"/>
                    <a:gd name="T7" fmla="*/ 49 h 98"/>
                    <a:gd name="T8" fmla="*/ 49 w 97"/>
                    <a:gd name="T9" fmla="*/ 98 h 98"/>
                    <a:gd name="T10" fmla="*/ 49 w 97"/>
                    <a:gd name="T11" fmla="*/ 19 h 98"/>
                    <a:gd name="T12" fmla="*/ 79 w 97"/>
                    <a:gd name="T13" fmla="*/ 49 h 98"/>
                    <a:gd name="T14" fmla="*/ 49 w 97"/>
                    <a:gd name="T15" fmla="*/ 80 h 98"/>
                    <a:gd name="T16" fmla="*/ 19 w 97"/>
                    <a:gd name="T17" fmla="*/ 49 h 98"/>
                    <a:gd name="T18" fmla="*/ 49 w 97"/>
                    <a:gd name="T19" fmla="*/ 19 h 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97" h="98">
                      <a:moveTo>
                        <a:pt x="49" y="98"/>
                      </a:moveTo>
                      <a:cubicBezTo>
                        <a:pt x="76" y="98"/>
                        <a:pt x="97" y="76"/>
                        <a:pt x="97" y="49"/>
                      </a:cubicBezTo>
                      <a:cubicBezTo>
                        <a:pt x="97" y="22"/>
                        <a:pt x="76" y="0"/>
                        <a:pt x="49" y="0"/>
                      </a:cubicBezTo>
                      <a:cubicBezTo>
                        <a:pt x="22" y="0"/>
                        <a:pt x="0" y="22"/>
                        <a:pt x="0" y="49"/>
                      </a:cubicBezTo>
                      <a:cubicBezTo>
                        <a:pt x="0" y="76"/>
                        <a:pt x="22" y="98"/>
                        <a:pt x="49" y="98"/>
                      </a:cubicBezTo>
                      <a:close/>
                      <a:moveTo>
                        <a:pt x="49" y="19"/>
                      </a:moveTo>
                      <a:cubicBezTo>
                        <a:pt x="66" y="19"/>
                        <a:pt x="79" y="32"/>
                        <a:pt x="79" y="49"/>
                      </a:cubicBezTo>
                      <a:cubicBezTo>
                        <a:pt x="79" y="66"/>
                        <a:pt x="66" y="80"/>
                        <a:pt x="49" y="80"/>
                      </a:cubicBezTo>
                      <a:cubicBezTo>
                        <a:pt x="32" y="80"/>
                        <a:pt x="19" y="66"/>
                        <a:pt x="19" y="49"/>
                      </a:cubicBezTo>
                      <a:cubicBezTo>
                        <a:pt x="19" y="32"/>
                        <a:pt x="32" y="19"/>
                        <a:pt x="49" y="19"/>
                      </a:cubicBezTo>
                      <a:close/>
                    </a:path>
                  </a:pathLst>
                </a:custGeom>
                <a:grpFill/>
                <a:ln w="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960C"/>
                    </a:solidFill>
                    <a:effectLst/>
                    <a:uLnTx/>
                    <a:uFillTx/>
                    <a:latin typeface="+mj-lt"/>
                    <a:ea typeface="+mn-ea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246" name="Rectangle: Rounded Corners 411">
                <a:extLst>
                  <a:ext uri="{FF2B5EF4-FFF2-40B4-BE49-F238E27FC236}">
                    <a16:creationId xmlns:a16="http://schemas.microsoft.com/office/drawing/2014/main" id="{FC7402E6-CC1E-4869-9AD4-88BCE84CEF22}"/>
                  </a:ext>
                </a:extLst>
              </p:cNvPr>
              <p:cNvSpPr/>
              <p:nvPr/>
            </p:nvSpPr>
            <p:spPr>
              <a:xfrm>
                <a:off x="7290868" y="4251228"/>
                <a:ext cx="496453" cy="1000380"/>
              </a:xfrm>
              <a:prstGeom prst="roundRect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960C"/>
                  </a:solidFill>
                  <a:effectLst/>
                  <a:uLnTx/>
                  <a:uFillTx/>
                  <a:latin typeface="+mj-lt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247" name="Rectangle: Rounded Corners 412">
                <a:extLst>
                  <a:ext uri="{FF2B5EF4-FFF2-40B4-BE49-F238E27FC236}">
                    <a16:creationId xmlns:a16="http://schemas.microsoft.com/office/drawing/2014/main" id="{D68AA63D-9CF0-4A6C-9674-157818313D1D}"/>
                  </a:ext>
                </a:extLst>
              </p:cNvPr>
              <p:cNvSpPr/>
              <p:nvPr/>
            </p:nvSpPr>
            <p:spPr>
              <a:xfrm>
                <a:off x="7426133" y="3719691"/>
                <a:ext cx="496453" cy="931367"/>
              </a:xfrm>
              <a:prstGeom prst="roundRect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960C"/>
                  </a:solidFill>
                  <a:effectLst/>
                  <a:uLnTx/>
                  <a:uFillTx/>
                  <a:latin typeface="+mj-lt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248" name="Rectangle: Rounded Corners 413">
                <a:extLst>
                  <a:ext uri="{FF2B5EF4-FFF2-40B4-BE49-F238E27FC236}">
                    <a16:creationId xmlns:a16="http://schemas.microsoft.com/office/drawing/2014/main" id="{BF99C3BC-DF80-4BB6-99F1-D0F7CAF075EF}"/>
                  </a:ext>
                </a:extLst>
              </p:cNvPr>
              <p:cNvSpPr/>
              <p:nvPr/>
            </p:nvSpPr>
            <p:spPr>
              <a:xfrm>
                <a:off x="7134946" y="3725209"/>
                <a:ext cx="496453" cy="925849"/>
              </a:xfrm>
              <a:prstGeom prst="roundRect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960C"/>
                  </a:solidFill>
                  <a:effectLst/>
                  <a:uLnTx/>
                  <a:uFillTx/>
                  <a:latin typeface="+mj-lt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249" name="Oval 248">
                <a:extLst>
                  <a:ext uri="{FF2B5EF4-FFF2-40B4-BE49-F238E27FC236}">
                    <a16:creationId xmlns:a16="http://schemas.microsoft.com/office/drawing/2014/main" id="{72DD5015-62A6-4179-B7C2-565F92A4C6E9}"/>
                  </a:ext>
                </a:extLst>
              </p:cNvPr>
              <p:cNvSpPr/>
              <p:nvPr/>
            </p:nvSpPr>
            <p:spPr>
              <a:xfrm>
                <a:off x="7342778" y="3224655"/>
                <a:ext cx="392632" cy="392632"/>
              </a:xfrm>
              <a:prstGeom prst="ellipse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960C"/>
                  </a:solidFill>
                  <a:effectLst/>
                  <a:uLnTx/>
                  <a:uFillTx/>
                  <a:latin typeface="+mj-lt"/>
                  <a:ea typeface="+mn-ea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65" name="Group 164">
              <a:extLst>
                <a:ext uri="{FF2B5EF4-FFF2-40B4-BE49-F238E27FC236}">
                  <a16:creationId xmlns:a16="http://schemas.microsoft.com/office/drawing/2014/main" id="{65E35793-70D6-4A39-BCC9-A00D126FF9AF}"/>
                </a:ext>
              </a:extLst>
            </p:cNvPr>
            <p:cNvGrpSpPr>
              <a:grpSpLocks/>
            </p:cNvGrpSpPr>
            <p:nvPr/>
          </p:nvGrpSpPr>
          <p:grpSpPr>
            <a:xfrm>
              <a:off x="4650489" y="5375182"/>
              <a:ext cx="166045" cy="419171"/>
              <a:chOff x="7092283" y="3174878"/>
              <a:chExt cx="899133" cy="2145781"/>
            </a:xfrm>
            <a:solidFill>
              <a:schemeClr val="bg1"/>
            </a:solidFill>
          </p:grpSpPr>
          <p:grpSp>
            <p:nvGrpSpPr>
              <p:cNvPr id="238" name="CustomIcon">
                <a:extLst>
                  <a:ext uri="{FF2B5EF4-FFF2-40B4-BE49-F238E27FC236}">
                    <a16:creationId xmlns:a16="http://schemas.microsoft.com/office/drawing/2014/main" id="{307B0A0E-A7D1-4DBF-B484-FF593A463210}"/>
                  </a:ext>
                </a:extLst>
              </p:cNvPr>
              <p:cNvGrpSpPr>
                <a:grpSpLocks noChangeAspect="1"/>
              </p:cNvGrpSpPr>
              <p:nvPr>
                <p:custDataLst>
                  <p:tags r:id="rId20"/>
                </p:custDataLst>
              </p:nvPr>
            </p:nvGrpSpPr>
            <p:grpSpPr>
              <a:xfrm>
                <a:off x="7092283" y="3174878"/>
                <a:ext cx="899133" cy="2145781"/>
                <a:chOff x="-1588" y="-1588"/>
                <a:chExt cx="258763" cy="617538"/>
              </a:xfrm>
              <a:grpFill/>
            </p:grpSpPr>
            <p:sp>
              <p:nvSpPr>
                <p:cNvPr id="243" name="Freeform 33">
                  <a:extLst>
                    <a:ext uri="{FF2B5EF4-FFF2-40B4-BE49-F238E27FC236}">
                      <a16:creationId xmlns:a16="http://schemas.microsoft.com/office/drawing/2014/main" id="{28042E9E-ABE2-4849-8ADB-AC7D56307429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-1588" y="142875"/>
                  <a:ext cx="258763" cy="473075"/>
                </a:xfrm>
                <a:custGeom>
                  <a:avLst/>
                  <a:gdLst>
                    <a:gd name="T0" fmla="*/ 127 w 176"/>
                    <a:gd name="T1" fmla="*/ 0 h 324"/>
                    <a:gd name="T2" fmla="*/ 49 w 176"/>
                    <a:gd name="T3" fmla="*/ 0 h 324"/>
                    <a:gd name="T4" fmla="*/ 0 w 176"/>
                    <a:gd name="T5" fmla="*/ 48 h 324"/>
                    <a:gd name="T6" fmla="*/ 0 w 176"/>
                    <a:gd name="T7" fmla="*/ 167 h 324"/>
                    <a:gd name="T8" fmla="*/ 4 w 176"/>
                    <a:gd name="T9" fmla="*/ 180 h 324"/>
                    <a:gd name="T10" fmla="*/ 36 w 176"/>
                    <a:gd name="T11" fmla="*/ 200 h 324"/>
                    <a:gd name="T12" fmla="*/ 36 w 176"/>
                    <a:gd name="T13" fmla="*/ 206 h 324"/>
                    <a:gd name="T14" fmla="*/ 36 w 176"/>
                    <a:gd name="T15" fmla="*/ 311 h 324"/>
                    <a:gd name="T16" fmla="*/ 49 w 176"/>
                    <a:gd name="T17" fmla="*/ 324 h 324"/>
                    <a:gd name="T18" fmla="*/ 127 w 176"/>
                    <a:gd name="T19" fmla="*/ 324 h 324"/>
                    <a:gd name="T20" fmla="*/ 140 w 176"/>
                    <a:gd name="T21" fmla="*/ 311 h 324"/>
                    <a:gd name="T22" fmla="*/ 140 w 176"/>
                    <a:gd name="T23" fmla="*/ 207 h 324"/>
                    <a:gd name="T24" fmla="*/ 140 w 176"/>
                    <a:gd name="T25" fmla="*/ 206 h 324"/>
                    <a:gd name="T26" fmla="*/ 140 w 176"/>
                    <a:gd name="T27" fmla="*/ 200 h 324"/>
                    <a:gd name="T28" fmla="*/ 172 w 176"/>
                    <a:gd name="T29" fmla="*/ 181 h 324"/>
                    <a:gd name="T30" fmla="*/ 176 w 176"/>
                    <a:gd name="T31" fmla="*/ 167 h 324"/>
                    <a:gd name="T32" fmla="*/ 176 w 176"/>
                    <a:gd name="T33" fmla="*/ 48 h 324"/>
                    <a:gd name="T34" fmla="*/ 127 w 176"/>
                    <a:gd name="T35" fmla="*/ 0 h 324"/>
                    <a:gd name="T36" fmla="*/ 157 w 176"/>
                    <a:gd name="T37" fmla="*/ 167 h 324"/>
                    <a:gd name="T38" fmla="*/ 156 w 176"/>
                    <a:gd name="T39" fmla="*/ 169 h 324"/>
                    <a:gd name="T40" fmla="*/ 140 w 176"/>
                    <a:gd name="T41" fmla="*/ 180 h 324"/>
                    <a:gd name="T42" fmla="*/ 140 w 176"/>
                    <a:gd name="T43" fmla="*/ 60 h 324"/>
                    <a:gd name="T44" fmla="*/ 130 w 176"/>
                    <a:gd name="T45" fmla="*/ 51 h 324"/>
                    <a:gd name="T46" fmla="*/ 120 w 176"/>
                    <a:gd name="T47" fmla="*/ 60 h 324"/>
                    <a:gd name="T48" fmla="*/ 120 w 176"/>
                    <a:gd name="T49" fmla="*/ 194 h 324"/>
                    <a:gd name="T50" fmla="*/ 120 w 176"/>
                    <a:gd name="T51" fmla="*/ 194 h 324"/>
                    <a:gd name="T52" fmla="*/ 120 w 176"/>
                    <a:gd name="T53" fmla="*/ 304 h 324"/>
                    <a:gd name="T54" fmla="*/ 98 w 176"/>
                    <a:gd name="T55" fmla="*/ 304 h 324"/>
                    <a:gd name="T56" fmla="*/ 98 w 176"/>
                    <a:gd name="T57" fmla="*/ 193 h 324"/>
                    <a:gd name="T58" fmla="*/ 88 w 176"/>
                    <a:gd name="T59" fmla="*/ 183 h 324"/>
                    <a:gd name="T60" fmla="*/ 78 w 176"/>
                    <a:gd name="T61" fmla="*/ 193 h 324"/>
                    <a:gd name="T62" fmla="*/ 78 w 176"/>
                    <a:gd name="T63" fmla="*/ 304 h 324"/>
                    <a:gd name="T64" fmla="*/ 56 w 176"/>
                    <a:gd name="T65" fmla="*/ 304 h 324"/>
                    <a:gd name="T66" fmla="*/ 56 w 176"/>
                    <a:gd name="T67" fmla="*/ 206 h 324"/>
                    <a:gd name="T68" fmla="*/ 56 w 176"/>
                    <a:gd name="T69" fmla="*/ 194 h 324"/>
                    <a:gd name="T70" fmla="*/ 56 w 176"/>
                    <a:gd name="T71" fmla="*/ 60 h 324"/>
                    <a:gd name="T72" fmla="*/ 46 w 176"/>
                    <a:gd name="T73" fmla="*/ 51 h 324"/>
                    <a:gd name="T74" fmla="*/ 36 w 176"/>
                    <a:gd name="T75" fmla="*/ 60 h 324"/>
                    <a:gd name="T76" fmla="*/ 36 w 176"/>
                    <a:gd name="T77" fmla="*/ 180 h 324"/>
                    <a:gd name="T78" fmla="*/ 20 w 176"/>
                    <a:gd name="T79" fmla="*/ 169 h 324"/>
                    <a:gd name="T80" fmla="*/ 20 w 176"/>
                    <a:gd name="T81" fmla="*/ 167 h 324"/>
                    <a:gd name="T82" fmla="*/ 20 w 176"/>
                    <a:gd name="T83" fmla="*/ 48 h 324"/>
                    <a:gd name="T84" fmla="*/ 49 w 176"/>
                    <a:gd name="T85" fmla="*/ 19 h 324"/>
                    <a:gd name="T86" fmla="*/ 127 w 176"/>
                    <a:gd name="T87" fmla="*/ 19 h 324"/>
                    <a:gd name="T88" fmla="*/ 157 w 176"/>
                    <a:gd name="T89" fmla="*/ 48 h 324"/>
                    <a:gd name="T90" fmla="*/ 157 w 176"/>
                    <a:gd name="T91" fmla="*/ 167 h 324"/>
                    <a:gd name="T92" fmla="*/ 157 w 176"/>
                    <a:gd name="T93" fmla="*/ 167 h 3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176" h="324">
                      <a:moveTo>
                        <a:pt x="127" y="0"/>
                      </a:moveTo>
                      <a:cubicBezTo>
                        <a:pt x="49" y="0"/>
                        <a:pt x="49" y="0"/>
                        <a:pt x="49" y="0"/>
                      </a:cubicBezTo>
                      <a:cubicBezTo>
                        <a:pt x="22" y="0"/>
                        <a:pt x="0" y="21"/>
                        <a:pt x="0" y="48"/>
                      </a:cubicBezTo>
                      <a:cubicBezTo>
                        <a:pt x="0" y="167"/>
                        <a:pt x="0" y="167"/>
                        <a:pt x="0" y="167"/>
                      </a:cubicBezTo>
                      <a:cubicBezTo>
                        <a:pt x="0" y="172"/>
                        <a:pt x="2" y="177"/>
                        <a:pt x="4" y="180"/>
                      </a:cubicBezTo>
                      <a:cubicBezTo>
                        <a:pt x="9" y="187"/>
                        <a:pt x="19" y="197"/>
                        <a:pt x="36" y="200"/>
                      </a:cubicBezTo>
                      <a:cubicBezTo>
                        <a:pt x="36" y="206"/>
                        <a:pt x="36" y="206"/>
                        <a:pt x="36" y="206"/>
                      </a:cubicBezTo>
                      <a:cubicBezTo>
                        <a:pt x="36" y="311"/>
                        <a:pt x="36" y="311"/>
                        <a:pt x="36" y="311"/>
                      </a:cubicBezTo>
                      <a:cubicBezTo>
                        <a:pt x="36" y="318"/>
                        <a:pt x="42" y="324"/>
                        <a:pt x="49" y="324"/>
                      </a:cubicBezTo>
                      <a:cubicBezTo>
                        <a:pt x="127" y="324"/>
                        <a:pt x="127" y="324"/>
                        <a:pt x="127" y="324"/>
                      </a:cubicBezTo>
                      <a:cubicBezTo>
                        <a:pt x="134" y="324"/>
                        <a:pt x="140" y="318"/>
                        <a:pt x="140" y="311"/>
                      </a:cubicBezTo>
                      <a:cubicBezTo>
                        <a:pt x="140" y="207"/>
                        <a:pt x="140" y="207"/>
                        <a:pt x="140" y="207"/>
                      </a:cubicBezTo>
                      <a:cubicBezTo>
                        <a:pt x="140" y="206"/>
                        <a:pt x="140" y="206"/>
                        <a:pt x="140" y="206"/>
                      </a:cubicBezTo>
                      <a:cubicBezTo>
                        <a:pt x="140" y="200"/>
                        <a:pt x="140" y="200"/>
                        <a:pt x="140" y="200"/>
                      </a:cubicBezTo>
                      <a:cubicBezTo>
                        <a:pt x="157" y="197"/>
                        <a:pt x="167" y="187"/>
                        <a:pt x="172" y="181"/>
                      </a:cubicBezTo>
                      <a:cubicBezTo>
                        <a:pt x="175" y="177"/>
                        <a:pt x="176" y="172"/>
                        <a:pt x="176" y="167"/>
                      </a:cubicBezTo>
                      <a:cubicBezTo>
                        <a:pt x="176" y="48"/>
                        <a:pt x="176" y="48"/>
                        <a:pt x="176" y="48"/>
                      </a:cubicBezTo>
                      <a:cubicBezTo>
                        <a:pt x="176" y="21"/>
                        <a:pt x="155" y="0"/>
                        <a:pt x="127" y="0"/>
                      </a:cubicBezTo>
                      <a:close/>
                      <a:moveTo>
                        <a:pt x="157" y="167"/>
                      </a:moveTo>
                      <a:cubicBezTo>
                        <a:pt x="157" y="168"/>
                        <a:pt x="156" y="169"/>
                        <a:pt x="156" y="169"/>
                      </a:cubicBezTo>
                      <a:cubicBezTo>
                        <a:pt x="153" y="174"/>
                        <a:pt x="148" y="178"/>
                        <a:pt x="140" y="180"/>
                      </a:cubicBezTo>
                      <a:cubicBezTo>
                        <a:pt x="140" y="60"/>
                        <a:pt x="140" y="60"/>
                        <a:pt x="140" y="60"/>
                      </a:cubicBezTo>
                      <a:cubicBezTo>
                        <a:pt x="140" y="55"/>
                        <a:pt x="136" y="51"/>
                        <a:pt x="130" y="51"/>
                      </a:cubicBezTo>
                      <a:cubicBezTo>
                        <a:pt x="125" y="51"/>
                        <a:pt x="120" y="55"/>
                        <a:pt x="120" y="60"/>
                      </a:cubicBezTo>
                      <a:cubicBezTo>
                        <a:pt x="120" y="194"/>
                        <a:pt x="120" y="194"/>
                        <a:pt x="120" y="194"/>
                      </a:cubicBezTo>
                      <a:cubicBezTo>
                        <a:pt x="120" y="194"/>
                        <a:pt x="120" y="194"/>
                        <a:pt x="120" y="194"/>
                      </a:cubicBezTo>
                      <a:cubicBezTo>
                        <a:pt x="120" y="304"/>
                        <a:pt x="120" y="304"/>
                        <a:pt x="120" y="304"/>
                      </a:cubicBezTo>
                      <a:cubicBezTo>
                        <a:pt x="98" y="304"/>
                        <a:pt x="98" y="304"/>
                        <a:pt x="98" y="304"/>
                      </a:cubicBezTo>
                      <a:cubicBezTo>
                        <a:pt x="98" y="193"/>
                        <a:pt x="98" y="193"/>
                        <a:pt x="98" y="193"/>
                      </a:cubicBezTo>
                      <a:cubicBezTo>
                        <a:pt x="98" y="187"/>
                        <a:pt x="94" y="183"/>
                        <a:pt x="88" y="183"/>
                      </a:cubicBezTo>
                      <a:cubicBezTo>
                        <a:pt x="83" y="183"/>
                        <a:pt x="78" y="187"/>
                        <a:pt x="78" y="193"/>
                      </a:cubicBezTo>
                      <a:cubicBezTo>
                        <a:pt x="78" y="304"/>
                        <a:pt x="78" y="304"/>
                        <a:pt x="78" y="304"/>
                      </a:cubicBezTo>
                      <a:cubicBezTo>
                        <a:pt x="56" y="304"/>
                        <a:pt x="56" y="304"/>
                        <a:pt x="56" y="304"/>
                      </a:cubicBezTo>
                      <a:cubicBezTo>
                        <a:pt x="56" y="206"/>
                        <a:pt x="56" y="206"/>
                        <a:pt x="56" y="206"/>
                      </a:cubicBezTo>
                      <a:cubicBezTo>
                        <a:pt x="56" y="194"/>
                        <a:pt x="56" y="194"/>
                        <a:pt x="56" y="194"/>
                      </a:cubicBezTo>
                      <a:cubicBezTo>
                        <a:pt x="56" y="60"/>
                        <a:pt x="56" y="60"/>
                        <a:pt x="56" y="60"/>
                      </a:cubicBezTo>
                      <a:cubicBezTo>
                        <a:pt x="56" y="55"/>
                        <a:pt x="52" y="51"/>
                        <a:pt x="46" y="51"/>
                      </a:cubicBezTo>
                      <a:cubicBezTo>
                        <a:pt x="41" y="51"/>
                        <a:pt x="36" y="55"/>
                        <a:pt x="36" y="60"/>
                      </a:cubicBezTo>
                      <a:cubicBezTo>
                        <a:pt x="36" y="180"/>
                        <a:pt x="36" y="180"/>
                        <a:pt x="36" y="180"/>
                      </a:cubicBezTo>
                      <a:cubicBezTo>
                        <a:pt x="28" y="178"/>
                        <a:pt x="23" y="172"/>
                        <a:pt x="20" y="169"/>
                      </a:cubicBezTo>
                      <a:cubicBezTo>
                        <a:pt x="20" y="168"/>
                        <a:pt x="20" y="168"/>
                        <a:pt x="20" y="167"/>
                      </a:cubicBezTo>
                      <a:cubicBezTo>
                        <a:pt x="20" y="48"/>
                        <a:pt x="20" y="48"/>
                        <a:pt x="20" y="48"/>
                      </a:cubicBezTo>
                      <a:cubicBezTo>
                        <a:pt x="20" y="32"/>
                        <a:pt x="33" y="19"/>
                        <a:pt x="49" y="19"/>
                      </a:cubicBezTo>
                      <a:cubicBezTo>
                        <a:pt x="127" y="19"/>
                        <a:pt x="127" y="19"/>
                        <a:pt x="127" y="19"/>
                      </a:cubicBezTo>
                      <a:cubicBezTo>
                        <a:pt x="143" y="19"/>
                        <a:pt x="157" y="32"/>
                        <a:pt x="157" y="48"/>
                      </a:cubicBezTo>
                      <a:cubicBezTo>
                        <a:pt x="157" y="167"/>
                        <a:pt x="157" y="167"/>
                        <a:pt x="157" y="167"/>
                      </a:cubicBezTo>
                      <a:cubicBezTo>
                        <a:pt x="157" y="167"/>
                        <a:pt x="157" y="167"/>
                        <a:pt x="157" y="167"/>
                      </a:cubicBezTo>
                      <a:close/>
                    </a:path>
                  </a:pathLst>
                </a:custGeom>
                <a:grpFill/>
                <a:ln w="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960C"/>
                    </a:solidFill>
                    <a:effectLst/>
                    <a:uLnTx/>
                    <a:uFillTx/>
                    <a:latin typeface="+mj-lt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44" name="Freeform 34">
                  <a:extLst>
                    <a:ext uri="{FF2B5EF4-FFF2-40B4-BE49-F238E27FC236}">
                      <a16:creationId xmlns:a16="http://schemas.microsoft.com/office/drawing/2014/main" id="{528A78B4-7D78-480A-9F17-B159177915D0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5563" y="-1588"/>
                  <a:ext cx="142875" cy="142875"/>
                </a:xfrm>
                <a:custGeom>
                  <a:avLst/>
                  <a:gdLst>
                    <a:gd name="T0" fmla="*/ 49 w 97"/>
                    <a:gd name="T1" fmla="*/ 98 h 98"/>
                    <a:gd name="T2" fmla="*/ 97 w 97"/>
                    <a:gd name="T3" fmla="*/ 49 h 98"/>
                    <a:gd name="T4" fmla="*/ 49 w 97"/>
                    <a:gd name="T5" fmla="*/ 0 h 98"/>
                    <a:gd name="T6" fmla="*/ 0 w 97"/>
                    <a:gd name="T7" fmla="*/ 49 h 98"/>
                    <a:gd name="T8" fmla="*/ 49 w 97"/>
                    <a:gd name="T9" fmla="*/ 98 h 98"/>
                    <a:gd name="T10" fmla="*/ 49 w 97"/>
                    <a:gd name="T11" fmla="*/ 19 h 98"/>
                    <a:gd name="T12" fmla="*/ 79 w 97"/>
                    <a:gd name="T13" fmla="*/ 49 h 98"/>
                    <a:gd name="T14" fmla="*/ 49 w 97"/>
                    <a:gd name="T15" fmla="*/ 80 h 98"/>
                    <a:gd name="T16" fmla="*/ 19 w 97"/>
                    <a:gd name="T17" fmla="*/ 49 h 98"/>
                    <a:gd name="T18" fmla="*/ 49 w 97"/>
                    <a:gd name="T19" fmla="*/ 19 h 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97" h="98">
                      <a:moveTo>
                        <a:pt x="49" y="98"/>
                      </a:moveTo>
                      <a:cubicBezTo>
                        <a:pt x="76" y="98"/>
                        <a:pt x="97" y="76"/>
                        <a:pt x="97" y="49"/>
                      </a:cubicBezTo>
                      <a:cubicBezTo>
                        <a:pt x="97" y="22"/>
                        <a:pt x="76" y="0"/>
                        <a:pt x="49" y="0"/>
                      </a:cubicBezTo>
                      <a:cubicBezTo>
                        <a:pt x="22" y="0"/>
                        <a:pt x="0" y="22"/>
                        <a:pt x="0" y="49"/>
                      </a:cubicBezTo>
                      <a:cubicBezTo>
                        <a:pt x="0" y="76"/>
                        <a:pt x="22" y="98"/>
                        <a:pt x="49" y="98"/>
                      </a:cubicBezTo>
                      <a:close/>
                      <a:moveTo>
                        <a:pt x="49" y="19"/>
                      </a:moveTo>
                      <a:cubicBezTo>
                        <a:pt x="66" y="19"/>
                        <a:pt x="79" y="32"/>
                        <a:pt x="79" y="49"/>
                      </a:cubicBezTo>
                      <a:cubicBezTo>
                        <a:pt x="79" y="66"/>
                        <a:pt x="66" y="80"/>
                        <a:pt x="49" y="80"/>
                      </a:cubicBezTo>
                      <a:cubicBezTo>
                        <a:pt x="32" y="80"/>
                        <a:pt x="19" y="66"/>
                        <a:pt x="19" y="49"/>
                      </a:cubicBezTo>
                      <a:cubicBezTo>
                        <a:pt x="19" y="32"/>
                        <a:pt x="32" y="19"/>
                        <a:pt x="49" y="19"/>
                      </a:cubicBezTo>
                      <a:close/>
                    </a:path>
                  </a:pathLst>
                </a:custGeom>
                <a:grpFill/>
                <a:ln w="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960C"/>
                    </a:solidFill>
                    <a:effectLst/>
                    <a:uLnTx/>
                    <a:uFillTx/>
                    <a:latin typeface="+mj-lt"/>
                    <a:ea typeface="+mn-ea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239" name="Rectangle: Rounded Corners 411">
                <a:extLst>
                  <a:ext uri="{FF2B5EF4-FFF2-40B4-BE49-F238E27FC236}">
                    <a16:creationId xmlns:a16="http://schemas.microsoft.com/office/drawing/2014/main" id="{FC7402E6-CC1E-4869-9AD4-88BCE84CEF22}"/>
                  </a:ext>
                </a:extLst>
              </p:cNvPr>
              <p:cNvSpPr/>
              <p:nvPr/>
            </p:nvSpPr>
            <p:spPr>
              <a:xfrm>
                <a:off x="7290868" y="4251228"/>
                <a:ext cx="496453" cy="1000380"/>
              </a:xfrm>
              <a:prstGeom prst="roundRect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960C"/>
                  </a:solidFill>
                  <a:effectLst/>
                  <a:uLnTx/>
                  <a:uFillTx/>
                  <a:latin typeface="+mj-lt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240" name="Rectangle: Rounded Corners 412">
                <a:extLst>
                  <a:ext uri="{FF2B5EF4-FFF2-40B4-BE49-F238E27FC236}">
                    <a16:creationId xmlns:a16="http://schemas.microsoft.com/office/drawing/2014/main" id="{D68AA63D-9CF0-4A6C-9674-157818313D1D}"/>
                  </a:ext>
                </a:extLst>
              </p:cNvPr>
              <p:cNvSpPr/>
              <p:nvPr/>
            </p:nvSpPr>
            <p:spPr>
              <a:xfrm>
                <a:off x="7426133" y="3719691"/>
                <a:ext cx="496453" cy="931367"/>
              </a:xfrm>
              <a:prstGeom prst="roundRect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960C"/>
                  </a:solidFill>
                  <a:effectLst/>
                  <a:uLnTx/>
                  <a:uFillTx/>
                  <a:latin typeface="+mj-lt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241" name="Rectangle: Rounded Corners 413">
                <a:extLst>
                  <a:ext uri="{FF2B5EF4-FFF2-40B4-BE49-F238E27FC236}">
                    <a16:creationId xmlns:a16="http://schemas.microsoft.com/office/drawing/2014/main" id="{BF99C3BC-DF80-4BB6-99F1-D0F7CAF075EF}"/>
                  </a:ext>
                </a:extLst>
              </p:cNvPr>
              <p:cNvSpPr/>
              <p:nvPr/>
            </p:nvSpPr>
            <p:spPr>
              <a:xfrm>
                <a:off x="7134946" y="3725209"/>
                <a:ext cx="496453" cy="925849"/>
              </a:xfrm>
              <a:prstGeom prst="roundRect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960C"/>
                  </a:solidFill>
                  <a:effectLst/>
                  <a:uLnTx/>
                  <a:uFillTx/>
                  <a:latin typeface="+mj-lt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242" name="Oval 241">
                <a:extLst>
                  <a:ext uri="{FF2B5EF4-FFF2-40B4-BE49-F238E27FC236}">
                    <a16:creationId xmlns:a16="http://schemas.microsoft.com/office/drawing/2014/main" id="{72DD5015-62A6-4179-B7C2-565F92A4C6E9}"/>
                  </a:ext>
                </a:extLst>
              </p:cNvPr>
              <p:cNvSpPr/>
              <p:nvPr/>
            </p:nvSpPr>
            <p:spPr>
              <a:xfrm>
                <a:off x="7342778" y="3224655"/>
                <a:ext cx="392632" cy="392632"/>
              </a:xfrm>
              <a:prstGeom prst="ellipse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960C"/>
                  </a:solidFill>
                  <a:effectLst/>
                  <a:uLnTx/>
                  <a:uFillTx/>
                  <a:latin typeface="+mj-lt"/>
                  <a:ea typeface="+mn-ea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66" name="Group 165">
              <a:extLst>
                <a:ext uri="{FF2B5EF4-FFF2-40B4-BE49-F238E27FC236}">
                  <a16:creationId xmlns:a16="http://schemas.microsoft.com/office/drawing/2014/main" id="{65E35793-70D6-4A39-BCC9-A00D126FF9AF}"/>
                </a:ext>
              </a:extLst>
            </p:cNvPr>
            <p:cNvGrpSpPr>
              <a:grpSpLocks/>
            </p:cNvGrpSpPr>
            <p:nvPr/>
          </p:nvGrpSpPr>
          <p:grpSpPr>
            <a:xfrm>
              <a:off x="4054780" y="4890649"/>
              <a:ext cx="166045" cy="419171"/>
              <a:chOff x="7092283" y="3174878"/>
              <a:chExt cx="899133" cy="2145781"/>
            </a:xfrm>
            <a:solidFill>
              <a:schemeClr val="bg1"/>
            </a:solidFill>
          </p:grpSpPr>
          <p:grpSp>
            <p:nvGrpSpPr>
              <p:cNvPr id="231" name="CustomIcon">
                <a:extLst>
                  <a:ext uri="{FF2B5EF4-FFF2-40B4-BE49-F238E27FC236}">
                    <a16:creationId xmlns:a16="http://schemas.microsoft.com/office/drawing/2014/main" id="{307B0A0E-A7D1-4DBF-B484-FF593A463210}"/>
                  </a:ext>
                </a:extLst>
              </p:cNvPr>
              <p:cNvGrpSpPr>
                <a:grpSpLocks noChangeAspect="1"/>
              </p:cNvGrpSpPr>
              <p:nvPr>
                <p:custDataLst>
                  <p:tags r:id="rId19"/>
                </p:custDataLst>
              </p:nvPr>
            </p:nvGrpSpPr>
            <p:grpSpPr>
              <a:xfrm>
                <a:off x="7092283" y="3174878"/>
                <a:ext cx="899133" cy="2145781"/>
                <a:chOff x="-1588" y="-1588"/>
                <a:chExt cx="258763" cy="617538"/>
              </a:xfrm>
              <a:grpFill/>
            </p:grpSpPr>
            <p:sp>
              <p:nvSpPr>
                <p:cNvPr id="236" name="Freeform 33">
                  <a:extLst>
                    <a:ext uri="{FF2B5EF4-FFF2-40B4-BE49-F238E27FC236}">
                      <a16:creationId xmlns:a16="http://schemas.microsoft.com/office/drawing/2014/main" id="{28042E9E-ABE2-4849-8ADB-AC7D56307429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-1588" y="142875"/>
                  <a:ext cx="258763" cy="473075"/>
                </a:xfrm>
                <a:custGeom>
                  <a:avLst/>
                  <a:gdLst>
                    <a:gd name="T0" fmla="*/ 127 w 176"/>
                    <a:gd name="T1" fmla="*/ 0 h 324"/>
                    <a:gd name="T2" fmla="*/ 49 w 176"/>
                    <a:gd name="T3" fmla="*/ 0 h 324"/>
                    <a:gd name="T4" fmla="*/ 0 w 176"/>
                    <a:gd name="T5" fmla="*/ 48 h 324"/>
                    <a:gd name="T6" fmla="*/ 0 w 176"/>
                    <a:gd name="T7" fmla="*/ 167 h 324"/>
                    <a:gd name="T8" fmla="*/ 4 w 176"/>
                    <a:gd name="T9" fmla="*/ 180 h 324"/>
                    <a:gd name="T10" fmla="*/ 36 w 176"/>
                    <a:gd name="T11" fmla="*/ 200 h 324"/>
                    <a:gd name="T12" fmla="*/ 36 w 176"/>
                    <a:gd name="T13" fmla="*/ 206 h 324"/>
                    <a:gd name="T14" fmla="*/ 36 w 176"/>
                    <a:gd name="T15" fmla="*/ 311 h 324"/>
                    <a:gd name="T16" fmla="*/ 49 w 176"/>
                    <a:gd name="T17" fmla="*/ 324 h 324"/>
                    <a:gd name="T18" fmla="*/ 127 w 176"/>
                    <a:gd name="T19" fmla="*/ 324 h 324"/>
                    <a:gd name="T20" fmla="*/ 140 w 176"/>
                    <a:gd name="T21" fmla="*/ 311 h 324"/>
                    <a:gd name="T22" fmla="*/ 140 w 176"/>
                    <a:gd name="T23" fmla="*/ 207 h 324"/>
                    <a:gd name="T24" fmla="*/ 140 w 176"/>
                    <a:gd name="T25" fmla="*/ 206 h 324"/>
                    <a:gd name="T26" fmla="*/ 140 w 176"/>
                    <a:gd name="T27" fmla="*/ 200 h 324"/>
                    <a:gd name="T28" fmla="*/ 172 w 176"/>
                    <a:gd name="T29" fmla="*/ 181 h 324"/>
                    <a:gd name="T30" fmla="*/ 176 w 176"/>
                    <a:gd name="T31" fmla="*/ 167 h 324"/>
                    <a:gd name="T32" fmla="*/ 176 w 176"/>
                    <a:gd name="T33" fmla="*/ 48 h 324"/>
                    <a:gd name="T34" fmla="*/ 127 w 176"/>
                    <a:gd name="T35" fmla="*/ 0 h 324"/>
                    <a:gd name="T36" fmla="*/ 157 w 176"/>
                    <a:gd name="T37" fmla="*/ 167 h 324"/>
                    <a:gd name="T38" fmla="*/ 156 w 176"/>
                    <a:gd name="T39" fmla="*/ 169 h 324"/>
                    <a:gd name="T40" fmla="*/ 140 w 176"/>
                    <a:gd name="T41" fmla="*/ 180 h 324"/>
                    <a:gd name="T42" fmla="*/ 140 w 176"/>
                    <a:gd name="T43" fmla="*/ 60 h 324"/>
                    <a:gd name="T44" fmla="*/ 130 w 176"/>
                    <a:gd name="T45" fmla="*/ 51 h 324"/>
                    <a:gd name="T46" fmla="*/ 120 w 176"/>
                    <a:gd name="T47" fmla="*/ 60 h 324"/>
                    <a:gd name="T48" fmla="*/ 120 w 176"/>
                    <a:gd name="T49" fmla="*/ 194 h 324"/>
                    <a:gd name="T50" fmla="*/ 120 w 176"/>
                    <a:gd name="T51" fmla="*/ 194 h 324"/>
                    <a:gd name="T52" fmla="*/ 120 w 176"/>
                    <a:gd name="T53" fmla="*/ 304 h 324"/>
                    <a:gd name="T54" fmla="*/ 98 w 176"/>
                    <a:gd name="T55" fmla="*/ 304 h 324"/>
                    <a:gd name="T56" fmla="*/ 98 w 176"/>
                    <a:gd name="T57" fmla="*/ 193 h 324"/>
                    <a:gd name="T58" fmla="*/ 88 w 176"/>
                    <a:gd name="T59" fmla="*/ 183 h 324"/>
                    <a:gd name="T60" fmla="*/ 78 w 176"/>
                    <a:gd name="T61" fmla="*/ 193 h 324"/>
                    <a:gd name="T62" fmla="*/ 78 w 176"/>
                    <a:gd name="T63" fmla="*/ 304 h 324"/>
                    <a:gd name="T64" fmla="*/ 56 w 176"/>
                    <a:gd name="T65" fmla="*/ 304 h 324"/>
                    <a:gd name="T66" fmla="*/ 56 w 176"/>
                    <a:gd name="T67" fmla="*/ 206 h 324"/>
                    <a:gd name="T68" fmla="*/ 56 w 176"/>
                    <a:gd name="T69" fmla="*/ 194 h 324"/>
                    <a:gd name="T70" fmla="*/ 56 w 176"/>
                    <a:gd name="T71" fmla="*/ 60 h 324"/>
                    <a:gd name="T72" fmla="*/ 46 w 176"/>
                    <a:gd name="T73" fmla="*/ 51 h 324"/>
                    <a:gd name="T74" fmla="*/ 36 w 176"/>
                    <a:gd name="T75" fmla="*/ 60 h 324"/>
                    <a:gd name="T76" fmla="*/ 36 w 176"/>
                    <a:gd name="T77" fmla="*/ 180 h 324"/>
                    <a:gd name="T78" fmla="*/ 20 w 176"/>
                    <a:gd name="T79" fmla="*/ 169 h 324"/>
                    <a:gd name="T80" fmla="*/ 20 w 176"/>
                    <a:gd name="T81" fmla="*/ 167 h 324"/>
                    <a:gd name="T82" fmla="*/ 20 w 176"/>
                    <a:gd name="T83" fmla="*/ 48 h 324"/>
                    <a:gd name="T84" fmla="*/ 49 w 176"/>
                    <a:gd name="T85" fmla="*/ 19 h 324"/>
                    <a:gd name="T86" fmla="*/ 127 w 176"/>
                    <a:gd name="T87" fmla="*/ 19 h 324"/>
                    <a:gd name="T88" fmla="*/ 157 w 176"/>
                    <a:gd name="T89" fmla="*/ 48 h 324"/>
                    <a:gd name="T90" fmla="*/ 157 w 176"/>
                    <a:gd name="T91" fmla="*/ 167 h 324"/>
                    <a:gd name="T92" fmla="*/ 157 w 176"/>
                    <a:gd name="T93" fmla="*/ 167 h 3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176" h="324">
                      <a:moveTo>
                        <a:pt x="127" y="0"/>
                      </a:moveTo>
                      <a:cubicBezTo>
                        <a:pt x="49" y="0"/>
                        <a:pt x="49" y="0"/>
                        <a:pt x="49" y="0"/>
                      </a:cubicBezTo>
                      <a:cubicBezTo>
                        <a:pt x="22" y="0"/>
                        <a:pt x="0" y="21"/>
                        <a:pt x="0" y="48"/>
                      </a:cubicBezTo>
                      <a:cubicBezTo>
                        <a:pt x="0" y="167"/>
                        <a:pt x="0" y="167"/>
                        <a:pt x="0" y="167"/>
                      </a:cubicBezTo>
                      <a:cubicBezTo>
                        <a:pt x="0" y="172"/>
                        <a:pt x="2" y="177"/>
                        <a:pt x="4" y="180"/>
                      </a:cubicBezTo>
                      <a:cubicBezTo>
                        <a:pt x="9" y="187"/>
                        <a:pt x="19" y="197"/>
                        <a:pt x="36" y="200"/>
                      </a:cubicBezTo>
                      <a:cubicBezTo>
                        <a:pt x="36" y="206"/>
                        <a:pt x="36" y="206"/>
                        <a:pt x="36" y="206"/>
                      </a:cubicBezTo>
                      <a:cubicBezTo>
                        <a:pt x="36" y="311"/>
                        <a:pt x="36" y="311"/>
                        <a:pt x="36" y="311"/>
                      </a:cubicBezTo>
                      <a:cubicBezTo>
                        <a:pt x="36" y="318"/>
                        <a:pt x="42" y="324"/>
                        <a:pt x="49" y="324"/>
                      </a:cubicBezTo>
                      <a:cubicBezTo>
                        <a:pt x="127" y="324"/>
                        <a:pt x="127" y="324"/>
                        <a:pt x="127" y="324"/>
                      </a:cubicBezTo>
                      <a:cubicBezTo>
                        <a:pt x="134" y="324"/>
                        <a:pt x="140" y="318"/>
                        <a:pt x="140" y="311"/>
                      </a:cubicBezTo>
                      <a:cubicBezTo>
                        <a:pt x="140" y="207"/>
                        <a:pt x="140" y="207"/>
                        <a:pt x="140" y="207"/>
                      </a:cubicBezTo>
                      <a:cubicBezTo>
                        <a:pt x="140" y="206"/>
                        <a:pt x="140" y="206"/>
                        <a:pt x="140" y="206"/>
                      </a:cubicBezTo>
                      <a:cubicBezTo>
                        <a:pt x="140" y="200"/>
                        <a:pt x="140" y="200"/>
                        <a:pt x="140" y="200"/>
                      </a:cubicBezTo>
                      <a:cubicBezTo>
                        <a:pt x="157" y="197"/>
                        <a:pt x="167" y="187"/>
                        <a:pt x="172" y="181"/>
                      </a:cubicBezTo>
                      <a:cubicBezTo>
                        <a:pt x="175" y="177"/>
                        <a:pt x="176" y="172"/>
                        <a:pt x="176" y="167"/>
                      </a:cubicBezTo>
                      <a:cubicBezTo>
                        <a:pt x="176" y="48"/>
                        <a:pt x="176" y="48"/>
                        <a:pt x="176" y="48"/>
                      </a:cubicBezTo>
                      <a:cubicBezTo>
                        <a:pt x="176" y="21"/>
                        <a:pt x="155" y="0"/>
                        <a:pt x="127" y="0"/>
                      </a:cubicBezTo>
                      <a:close/>
                      <a:moveTo>
                        <a:pt x="157" y="167"/>
                      </a:moveTo>
                      <a:cubicBezTo>
                        <a:pt x="157" y="168"/>
                        <a:pt x="156" y="169"/>
                        <a:pt x="156" y="169"/>
                      </a:cubicBezTo>
                      <a:cubicBezTo>
                        <a:pt x="153" y="174"/>
                        <a:pt x="148" y="178"/>
                        <a:pt x="140" y="180"/>
                      </a:cubicBezTo>
                      <a:cubicBezTo>
                        <a:pt x="140" y="60"/>
                        <a:pt x="140" y="60"/>
                        <a:pt x="140" y="60"/>
                      </a:cubicBezTo>
                      <a:cubicBezTo>
                        <a:pt x="140" y="55"/>
                        <a:pt x="136" y="51"/>
                        <a:pt x="130" y="51"/>
                      </a:cubicBezTo>
                      <a:cubicBezTo>
                        <a:pt x="125" y="51"/>
                        <a:pt x="120" y="55"/>
                        <a:pt x="120" y="60"/>
                      </a:cubicBezTo>
                      <a:cubicBezTo>
                        <a:pt x="120" y="194"/>
                        <a:pt x="120" y="194"/>
                        <a:pt x="120" y="194"/>
                      </a:cubicBezTo>
                      <a:cubicBezTo>
                        <a:pt x="120" y="194"/>
                        <a:pt x="120" y="194"/>
                        <a:pt x="120" y="194"/>
                      </a:cubicBezTo>
                      <a:cubicBezTo>
                        <a:pt x="120" y="304"/>
                        <a:pt x="120" y="304"/>
                        <a:pt x="120" y="304"/>
                      </a:cubicBezTo>
                      <a:cubicBezTo>
                        <a:pt x="98" y="304"/>
                        <a:pt x="98" y="304"/>
                        <a:pt x="98" y="304"/>
                      </a:cubicBezTo>
                      <a:cubicBezTo>
                        <a:pt x="98" y="193"/>
                        <a:pt x="98" y="193"/>
                        <a:pt x="98" y="193"/>
                      </a:cubicBezTo>
                      <a:cubicBezTo>
                        <a:pt x="98" y="187"/>
                        <a:pt x="94" y="183"/>
                        <a:pt x="88" y="183"/>
                      </a:cubicBezTo>
                      <a:cubicBezTo>
                        <a:pt x="83" y="183"/>
                        <a:pt x="78" y="187"/>
                        <a:pt x="78" y="193"/>
                      </a:cubicBezTo>
                      <a:cubicBezTo>
                        <a:pt x="78" y="304"/>
                        <a:pt x="78" y="304"/>
                        <a:pt x="78" y="304"/>
                      </a:cubicBezTo>
                      <a:cubicBezTo>
                        <a:pt x="56" y="304"/>
                        <a:pt x="56" y="304"/>
                        <a:pt x="56" y="304"/>
                      </a:cubicBezTo>
                      <a:cubicBezTo>
                        <a:pt x="56" y="206"/>
                        <a:pt x="56" y="206"/>
                        <a:pt x="56" y="206"/>
                      </a:cubicBezTo>
                      <a:cubicBezTo>
                        <a:pt x="56" y="194"/>
                        <a:pt x="56" y="194"/>
                        <a:pt x="56" y="194"/>
                      </a:cubicBezTo>
                      <a:cubicBezTo>
                        <a:pt x="56" y="60"/>
                        <a:pt x="56" y="60"/>
                        <a:pt x="56" y="60"/>
                      </a:cubicBezTo>
                      <a:cubicBezTo>
                        <a:pt x="56" y="55"/>
                        <a:pt x="52" y="51"/>
                        <a:pt x="46" y="51"/>
                      </a:cubicBezTo>
                      <a:cubicBezTo>
                        <a:pt x="41" y="51"/>
                        <a:pt x="36" y="55"/>
                        <a:pt x="36" y="60"/>
                      </a:cubicBezTo>
                      <a:cubicBezTo>
                        <a:pt x="36" y="180"/>
                        <a:pt x="36" y="180"/>
                        <a:pt x="36" y="180"/>
                      </a:cubicBezTo>
                      <a:cubicBezTo>
                        <a:pt x="28" y="178"/>
                        <a:pt x="23" y="172"/>
                        <a:pt x="20" y="169"/>
                      </a:cubicBezTo>
                      <a:cubicBezTo>
                        <a:pt x="20" y="168"/>
                        <a:pt x="20" y="168"/>
                        <a:pt x="20" y="167"/>
                      </a:cubicBezTo>
                      <a:cubicBezTo>
                        <a:pt x="20" y="48"/>
                        <a:pt x="20" y="48"/>
                        <a:pt x="20" y="48"/>
                      </a:cubicBezTo>
                      <a:cubicBezTo>
                        <a:pt x="20" y="32"/>
                        <a:pt x="33" y="19"/>
                        <a:pt x="49" y="19"/>
                      </a:cubicBezTo>
                      <a:cubicBezTo>
                        <a:pt x="127" y="19"/>
                        <a:pt x="127" y="19"/>
                        <a:pt x="127" y="19"/>
                      </a:cubicBezTo>
                      <a:cubicBezTo>
                        <a:pt x="143" y="19"/>
                        <a:pt x="157" y="32"/>
                        <a:pt x="157" y="48"/>
                      </a:cubicBezTo>
                      <a:cubicBezTo>
                        <a:pt x="157" y="167"/>
                        <a:pt x="157" y="167"/>
                        <a:pt x="157" y="167"/>
                      </a:cubicBezTo>
                      <a:cubicBezTo>
                        <a:pt x="157" y="167"/>
                        <a:pt x="157" y="167"/>
                        <a:pt x="157" y="167"/>
                      </a:cubicBezTo>
                      <a:close/>
                    </a:path>
                  </a:pathLst>
                </a:custGeom>
                <a:grpFill/>
                <a:ln w="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960C"/>
                    </a:solidFill>
                    <a:effectLst/>
                    <a:uLnTx/>
                    <a:uFillTx/>
                    <a:latin typeface="+mj-lt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37" name="Freeform 34">
                  <a:extLst>
                    <a:ext uri="{FF2B5EF4-FFF2-40B4-BE49-F238E27FC236}">
                      <a16:creationId xmlns:a16="http://schemas.microsoft.com/office/drawing/2014/main" id="{528A78B4-7D78-480A-9F17-B159177915D0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5563" y="-1588"/>
                  <a:ext cx="142875" cy="142875"/>
                </a:xfrm>
                <a:custGeom>
                  <a:avLst/>
                  <a:gdLst>
                    <a:gd name="T0" fmla="*/ 49 w 97"/>
                    <a:gd name="T1" fmla="*/ 98 h 98"/>
                    <a:gd name="T2" fmla="*/ 97 w 97"/>
                    <a:gd name="T3" fmla="*/ 49 h 98"/>
                    <a:gd name="T4" fmla="*/ 49 w 97"/>
                    <a:gd name="T5" fmla="*/ 0 h 98"/>
                    <a:gd name="T6" fmla="*/ 0 w 97"/>
                    <a:gd name="T7" fmla="*/ 49 h 98"/>
                    <a:gd name="T8" fmla="*/ 49 w 97"/>
                    <a:gd name="T9" fmla="*/ 98 h 98"/>
                    <a:gd name="T10" fmla="*/ 49 w 97"/>
                    <a:gd name="T11" fmla="*/ 19 h 98"/>
                    <a:gd name="T12" fmla="*/ 79 w 97"/>
                    <a:gd name="T13" fmla="*/ 49 h 98"/>
                    <a:gd name="T14" fmla="*/ 49 w 97"/>
                    <a:gd name="T15" fmla="*/ 80 h 98"/>
                    <a:gd name="T16" fmla="*/ 19 w 97"/>
                    <a:gd name="T17" fmla="*/ 49 h 98"/>
                    <a:gd name="T18" fmla="*/ 49 w 97"/>
                    <a:gd name="T19" fmla="*/ 19 h 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97" h="98">
                      <a:moveTo>
                        <a:pt x="49" y="98"/>
                      </a:moveTo>
                      <a:cubicBezTo>
                        <a:pt x="76" y="98"/>
                        <a:pt x="97" y="76"/>
                        <a:pt x="97" y="49"/>
                      </a:cubicBezTo>
                      <a:cubicBezTo>
                        <a:pt x="97" y="22"/>
                        <a:pt x="76" y="0"/>
                        <a:pt x="49" y="0"/>
                      </a:cubicBezTo>
                      <a:cubicBezTo>
                        <a:pt x="22" y="0"/>
                        <a:pt x="0" y="22"/>
                        <a:pt x="0" y="49"/>
                      </a:cubicBezTo>
                      <a:cubicBezTo>
                        <a:pt x="0" y="76"/>
                        <a:pt x="22" y="98"/>
                        <a:pt x="49" y="98"/>
                      </a:cubicBezTo>
                      <a:close/>
                      <a:moveTo>
                        <a:pt x="49" y="19"/>
                      </a:moveTo>
                      <a:cubicBezTo>
                        <a:pt x="66" y="19"/>
                        <a:pt x="79" y="32"/>
                        <a:pt x="79" y="49"/>
                      </a:cubicBezTo>
                      <a:cubicBezTo>
                        <a:pt x="79" y="66"/>
                        <a:pt x="66" y="80"/>
                        <a:pt x="49" y="80"/>
                      </a:cubicBezTo>
                      <a:cubicBezTo>
                        <a:pt x="32" y="80"/>
                        <a:pt x="19" y="66"/>
                        <a:pt x="19" y="49"/>
                      </a:cubicBezTo>
                      <a:cubicBezTo>
                        <a:pt x="19" y="32"/>
                        <a:pt x="32" y="19"/>
                        <a:pt x="49" y="19"/>
                      </a:cubicBezTo>
                      <a:close/>
                    </a:path>
                  </a:pathLst>
                </a:custGeom>
                <a:grpFill/>
                <a:ln w="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960C"/>
                    </a:solidFill>
                    <a:effectLst/>
                    <a:uLnTx/>
                    <a:uFillTx/>
                    <a:latin typeface="+mj-lt"/>
                    <a:ea typeface="+mn-ea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232" name="Rectangle: Rounded Corners 411">
                <a:extLst>
                  <a:ext uri="{FF2B5EF4-FFF2-40B4-BE49-F238E27FC236}">
                    <a16:creationId xmlns:a16="http://schemas.microsoft.com/office/drawing/2014/main" id="{FC7402E6-CC1E-4869-9AD4-88BCE84CEF22}"/>
                  </a:ext>
                </a:extLst>
              </p:cNvPr>
              <p:cNvSpPr/>
              <p:nvPr/>
            </p:nvSpPr>
            <p:spPr>
              <a:xfrm>
                <a:off x="7290868" y="4251228"/>
                <a:ext cx="496453" cy="1000380"/>
              </a:xfrm>
              <a:prstGeom prst="roundRect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960C"/>
                  </a:solidFill>
                  <a:effectLst/>
                  <a:uLnTx/>
                  <a:uFillTx/>
                  <a:latin typeface="+mj-lt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233" name="Rectangle: Rounded Corners 412">
                <a:extLst>
                  <a:ext uri="{FF2B5EF4-FFF2-40B4-BE49-F238E27FC236}">
                    <a16:creationId xmlns:a16="http://schemas.microsoft.com/office/drawing/2014/main" id="{D68AA63D-9CF0-4A6C-9674-157818313D1D}"/>
                  </a:ext>
                </a:extLst>
              </p:cNvPr>
              <p:cNvSpPr/>
              <p:nvPr/>
            </p:nvSpPr>
            <p:spPr>
              <a:xfrm>
                <a:off x="7426133" y="3719691"/>
                <a:ext cx="496453" cy="931367"/>
              </a:xfrm>
              <a:prstGeom prst="roundRect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960C"/>
                  </a:solidFill>
                  <a:effectLst/>
                  <a:uLnTx/>
                  <a:uFillTx/>
                  <a:latin typeface="+mj-lt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234" name="Rectangle: Rounded Corners 413">
                <a:extLst>
                  <a:ext uri="{FF2B5EF4-FFF2-40B4-BE49-F238E27FC236}">
                    <a16:creationId xmlns:a16="http://schemas.microsoft.com/office/drawing/2014/main" id="{BF99C3BC-DF80-4BB6-99F1-D0F7CAF075EF}"/>
                  </a:ext>
                </a:extLst>
              </p:cNvPr>
              <p:cNvSpPr/>
              <p:nvPr/>
            </p:nvSpPr>
            <p:spPr>
              <a:xfrm>
                <a:off x="7134946" y="3725209"/>
                <a:ext cx="496453" cy="925849"/>
              </a:xfrm>
              <a:prstGeom prst="roundRect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960C"/>
                  </a:solidFill>
                  <a:effectLst/>
                  <a:uLnTx/>
                  <a:uFillTx/>
                  <a:latin typeface="+mj-lt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235" name="Oval 234">
                <a:extLst>
                  <a:ext uri="{FF2B5EF4-FFF2-40B4-BE49-F238E27FC236}">
                    <a16:creationId xmlns:a16="http://schemas.microsoft.com/office/drawing/2014/main" id="{72DD5015-62A6-4179-B7C2-565F92A4C6E9}"/>
                  </a:ext>
                </a:extLst>
              </p:cNvPr>
              <p:cNvSpPr/>
              <p:nvPr/>
            </p:nvSpPr>
            <p:spPr>
              <a:xfrm>
                <a:off x="7342778" y="3224655"/>
                <a:ext cx="392632" cy="392632"/>
              </a:xfrm>
              <a:prstGeom prst="ellipse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960C"/>
                  </a:solidFill>
                  <a:effectLst/>
                  <a:uLnTx/>
                  <a:uFillTx/>
                  <a:latin typeface="+mj-lt"/>
                  <a:ea typeface="+mn-ea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67" name="Group 166">
              <a:extLst>
                <a:ext uri="{FF2B5EF4-FFF2-40B4-BE49-F238E27FC236}">
                  <a16:creationId xmlns:a16="http://schemas.microsoft.com/office/drawing/2014/main" id="{65E35793-70D6-4A39-BCC9-A00D126FF9AF}"/>
                </a:ext>
              </a:extLst>
            </p:cNvPr>
            <p:cNvGrpSpPr>
              <a:grpSpLocks/>
            </p:cNvGrpSpPr>
            <p:nvPr/>
          </p:nvGrpSpPr>
          <p:grpSpPr>
            <a:xfrm>
              <a:off x="4055961" y="5375182"/>
              <a:ext cx="166045" cy="419171"/>
              <a:chOff x="7092283" y="3174878"/>
              <a:chExt cx="899133" cy="2145781"/>
            </a:xfrm>
            <a:solidFill>
              <a:schemeClr val="bg1"/>
            </a:solidFill>
          </p:grpSpPr>
          <p:grpSp>
            <p:nvGrpSpPr>
              <p:cNvPr id="224" name="CustomIcon">
                <a:extLst>
                  <a:ext uri="{FF2B5EF4-FFF2-40B4-BE49-F238E27FC236}">
                    <a16:creationId xmlns:a16="http://schemas.microsoft.com/office/drawing/2014/main" id="{307B0A0E-A7D1-4DBF-B484-FF593A463210}"/>
                  </a:ext>
                </a:extLst>
              </p:cNvPr>
              <p:cNvGrpSpPr>
                <a:grpSpLocks noChangeAspect="1"/>
              </p:cNvGrpSpPr>
              <p:nvPr>
                <p:custDataLst>
                  <p:tags r:id="rId18"/>
                </p:custDataLst>
              </p:nvPr>
            </p:nvGrpSpPr>
            <p:grpSpPr>
              <a:xfrm>
                <a:off x="7092283" y="3174878"/>
                <a:ext cx="899133" cy="2145781"/>
                <a:chOff x="-1588" y="-1588"/>
                <a:chExt cx="258763" cy="617538"/>
              </a:xfrm>
              <a:grpFill/>
            </p:grpSpPr>
            <p:sp>
              <p:nvSpPr>
                <p:cNvPr id="229" name="Freeform 33">
                  <a:extLst>
                    <a:ext uri="{FF2B5EF4-FFF2-40B4-BE49-F238E27FC236}">
                      <a16:creationId xmlns:a16="http://schemas.microsoft.com/office/drawing/2014/main" id="{28042E9E-ABE2-4849-8ADB-AC7D56307429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-1588" y="142875"/>
                  <a:ext cx="258763" cy="473075"/>
                </a:xfrm>
                <a:custGeom>
                  <a:avLst/>
                  <a:gdLst>
                    <a:gd name="T0" fmla="*/ 127 w 176"/>
                    <a:gd name="T1" fmla="*/ 0 h 324"/>
                    <a:gd name="T2" fmla="*/ 49 w 176"/>
                    <a:gd name="T3" fmla="*/ 0 h 324"/>
                    <a:gd name="T4" fmla="*/ 0 w 176"/>
                    <a:gd name="T5" fmla="*/ 48 h 324"/>
                    <a:gd name="T6" fmla="*/ 0 w 176"/>
                    <a:gd name="T7" fmla="*/ 167 h 324"/>
                    <a:gd name="T8" fmla="*/ 4 w 176"/>
                    <a:gd name="T9" fmla="*/ 180 h 324"/>
                    <a:gd name="T10" fmla="*/ 36 w 176"/>
                    <a:gd name="T11" fmla="*/ 200 h 324"/>
                    <a:gd name="T12" fmla="*/ 36 w 176"/>
                    <a:gd name="T13" fmla="*/ 206 h 324"/>
                    <a:gd name="T14" fmla="*/ 36 w 176"/>
                    <a:gd name="T15" fmla="*/ 311 h 324"/>
                    <a:gd name="T16" fmla="*/ 49 w 176"/>
                    <a:gd name="T17" fmla="*/ 324 h 324"/>
                    <a:gd name="T18" fmla="*/ 127 w 176"/>
                    <a:gd name="T19" fmla="*/ 324 h 324"/>
                    <a:gd name="T20" fmla="*/ 140 w 176"/>
                    <a:gd name="T21" fmla="*/ 311 h 324"/>
                    <a:gd name="T22" fmla="*/ 140 w 176"/>
                    <a:gd name="T23" fmla="*/ 207 h 324"/>
                    <a:gd name="T24" fmla="*/ 140 w 176"/>
                    <a:gd name="T25" fmla="*/ 206 h 324"/>
                    <a:gd name="T26" fmla="*/ 140 w 176"/>
                    <a:gd name="T27" fmla="*/ 200 h 324"/>
                    <a:gd name="T28" fmla="*/ 172 w 176"/>
                    <a:gd name="T29" fmla="*/ 181 h 324"/>
                    <a:gd name="T30" fmla="*/ 176 w 176"/>
                    <a:gd name="T31" fmla="*/ 167 h 324"/>
                    <a:gd name="T32" fmla="*/ 176 w 176"/>
                    <a:gd name="T33" fmla="*/ 48 h 324"/>
                    <a:gd name="T34" fmla="*/ 127 w 176"/>
                    <a:gd name="T35" fmla="*/ 0 h 324"/>
                    <a:gd name="T36" fmla="*/ 157 w 176"/>
                    <a:gd name="T37" fmla="*/ 167 h 324"/>
                    <a:gd name="T38" fmla="*/ 156 w 176"/>
                    <a:gd name="T39" fmla="*/ 169 h 324"/>
                    <a:gd name="T40" fmla="*/ 140 w 176"/>
                    <a:gd name="T41" fmla="*/ 180 h 324"/>
                    <a:gd name="T42" fmla="*/ 140 w 176"/>
                    <a:gd name="T43" fmla="*/ 60 h 324"/>
                    <a:gd name="T44" fmla="*/ 130 w 176"/>
                    <a:gd name="T45" fmla="*/ 51 h 324"/>
                    <a:gd name="T46" fmla="*/ 120 w 176"/>
                    <a:gd name="T47" fmla="*/ 60 h 324"/>
                    <a:gd name="T48" fmla="*/ 120 w 176"/>
                    <a:gd name="T49" fmla="*/ 194 h 324"/>
                    <a:gd name="T50" fmla="*/ 120 w 176"/>
                    <a:gd name="T51" fmla="*/ 194 h 324"/>
                    <a:gd name="T52" fmla="*/ 120 w 176"/>
                    <a:gd name="T53" fmla="*/ 304 h 324"/>
                    <a:gd name="T54" fmla="*/ 98 w 176"/>
                    <a:gd name="T55" fmla="*/ 304 h 324"/>
                    <a:gd name="T56" fmla="*/ 98 w 176"/>
                    <a:gd name="T57" fmla="*/ 193 h 324"/>
                    <a:gd name="T58" fmla="*/ 88 w 176"/>
                    <a:gd name="T59" fmla="*/ 183 h 324"/>
                    <a:gd name="T60" fmla="*/ 78 w 176"/>
                    <a:gd name="T61" fmla="*/ 193 h 324"/>
                    <a:gd name="T62" fmla="*/ 78 w 176"/>
                    <a:gd name="T63" fmla="*/ 304 h 324"/>
                    <a:gd name="T64" fmla="*/ 56 w 176"/>
                    <a:gd name="T65" fmla="*/ 304 h 324"/>
                    <a:gd name="T66" fmla="*/ 56 w 176"/>
                    <a:gd name="T67" fmla="*/ 206 h 324"/>
                    <a:gd name="T68" fmla="*/ 56 w 176"/>
                    <a:gd name="T69" fmla="*/ 194 h 324"/>
                    <a:gd name="T70" fmla="*/ 56 w 176"/>
                    <a:gd name="T71" fmla="*/ 60 h 324"/>
                    <a:gd name="T72" fmla="*/ 46 w 176"/>
                    <a:gd name="T73" fmla="*/ 51 h 324"/>
                    <a:gd name="T74" fmla="*/ 36 w 176"/>
                    <a:gd name="T75" fmla="*/ 60 h 324"/>
                    <a:gd name="T76" fmla="*/ 36 w 176"/>
                    <a:gd name="T77" fmla="*/ 180 h 324"/>
                    <a:gd name="T78" fmla="*/ 20 w 176"/>
                    <a:gd name="T79" fmla="*/ 169 h 324"/>
                    <a:gd name="T80" fmla="*/ 20 w 176"/>
                    <a:gd name="T81" fmla="*/ 167 h 324"/>
                    <a:gd name="T82" fmla="*/ 20 w 176"/>
                    <a:gd name="T83" fmla="*/ 48 h 324"/>
                    <a:gd name="T84" fmla="*/ 49 w 176"/>
                    <a:gd name="T85" fmla="*/ 19 h 324"/>
                    <a:gd name="T86" fmla="*/ 127 w 176"/>
                    <a:gd name="T87" fmla="*/ 19 h 324"/>
                    <a:gd name="T88" fmla="*/ 157 w 176"/>
                    <a:gd name="T89" fmla="*/ 48 h 324"/>
                    <a:gd name="T90" fmla="*/ 157 w 176"/>
                    <a:gd name="T91" fmla="*/ 167 h 324"/>
                    <a:gd name="T92" fmla="*/ 157 w 176"/>
                    <a:gd name="T93" fmla="*/ 167 h 3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176" h="324">
                      <a:moveTo>
                        <a:pt x="127" y="0"/>
                      </a:moveTo>
                      <a:cubicBezTo>
                        <a:pt x="49" y="0"/>
                        <a:pt x="49" y="0"/>
                        <a:pt x="49" y="0"/>
                      </a:cubicBezTo>
                      <a:cubicBezTo>
                        <a:pt x="22" y="0"/>
                        <a:pt x="0" y="21"/>
                        <a:pt x="0" y="48"/>
                      </a:cubicBezTo>
                      <a:cubicBezTo>
                        <a:pt x="0" y="167"/>
                        <a:pt x="0" y="167"/>
                        <a:pt x="0" y="167"/>
                      </a:cubicBezTo>
                      <a:cubicBezTo>
                        <a:pt x="0" y="172"/>
                        <a:pt x="2" y="177"/>
                        <a:pt x="4" y="180"/>
                      </a:cubicBezTo>
                      <a:cubicBezTo>
                        <a:pt x="9" y="187"/>
                        <a:pt x="19" y="197"/>
                        <a:pt x="36" y="200"/>
                      </a:cubicBezTo>
                      <a:cubicBezTo>
                        <a:pt x="36" y="206"/>
                        <a:pt x="36" y="206"/>
                        <a:pt x="36" y="206"/>
                      </a:cubicBezTo>
                      <a:cubicBezTo>
                        <a:pt x="36" y="311"/>
                        <a:pt x="36" y="311"/>
                        <a:pt x="36" y="311"/>
                      </a:cubicBezTo>
                      <a:cubicBezTo>
                        <a:pt x="36" y="318"/>
                        <a:pt x="42" y="324"/>
                        <a:pt x="49" y="324"/>
                      </a:cubicBezTo>
                      <a:cubicBezTo>
                        <a:pt x="127" y="324"/>
                        <a:pt x="127" y="324"/>
                        <a:pt x="127" y="324"/>
                      </a:cubicBezTo>
                      <a:cubicBezTo>
                        <a:pt x="134" y="324"/>
                        <a:pt x="140" y="318"/>
                        <a:pt x="140" y="311"/>
                      </a:cubicBezTo>
                      <a:cubicBezTo>
                        <a:pt x="140" y="207"/>
                        <a:pt x="140" y="207"/>
                        <a:pt x="140" y="207"/>
                      </a:cubicBezTo>
                      <a:cubicBezTo>
                        <a:pt x="140" y="206"/>
                        <a:pt x="140" y="206"/>
                        <a:pt x="140" y="206"/>
                      </a:cubicBezTo>
                      <a:cubicBezTo>
                        <a:pt x="140" y="200"/>
                        <a:pt x="140" y="200"/>
                        <a:pt x="140" y="200"/>
                      </a:cubicBezTo>
                      <a:cubicBezTo>
                        <a:pt x="157" y="197"/>
                        <a:pt x="167" y="187"/>
                        <a:pt x="172" y="181"/>
                      </a:cubicBezTo>
                      <a:cubicBezTo>
                        <a:pt x="175" y="177"/>
                        <a:pt x="176" y="172"/>
                        <a:pt x="176" y="167"/>
                      </a:cubicBezTo>
                      <a:cubicBezTo>
                        <a:pt x="176" y="48"/>
                        <a:pt x="176" y="48"/>
                        <a:pt x="176" y="48"/>
                      </a:cubicBezTo>
                      <a:cubicBezTo>
                        <a:pt x="176" y="21"/>
                        <a:pt x="155" y="0"/>
                        <a:pt x="127" y="0"/>
                      </a:cubicBezTo>
                      <a:close/>
                      <a:moveTo>
                        <a:pt x="157" y="167"/>
                      </a:moveTo>
                      <a:cubicBezTo>
                        <a:pt x="157" y="168"/>
                        <a:pt x="156" y="169"/>
                        <a:pt x="156" y="169"/>
                      </a:cubicBezTo>
                      <a:cubicBezTo>
                        <a:pt x="153" y="174"/>
                        <a:pt x="148" y="178"/>
                        <a:pt x="140" y="180"/>
                      </a:cubicBezTo>
                      <a:cubicBezTo>
                        <a:pt x="140" y="60"/>
                        <a:pt x="140" y="60"/>
                        <a:pt x="140" y="60"/>
                      </a:cubicBezTo>
                      <a:cubicBezTo>
                        <a:pt x="140" y="55"/>
                        <a:pt x="136" y="51"/>
                        <a:pt x="130" y="51"/>
                      </a:cubicBezTo>
                      <a:cubicBezTo>
                        <a:pt x="125" y="51"/>
                        <a:pt x="120" y="55"/>
                        <a:pt x="120" y="60"/>
                      </a:cubicBezTo>
                      <a:cubicBezTo>
                        <a:pt x="120" y="194"/>
                        <a:pt x="120" y="194"/>
                        <a:pt x="120" y="194"/>
                      </a:cubicBezTo>
                      <a:cubicBezTo>
                        <a:pt x="120" y="194"/>
                        <a:pt x="120" y="194"/>
                        <a:pt x="120" y="194"/>
                      </a:cubicBezTo>
                      <a:cubicBezTo>
                        <a:pt x="120" y="304"/>
                        <a:pt x="120" y="304"/>
                        <a:pt x="120" y="304"/>
                      </a:cubicBezTo>
                      <a:cubicBezTo>
                        <a:pt x="98" y="304"/>
                        <a:pt x="98" y="304"/>
                        <a:pt x="98" y="304"/>
                      </a:cubicBezTo>
                      <a:cubicBezTo>
                        <a:pt x="98" y="193"/>
                        <a:pt x="98" y="193"/>
                        <a:pt x="98" y="193"/>
                      </a:cubicBezTo>
                      <a:cubicBezTo>
                        <a:pt x="98" y="187"/>
                        <a:pt x="94" y="183"/>
                        <a:pt x="88" y="183"/>
                      </a:cubicBezTo>
                      <a:cubicBezTo>
                        <a:pt x="83" y="183"/>
                        <a:pt x="78" y="187"/>
                        <a:pt x="78" y="193"/>
                      </a:cubicBezTo>
                      <a:cubicBezTo>
                        <a:pt x="78" y="304"/>
                        <a:pt x="78" y="304"/>
                        <a:pt x="78" y="304"/>
                      </a:cubicBezTo>
                      <a:cubicBezTo>
                        <a:pt x="56" y="304"/>
                        <a:pt x="56" y="304"/>
                        <a:pt x="56" y="304"/>
                      </a:cubicBezTo>
                      <a:cubicBezTo>
                        <a:pt x="56" y="206"/>
                        <a:pt x="56" y="206"/>
                        <a:pt x="56" y="206"/>
                      </a:cubicBezTo>
                      <a:cubicBezTo>
                        <a:pt x="56" y="194"/>
                        <a:pt x="56" y="194"/>
                        <a:pt x="56" y="194"/>
                      </a:cubicBezTo>
                      <a:cubicBezTo>
                        <a:pt x="56" y="60"/>
                        <a:pt x="56" y="60"/>
                        <a:pt x="56" y="60"/>
                      </a:cubicBezTo>
                      <a:cubicBezTo>
                        <a:pt x="56" y="55"/>
                        <a:pt x="52" y="51"/>
                        <a:pt x="46" y="51"/>
                      </a:cubicBezTo>
                      <a:cubicBezTo>
                        <a:pt x="41" y="51"/>
                        <a:pt x="36" y="55"/>
                        <a:pt x="36" y="60"/>
                      </a:cubicBezTo>
                      <a:cubicBezTo>
                        <a:pt x="36" y="180"/>
                        <a:pt x="36" y="180"/>
                        <a:pt x="36" y="180"/>
                      </a:cubicBezTo>
                      <a:cubicBezTo>
                        <a:pt x="28" y="178"/>
                        <a:pt x="23" y="172"/>
                        <a:pt x="20" y="169"/>
                      </a:cubicBezTo>
                      <a:cubicBezTo>
                        <a:pt x="20" y="168"/>
                        <a:pt x="20" y="168"/>
                        <a:pt x="20" y="167"/>
                      </a:cubicBezTo>
                      <a:cubicBezTo>
                        <a:pt x="20" y="48"/>
                        <a:pt x="20" y="48"/>
                        <a:pt x="20" y="48"/>
                      </a:cubicBezTo>
                      <a:cubicBezTo>
                        <a:pt x="20" y="32"/>
                        <a:pt x="33" y="19"/>
                        <a:pt x="49" y="19"/>
                      </a:cubicBezTo>
                      <a:cubicBezTo>
                        <a:pt x="127" y="19"/>
                        <a:pt x="127" y="19"/>
                        <a:pt x="127" y="19"/>
                      </a:cubicBezTo>
                      <a:cubicBezTo>
                        <a:pt x="143" y="19"/>
                        <a:pt x="157" y="32"/>
                        <a:pt x="157" y="48"/>
                      </a:cubicBezTo>
                      <a:cubicBezTo>
                        <a:pt x="157" y="167"/>
                        <a:pt x="157" y="167"/>
                        <a:pt x="157" y="167"/>
                      </a:cubicBezTo>
                      <a:cubicBezTo>
                        <a:pt x="157" y="167"/>
                        <a:pt x="157" y="167"/>
                        <a:pt x="157" y="167"/>
                      </a:cubicBezTo>
                      <a:close/>
                    </a:path>
                  </a:pathLst>
                </a:custGeom>
                <a:grpFill/>
                <a:ln w="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960C"/>
                    </a:solidFill>
                    <a:effectLst/>
                    <a:uLnTx/>
                    <a:uFillTx/>
                    <a:latin typeface="+mj-lt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30" name="Freeform 34">
                  <a:extLst>
                    <a:ext uri="{FF2B5EF4-FFF2-40B4-BE49-F238E27FC236}">
                      <a16:creationId xmlns:a16="http://schemas.microsoft.com/office/drawing/2014/main" id="{528A78B4-7D78-480A-9F17-B159177915D0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5563" y="-1588"/>
                  <a:ext cx="142875" cy="142875"/>
                </a:xfrm>
                <a:custGeom>
                  <a:avLst/>
                  <a:gdLst>
                    <a:gd name="T0" fmla="*/ 49 w 97"/>
                    <a:gd name="T1" fmla="*/ 98 h 98"/>
                    <a:gd name="T2" fmla="*/ 97 w 97"/>
                    <a:gd name="T3" fmla="*/ 49 h 98"/>
                    <a:gd name="T4" fmla="*/ 49 w 97"/>
                    <a:gd name="T5" fmla="*/ 0 h 98"/>
                    <a:gd name="T6" fmla="*/ 0 w 97"/>
                    <a:gd name="T7" fmla="*/ 49 h 98"/>
                    <a:gd name="T8" fmla="*/ 49 w 97"/>
                    <a:gd name="T9" fmla="*/ 98 h 98"/>
                    <a:gd name="T10" fmla="*/ 49 w 97"/>
                    <a:gd name="T11" fmla="*/ 19 h 98"/>
                    <a:gd name="T12" fmla="*/ 79 w 97"/>
                    <a:gd name="T13" fmla="*/ 49 h 98"/>
                    <a:gd name="T14" fmla="*/ 49 w 97"/>
                    <a:gd name="T15" fmla="*/ 80 h 98"/>
                    <a:gd name="T16" fmla="*/ 19 w 97"/>
                    <a:gd name="T17" fmla="*/ 49 h 98"/>
                    <a:gd name="T18" fmla="*/ 49 w 97"/>
                    <a:gd name="T19" fmla="*/ 19 h 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97" h="98">
                      <a:moveTo>
                        <a:pt x="49" y="98"/>
                      </a:moveTo>
                      <a:cubicBezTo>
                        <a:pt x="76" y="98"/>
                        <a:pt x="97" y="76"/>
                        <a:pt x="97" y="49"/>
                      </a:cubicBezTo>
                      <a:cubicBezTo>
                        <a:pt x="97" y="22"/>
                        <a:pt x="76" y="0"/>
                        <a:pt x="49" y="0"/>
                      </a:cubicBezTo>
                      <a:cubicBezTo>
                        <a:pt x="22" y="0"/>
                        <a:pt x="0" y="22"/>
                        <a:pt x="0" y="49"/>
                      </a:cubicBezTo>
                      <a:cubicBezTo>
                        <a:pt x="0" y="76"/>
                        <a:pt x="22" y="98"/>
                        <a:pt x="49" y="98"/>
                      </a:cubicBezTo>
                      <a:close/>
                      <a:moveTo>
                        <a:pt x="49" y="19"/>
                      </a:moveTo>
                      <a:cubicBezTo>
                        <a:pt x="66" y="19"/>
                        <a:pt x="79" y="32"/>
                        <a:pt x="79" y="49"/>
                      </a:cubicBezTo>
                      <a:cubicBezTo>
                        <a:pt x="79" y="66"/>
                        <a:pt x="66" y="80"/>
                        <a:pt x="49" y="80"/>
                      </a:cubicBezTo>
                      <a:cubicBezTo>
                        <a:pt x="32" y="80"/>
                        <a:pt x="19" y="66"/>
                        <a:pt x="19" y="49"/>
                      </a:cubicBezTo>
                      <a:cubicBezTo>
                        <a:pt x="19" y="32"/>
                        <a:pt x="32" y="19"/>
                        <a:pt x="49" y="19"/>
                      </a:cubicBezTo>
                      <a:close/>
                    </a:path>
                  </a:pathLst>
                </a:custGeom>
                <a:grpFill/>
                <a:ln w="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960C"/>
                    </a:solidFill>
                    <a:effectLst/>
                    <a:uLnTx/>
                    <a:uFillTx/>
                    <a:latin typeface="+mj-lt"/>
                    <a:ea typeface="+mn-ea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225" name="Rectangle: Rounded Corners 411">
                <a:extLst>
                  <a:ext uri="{FF2B5EF4-FFF2-40B4-BE49-F238E27FC236}">
                    <a16:creationId xmlns:a16="http://schemas.microsoft.com/office/drawing/2014/main" id="{FC7402E6-CC1E-4869-9AD4-88BCE84CEF22}"/>
                  </a:ext>
                </a:extLst>
              </p:cNvPr>
              <p:cNvSpPr/>
              <p:nvPr/>
            </p:nvSpPr>
            <p:spPr>
              <a:xfrm>
                <a:off x="7290868" y="4251228"/>
                <a:ext cx="496453" cy="1000380"/>
              </a:xfrm>
              <a:prstGeom prst="roundRect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960C"/>
                  </a:solidFill>
                  <a:effectLst/>
                  <a:uLnTx/>
                  <a:uFillTx/>
                  <a:latin typeface="+mj-lt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226" name="Rectangle: Rounded Corners 412">
                <a:extLst>
                  <a:ext uri="{FF2B5EF4-FFF2-40B4-BE49-F238E27FC236}">
                    <a16:creationId xmlns:a16="http://schemas.microsoft.com/office/drawing/2014/main" id="{D68AA63D-9CF0-4A6C-9674-157818313D1D}"/>
                  </a:ext>
                </a:extLst>
              </p:cNvPr>
              <p:cNvSpPr/>
              <p:nvPr/>
            </p:nvSpPr>
            <p:spPr>
              <a:xfrm>
                <a:off x="7426133" y="3719691"/>
                <a:ext cx="496453" cy="931367"/>
              </a:xfrm>
              <a:prstGeom prst="roundRect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960C"/>
                  </a:solidFill>
                  <a:effectLst/>
                  <a:uLnTx/>
                  <a:uFillTx/>
                  <a:latin typeface="+mj-lt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227" name="Rectangle: Rounded Corners 413">
                <a:extLst>
                  <a:ext uri="{FF2B5EF4-FFF2-40B4-BE49-F238E27FC236}">
                    <a16:creationId xmlns:a16="http://schemas.microsoft.com/office/drawing/2014/main" id="{BF99C3BC-DF80-4BB6-99F1-D0F7CAF075EF}"/>
                  </a:ext>
                </a:extLst>
              </p:cNvPr>
              <p:cNvSpPr/>
              <p:nvPr/>
            </p:nvSpPr>
            <p:spPr>
              <a:xfrm>
                <a:off x="7134946" y="3725209"/>
                <a:ext cx="496453" cy="925849"/>
              </a:xfrm>
              <a:prstGeom prst="roundRect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960C"/>
                  </a:solidFill>
                  <a:effectLst/>
                  <a:uLnTx/>
                  <a:uFillTx/>
                  <a:latin typeface="+mj-lt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228" name="Oval 227">
                <a:extLst>
                  <a:ext uri="{FF2B5EF4-FFF2-40B4-BE49-F238E27FC236}">
                    <a16:creationId xmlns:a16="http://schemas.microsoft.com/office/drawing/2014/main" id="{72DD5015-62A6-4179-B7C2-565F92A4C6E9}"/>
                  </a:ext>
                </a:extLst>
              </p:cNvPr>
              <p:cNvSpPr/>
              <p:nvPr/>
            </p:nvSpPr>
            <p:spPr>
              <a:xfrm>
                <a:off x="7342778" y="3224655"/>
                <a:ext cx="392632" cy="392632"/>
              </a:xfrm>
              <a:prstGeom prst="ellipse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960C"/>
                  </a:solidFill>
                  <a:effectLst/>
                  <a:uLnTx/>
                  <a:uFillTx/>
                  <a:latin typeface="+mj-lt"/>
                  <a:ea typeface="+mn-ea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68" name="Group 167">
              <a:extLst>
                <a:ext uri="{FF2B5EF4-FFF2-40B4-BE49-F238E27FC236}">
                  <a16:creationId xmlns:a16="http://schemas.microsoft.com/office/drawing/2014/main" id="{65E35793-70D6-4A39-BCC9-A00D126FF9AF}"/>
                </a:ext>
              </a:extLst>
            </p:cNvPr>
            <p:cNvGrpSpPr>
              <a:grpSpLocks/>
            </p:cNvGrpSpPr>
            <p:nvPr/>
          </p:nvGrpSpPr>
          <p:grpSpPr>
            <a:xfrm>
              <a:off x="5535195" y="4890649"/>
              <a:ext cx="166045" cy="419171"/>
              <a:chOff x="7092283" y="3174878"/>
              <a:chExt cx="899133" cy="2145781"/>
            </a:xfrm>
            <a:solidFill>
              <a:schemeClr val="bg1"/>
            </a:solidFill>
          </p:grpSpPr>
          <p:grpSp>
            <p:nvGrpSpPr>
              <p:cNvPr id="217" name="CustomIcon">
                <a:extLst>
                  <a:ext uri="{FF2B5EF4-FFF2-40B4-BE49-F238E27FC236}">
                    <a16:creationId xmlns:a16="http://schemas.microsoft.com/office/drawing/2014/main" id="{307B0A0E-A7D1-4DBF-B484-FF593A463210}"/>
                  </a:ext>
                </a:extLst>
              </p:cNvPr>
              <p:cNvGrpSpPr>
                <a:grpSpLocks noChangeAspect="1"/>
              </p:cNvGrpSpPr>
              <p:nvPr>
                <p:custDataLst>
                  <p:tags r:id="rId17"/>
                </p:custDataLst>
              </p:nvPr>
            </p:nvGrpSpPr>
            <p:grpSpPr>
              <a:xfrm>
                <a:off x="7092283" y="3174878"/>
                <a:ext cx="899133" cy="2145781"/>
                <a:chOff x="-1588" y="-1588"/>
                <a:chExt cx="258763" cy="617538"/>
              </a:xfrm>
              <a:grpFill/>
            </p:grpSpPr>
            <p:sp>
              <p:nvSpPr>
                <p:cNvPr id="222" name="Freeform 33">
                  <a:extLst>
                    <a:ext uri="{FF2B5EF4-FFF2-40B4-BE49-F238E27FC236}">
                      <a16:creationId xmlns:a16="http://schemas.microsoft.com/office/drawing/2014/main" id="{28042E9E-ABE2-4849-8ADB-AC7D56307429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-1588" y="142875"/>
                  <a:ext cx="258763" cy="473075"/>
                </a:xfrm>
                <a:custGeom>
                  <a:avLst/>
                  <a:gdLst>
                    <a:gd name="T0" fmla="*/ 127 w 176"/>
                    <a:gd name="T1" fmla="*/ 0 h 324"/>
                    <a:gd name="T2" fmla="*/ 49 w 176"/>
                    <a:gd name="T3" fmla="*/ 0 h 324"/>
                    <a:gd name="T4" fmla="*/ 0 w 176"/>
                    <a:gd name="T5" fmla="*/ 48 h 324"/>
                    <a:gd name="T6" fmla="*/ 0 w 176"/>
                    <a:gd name="T7" fmla="*/ 167 h 324"/>
                    <a:gd name="T8" fmla="*/ 4 w 176"/>
                    <a:gd name="T9" fmla="*/ 180 h 324"/>
                    <a:gd name="T10" fmla="*/ 36 w 176"/>
                    <a:gd name="T11" fmla="*/ 200 h 324"/>
                    <a:gd name="T12" fmla="*/ 36 w 176"/>
                    <a:gd name="T13" fmla="*/ 206 h 324"/>
                    <a:gd name="T14" fmla="*/ 36 w 176"/>
                    <a:gd name="T15" fmla="*/ 311 h 324"/>
                    <a:gd name="T16" fmla="*/ 49 w 176"/>
                    <a:gd name="T17" fmla="*/ 324 h 324"/>
                    <a:gd name="T18" fmla="*/ 127 w 176"/>
                    <a:gd name="T19" fmla="*/ 324 h 324"/>
                    <a:gd name="T20" fmla="*/ 140 w 176"/>
                    <a:gd name="T21" fmla="*/ 311 h 324"/>
                    <a:gd name="T22" fmla="*/ 140 w 176"/>
                    <a:gd name="T23" fmla="*/ 207 h 324"/>
                    <a:gd name="T24" fmla="*/ 140 w 176"/>
                    <a:gd name="T25" fmla="*/ 206 h 324"/>
                    <a:gd name="T26" fmla="*/ 140 w 176"/>
                    <a:gd name="T27" fmla="*/ 200 h 324"/>
                    <a:gd name="T28" fmla="*/ 172 w 176"/>
                    <a:gd name="T29" fmla="*/ 181 h 324"/>
                    <a:gd name="T30" fmla="*/ 176 w 176"/>
                    <a:gd name="T31" fmla="*/ 167 h 324"/>
                    <a:gd name="T32" fmla="*/ 176 w 176"/>
                    <a:gd name="T33" fmla="*/ 48 h 324"/>
                    <a:gd name="T34" fmla="*/ 127 w 176"/>
                    <a:gd name="T35" fmla="*/ 0 h 324"/>
                    <a:gd name="T36" fmla="*/ 157 w 176"/>
                    <a:gd name="T37" fmla="*/ 167 h 324"/>
                    <a:gd name="T38" fmla="*/ 156 w 176"/>
                    <a:gd name="T39" fmla="*/ 169 h 324"/>
                    <a:gd name="T40" fmla="*/ 140 w 176"/>
                    <a:gd name="T41" fmla="*/ 180 h 324"/>
                    <a:gd name="T42" fmla="*/ 140 w 176"/>
                    <a:gd name="T43" fmla="*/ 60 h 324"/>
                    <a:gd name="T44" fmla="*/ 130 w 176"/>
                    <a:gd name="T45" fmla="*/ 51 h 324"/>
                    <a:gd name="T46" fmla="*/ 120 w 176"/>
                    <a:gd name="T47" fmla="*/ 60 h 324"/>
                    <a:gd name="T48" fmla="*/ 120 w 176"/>
                    <a:gd name="T49" fmla="*/ 194 h 324"/>
                    <a:gd name="T50" fmla="*/ 120 w 176"/>
                    <a:gd name="T51" fmla="*/ 194 h 324"/>
                    <a:gd name="T52" fmla="*/ 120 w 176"/>
                    <a:gd name="T53" fmla="*/ 304 h 324"/>
                    <a:gd name="T54" fmla="*/ 98 w 176"/>
                    <a:gd name="T55" fmla="*/ 304 h 324"/>
                    <a:gd name="T56" fmla="*/ 98 w 176"/>
                    <a:gd name="T57" fmla="*/ 193 h 324"/>
                    <a:gd name="T58" fmla="*/ 88 w 176"/>
                    <a:gd name="T59" fmla="*/ 183 h 324"/>
                    <a:gd name="T60" fmla="*/ 78 w 176"/>
                    <a:gd name="T61" fmla="*/ 193 h 324"/>
                    <a:gd name="T62" fmla="*/ 78 w 176"/>
                    <a:gd name="T63" fmla="*/ 304 h 324"/>
                    <a:gd name="T64" fmla="*/ 56 w 176"/>
                    <a:gd name="T65" fmla="*/ 304 h 324"/>
                    <a:gd name="T66" fmla="*/ 56 w 176"/>
                    <a:gd name="T67" fmla="*/ 206 h 324"/>
                    <a:gd name="T68" fmla="*/ 56 w 176"/>
                    <a:gd name="T69" fmla="*/ 194 h 324"/>
                    <a:gd name="T70" fmla="*/ 56 w 176"/>
                    <a:gd name="T71" fmla="*/ 60 h 324"/>
                    <a:gd name="T72" fmla="*/ 46 w 176"/>
                    <a:gd name="T73" fmla="*/ 51 h 324"/>
                    <a:gd name="T74" fmla="*/ 36 w 176"/>
                    <a:gd name="T75" fmla="*/ 60 h 324"/>
                    <a:gd name="T76" fmla="*/ 36 w 176"/>
                    <a:gd name="T77" fmla="*/ 180 h 324"/>
                    <a:gd name="T78" fmla="*/ 20 w 176"/>
                    <a:gd name="T79" fmla="*/ 169 h 324"/>
                    <a:gd name="T80" fmla="*/ 20 w 176"/>
                    <a:gd name="T81" fmla="*/ 167 h 324"/>
                    <a:gd name="T82" fmla="*/ 20 w 176"/>
                    <a:gd name="T83" fmla="*/ 48 h 324"/>
                    <a:gd name="T84" fmla="*/ 49 w 176"/>
                    <a:gd name="T85" fmla="*/ 19 h 324"/>
                    <a:gd name="T86" fmla="*/ 127 w 176"/>
                    <a:gd name="T87" fmla="*/ 19 h 324"/>
                    <a:gd name="T88" fmla="*/ 157 w 176"/>
                    <a:gd name="T89" fmla="*/ 48 h 324"/>
                    <a:gd name="T90" fmla="*/ 157 w 176"/>
                    <a:gd name="T91" fmla="*/ 167 h 324"/>
                    <a:gd name="T92" fmla="*/ 157 w 176"/>
                    <a:gd name="T93" fmla="*/ 167 h 3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176" h="324">
                      <a:moveTo>
                        <a:pt x="127" y="0"/>
                      </a:moveTo>
                      <a:cubicBezTo>
                        <a:pt x="49" y="0"/>
                        <a:pt x="49" y="0"/>
                        <a:pt x="49" y="0"/>
                      </a:cubicBezTo>
                      <a:cubicBezTo>
                        <a:pt x="22" y="0"/>
                        <a:pt x="0" y="21"/>
                        <a:pt x="0" y="48"/>
                      </a:cubicBezTo>
                      <a:cubicBezTo>
                        <a:pt x="0" y="167"/>
                        <a:pt x="0" y="167"/>
                        <a:pt x="0" y="167"/>
                      </a:cubicBezTo>
                      <a:cubicBezTo>
                        <a:pt x="0" y="172"/>
                        <a:pt x="2" y="177"/>
                        <a:pt x="4" y="180"/>
                      </a:cubicBezTo>
                      <a:cubicBezTo>
                        <a:pt x="9" y="187"/>
                        <a:pt x="19" y="197"/>
                        <a:pt x="36" y="200"/>
                      </a:cubicBezTo>
                      <a:cubicBezTo>
                        <a:pt x="36" y="206"/>
                        <a:pt x="36" y="206"/>
                        <a:pt x="36" y="206"/>
                      </a:cubicBezTo>
                      <a:cubicBezTo>
                        <a:pt x="36" y="311"/>
                        <a:pt x="36" y="311"/>
                        <a:pt x="36" y="311"/>
                      </a:cubicBezTo>
                      <a:cubicBezTo>
                        <a:pt x="36" y="318"/>
                        <a:pt x="42" y="324"/>
                        <a:pt x="49" y="324"/>
                      </a:cubicBezTo>
                      <a:cubicBezTo>
                        <a:pt x="127" y="324"/>
                        <a:pt x="127" y="324"/>
                        <a:pt x="127" y="324"/>
                      </a:cubicBezTo>
                      <a:cubicBezTo>
                        <a:pt x="134" y="324"/>
                        <a:pt x="140" y="318"/>
                        <a:pt x="140" y="311"/>
                      </a:cubicBezTo>
                      <a:cubicBezTo>
                        <a:pt x="140" y="207"/>
                        <a:pt x="140" y="207"/>
                        <a:pt x="140" y="207"/>
                      </a:cubicBezTo>
                      <a:cubicBezTo>
                        <a:pt x="140" y="206"/>
                        <a:pt x="140" y="206"/>
                        <a:pt x="140" y="206"/>
                      </a:cubicBezTo>
                      <a:cubicBezTo>
                        <a:pt x="140" y="200"/>
                        <a:pt x="140" y="200"/>
                        <a:pt x="140" y="200"/>
                      </a:cubicBezTo>
                      <a:cubicBezTo>
                        <a:pt x="157" y="197"/>
                        <a:pt x="167" y="187"/>
                        <a:pt x="172" y="181"/>
                      </a:cubicBezTo>
                      <a:cubicBezTo>
                        <a:pt x="175" y="177"/>
                        <a:pt x="176" y="172"/>
                        <a:pt x="176" y="167"/>
                      </a:cubicBezTo>
                      <a:cubicBezTo>
                        <a:pt x="176" y="48"/>
                        <a:pt x="176" y="48"/>
                        <a:pt x="176" y="48"/>
                      </a:cubicBezTo>
                      <a:cubicBezTo>
                        <a:pt x="176" y="21"/>
                        <a:pt x="155" y="0"/>
                        <a:pt x="127" y="0"/>
                      </a:cubicBezTo>
                      <a:close/>
                      <a:moveTo>
                        <a:pt x="157" y="167"/>
                      </a:moveTo>
                      <a:cubicBezTo>
                        <a:pt x="157" y="168"/>
                        <a:pt x="156" y="169"/>
                        <a:pt x="156" y="169"/>
                      </a:cubicBezTo>
                      <a:cubicBezTo>
                        <a:pt x="153" y="174"/>
                        <a:pt x="148" y="178"/>
                        <a:pt x="140" y="180"/>
                      </a:cubicBezTo>
                      <a:cubicBezTo>
                        <a:pt x="140" y="60"/>
                        <a:pt x="140" y="60"/>
                        <a:pt x="140" y="60"/>
                      </a:cubicBezTo>
                      <a:cubicBezTo>
                        <a:pt x="140" y="55"/>
                        <a:pt x="136" y="51"/>
                        <a:pt x="130" y="51"/>
                      </a:cubicBezTo>
                      <a:cubicBezTo>
                        <a:pt x="125" y="51"/>
                        <a:pt x="120" y="55"/>
                        <a:pt x="120" y="60"/>
                      </a:cubicBezTo>
                      <a:cubicBezTo>
                        <a:pt x="120" y="194"/>
                        <a:pt x="120" y="194"/>
                        <a:pt x="120" y="194"/>
                      </a:cubicBezTo>
                      <a:cubicBezTo>
                        <a:pt x="120" y="194"/>
                        <a:pt x="120" y="194"/>
                        <a:pt x="120" y="194"/>
                      </a:cubicBezTo>
                      <a:cubicBezTo>
                        <a:pt x="120" y="304"/>
                        <a:pt x="120" y="304"/>
                        <a:pt x="120" y="304"/>
                      </a:cubicBezTo>
                      <a:cubicBezTo>
                        <a:pt x="98" y="304"/>
                        <a:pt x="98" y="304"/>
                        <a:pt x="98" y="304"/>
                      </a:cubicBezTo>
                      <a:cubicBezTo>
                        <a:pt x="98" y="193"/>
                        <a:pt x="98" y="193"/>
                        <a:pt x="98" y="193"/>
                      </a:cubicBezTo>
                      <a:cubicBezTo>
                        <a:pt x="98" y="187"/>
                        <a:pt x="94" y="183"/>
                        <a:pt x="88" y="183"/>
                      </a:cubicBezTo>
                      <a:cubicBezTo>
                        <a:pt x="83" y="183"/>
                        <a:pt x="78" y="187"/>
                        <a:pt x="78" y="193"/>
                      </a:cubicBezTo>
                      <a:cubicBezTo>
                        <a:pt x="78" y="304"/>
                        <a:pt x="78" y="304"/>
                        <a:pt x="78" y="304"/>
                      </a:cubicBezTo>
                      <a:cubicBezTo>
                        <a:pt x="56" y="304"/>
                        <a:pt x="56" y="304"/>
                        <a:pt x="56" y="304"/>
                      </a:cubicBezTo>
                      <a:cubicBezTo>
                        <a:pt x="56" y="206"/>
                        <a:pt x="56" y="206"/>
                        <a:pt x="56" y="206"/>
                      </a:cubicBezTo>
                      <a:cubicBezTo>
                        <a:pt x="56" y="194"/>
                        <a:pt x="56" y="194"/>
                        <a:pt x="56" y="194"/>
                      </a:cubicBezTo>
                      <a:cubicBezTo>
                        <a:pt x="56" y="60"/>
                        <a:pt x="56" y="60"/>
                        <a:pt x="56" y="60"/>
                      </a:cubicBezTo>
                      <a:cubicBezTo>
                        <a:pt x="56" y="55"/>
                        <a:pt x="52" y="51"/>
                        <a:pt x="46" y="51"/>
                      </a:cubicBezTo>
                      <a:cubicBezTo>
                        <a:pt x="41" y="51"/>
                        <a:pt x="36" y="55"/>
                        <a:pt x="36" y="60"/>
                      </a:cubicBezTo>
                      <a:cubicBezTo>
                        <a:pt x="36" y="180"/>
                        <a:pt x="36" y="180"/>
                        <a:pt x="36" y="180"/>
                      </a:cubicBezTo>
                      <a:cubicBezTo>
                        <a:pt x="28" y="178"/>
                        <a:pt x="23" y="172"/>
                        <a:pt x="20" y="169"/>
                      </a:cubicBezTo>
                      <a:cubicBezTo>
                        <a:pt x="20" y="168"/>
                        <a:pt x="20" y="168"/>
                        <a:pt x="20" y="167"/>
                      </a:cubicBezTo>
                      <a:cubicBezTo>
                        <a:pt x="20" y="48"/>
                        <a:pt x="20" y="48"/>
                        <a:pt x="20" y="48"/>
                      </a:cubicBezTo>
                      <a:cubicBezTo>
                        <a:pt x="20" y="32"/>
                        <a:pt x="33" y="19"/>
                        <a:pt x="49" y="19"/>
                      </a:cubicBezTo>
                      <a:cubicBezTo>
                        <a:pt x="127" y="19"/>
                        <a:pt x="127" y="19"/>
                        <a:pt x="127" y="19"/>
                      </a:cubicBezTo>
                      <a:cubicBezTo>
                        <a:pt x="143" y="19"/>
                        <a:pt x="157" y="32"/>
                        <a:pt x="157" y="48"/>
                      </a:cubicBezTo>
                      <a:cubicBezTo>
                        <a:pt x="157" y="167"/>
                        <a:pt x="157" y="167"/>
                        <a:pt x="157" y="167"/>
                      </a:cubicBezTo>
                      <a:cubicBezTo>
                        <a:pt x="157" y="167"/>
                        <a:pt x="157" y="167"/>
                        <a:pt x="157" y="167"/>
                      </a:cubicBezTo>
                      <a:close/>
                    </a:path>
                  </a:pathLst>
                </a:custGeom>
                <a:grpFill/>
                <a:ln w="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960C"/>
                    </a:solidFill>
                    <a:effectLst/>
                    <a:uLnTx/>
                    <a:uFillTx/>
                    <a:latin typeface="+mj-lt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23" name="Freeform 34">
                  <a:extLst>
                    <a:ext uri="{FF2B5EF4-FFF2-40B4-BE49-F238E27FC236}">
                      <a16:creationId xmlns:a16="http://schemas.microsoft.com/office/drawing/2014/main" id="{528A78B4-7D78-480A-9F17-B159177915D0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5563" y="-1588"/>
                  <a:ext cx="142875" cy="142875"/>
                </a:xfrm>
                <a:custGeom>
                  <a:avLst/>
                  <a:gdLst>
                    <a:gd name="T0" fmla="*/ 49 w 97"/>
                    <a:gd name="T1" fmla="*/ 98 h 98"/>
                    <a:gd name="T2" fmla="*/ 97 w 97"/>
                    <a:gd name="T3" fmla="*/ 49 h 98"/>
                    <a:gd name="T4" fmla="*/ 49 w 97"/>
                    <a:gd name="T5" fmla="*/ 0 h 98"/>
                    <a:gd name="T6" fmla="*/ 0 w 97"/>
                    <a:gd name="T7" fmla="*/ 49 h 98"/>
                    <a:gd name="T8" fmla="*/ 49 w 97"/>
                    <a:gd name="T9" fmla="*/ 98 h 98"/>
                    <a:gd name="T10" fmla="*/ 49 w 97"/>
                    <a:gd name="T11" fmla="*/ 19 h 98"/>
                    <a:gd name="T12" fmla="*/ 79 w 97"/>
                    <a:gd name="T13" fmla="*/ 49 h 98"/>
                    <a:gd name="T14" fmla="*/ 49 w 97"/>
                    <a:gd name="T15" fmla="*/ 80 h 98"/>
                    <a:gd name="T16" fmla="*/ 19 w 97"/>
                    <a:gd name="T17" fmla="*/ 49 h 98"/>
                    <a:gd name="T18" fmla="*/ 49 w 97"/>
                    <a:gd name="T19" fmla="*/ 19 h 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97" h="98">
                      <a:moveTo>
                        <a:pt x="49" y="98"/>
                      </a:moveTo>
                      <a:cubicBezTo>
                        <a:pt x="76" y="98"/>
                        <a:pt x="97" y="76"/>
                        <a:pt x="97" y="49"/>
                      </a:cubicBezTo>
                      <a:cubicBezTo>
                        <a:pt x="97" y="22"/>
                        <a:pt x="76" y="0"/>
                        <a:pt x="49" y="0"/>
                      </a:cubicBezTo>
                      <a:cubicBezTo>
                        <a:pt x="22" y="0"/>
                        <a:pt x="0" y="22"/>
                        <a:pt x="0" y="49"/>
                      </a:cubicBezTo>
                      <a:cubicBezTo>
                        <a:pt x="0" y="76"/>
                        <a:pt x="22" y="98"/>
                        <a:pt x="49" y="98"/>
                      </a:cubicBezTo>
                      <a:close/>
                      <a:moveTo>
                        <a:pt x="49" y="19"/>
                      </a:moveTo>
                      <a:cubicBezTo>
                        <a:pt x="66" y="19"/>
                        <a:pt x="79" y="32"/>
                        <a:pt x="79" y="49"/>
                      </a:cubicBezTo>
                      <a:cubicBezTo>
                        <a:pt x="79" y="66"/>
                        <a:pt x="66" y="80"/>
                        <a:pt x="49" y="80"/>
                      </a:cubicBezTo>
                      <a:cubicBezTo>
                        <a:pt x="32" y="80"/>
                        <a:pt x="19" y="66"/>
                        <a:pt x="19" y="49"/>
                      </a:cubicBezTo>
                      <a:cubicBezTo>
                        <a:pt x="19" y="32"/>
                        <a:pt x="32" y="19"/>
                        <a:pt x="49" y="19"/>
                      </a:cubicBezTo>
                      <a:close/>
                    </a:path>
                  </a:pathLst>
                </a:custGeom>
                <a:grpFill/>
                <a:ln w="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960C"/>
                    </a:solidFill>
                    <a:effectLst/>
                    <a:uLnTx/>
                    <a:uFillTx/>
                    <a:latin typeface="+mj-lt"/>
                    <a:ea typeface="+mn-ea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218" name="Rectangle: Rounded Corners 411">
                <a:extLst>
                  <a:ext uri="{FF2B5EF4-FFF2-40B4-BE49-F238E27FC236}">
                    <a16:creationId xmlns:a16="http://schemas.microsoft.com/office/drawing/2014/main" id="{FC7402E6-CC1E-4869-9AD4-88BCE84CEF22}"/>
                  </a:ext>
                </a:extLst>
              </p:cNvPr>
              <p:cNvSpPr/>
              <p:nvPr/>
            </p:nvSpPr>
            <p:spPr>
              <a:xfrm>
                <a:off x="7290868" y="4251228"/>
                <a:ext cx="496453" cy="1000380"/>
              </a:xfrm>
              <a:prstGeom prst="roundRect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960C"/>
                  </a:solidFill>
                  <a:effectLst/>
                  <a:uLnTx/>
                  <a:uFillTx/>
                  <a:latin typeface="+mj-lt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219" name="Rectangle: Rounded Corners 412">
                <a:extLst>
                  <a:ext uri="{FF2B5EF4-FFF2-40B4-BE49-F238E27FC236}">
                    <a16:creationId xmlns:a16="http://schemas.microsoft.com/office/drawing/2014/main" id="{D68AA63D-9CF0-4A6C-9674-157818313D1D}"/>
                  </a:ext>
                </a:extLst>
              </p:cNvPr>
              <p:cNvSpPr/>
              <p:nvPr/>
            </p:nvSpPr>
            <p:spPr>
              <a:xfrm>
                <a:off x="7426133" y="3719691"/>
                <a:ext cx="496453" cy="931367"/>
              </a:xfrm>
              <a:prstGeom prst="roundRect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960C"/>
                  </a:solidFill>
                  <a:effectLst/>
                  <a:uLnTx/>
                  <a:uFillTx/>
                  <a:latin typeface="+mj-lt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220" name="Rectangle: Rounded Corners 413">
                <a:extLst>
                  <a:ext uri="{FF2B5EF4-FFF2-40B4-BE49-F238E27FC236}">
                    <a16:creationId xmlns:a16="http://schemas.microsoft.com/office/drawing/2014/main" id="{BF99C3BC-DF80-4BB6-99F1-D0F7CAF075EF}"/>
                  </a:ext>
                </a:extLst>
              </p:cNvPr>
              <p:cNvSpPr/>
              <p:nvPr/>
            </p:nvSpPr>
            <p:spPr>
              <a:xfrm>
                <a:off x="7134946" y="3725209"/>
                <a:ext cx="496453" cy="925849"/>
              </a:xfrm>
              <a:prstGeom prst="roundRect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960C"/>
                  </a:solidFill>
                  <a:effectLst/>
                  <a:uLnTx/>
                  <a:uFillTx/>
                  <a:latin typeface="+mj-lt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221" name="Oval 220">
                <a:extLst>
                  <a:ext uri="{FF2B5EF4-FFF2-40B4-BE49-F238E27FC236}">
                    <a16:creationId xmlns:a16="http://schemas.microsoft.com/office/drawing/2014/main" id="{72DD5015-62A6-4179-B7C2-565F92A4C6E9}"/>
                  </a:ext>
                </a:extLst>
              </p:cNvPr>
              <p:cNvSpPr/>
              <p:nvPr/>
            </p:nvSpPr>
            <p:spPr>
              <a:xfrm>
                <a:off x="7342778" y="3224655"/>
                <a:ext cx="392632" cy="392632"/>
              </a:xfrm>
              <a:prstGeom prst="ellipse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960C"/>
                  </a:solidFill>
                  <a:effectLst/>
                  <a:uLnTx/>
                  <a:uFillTx/>
                  <a:latin typeface="+mj-lt"/>
                  <a:ea typeface="+mn-ea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69" name="Group 168">
              <a:extLst>
                <a:ext uri="{FF2B5EF4-FFF2-40B4-BE49-F238E27FC236}">
                  <a16:creationId xmlns:a16="http://schemas.microsoft.com/office/drawing/2014/main" id="{65E35793-70D6-4A39-BCC9-A00D126FF9AF}"/>
                </a:ext>
              </a:extLst>
            </p:cNvPr>
            <p:cNvGrpSpPr>
              <a:grpSpLocks/>
            </p:cNvGrpSpPr>
            <p:nvPr/>
          </p:nvGrpSpPr>
          <p:grpSpPr>
            <a:xfrm>
              <a:off x="5831278" y="4890649"/>
              <a:ext cx="166045" cy="419171"/>
              <a:chOff x="7092283" y="3174878"/>
              <a:chExt cx="899133" cy="2145781"/>
            </a:xfrm>
            <a:solidFill>
              <a:schemeClr val="bg1"/>
            </a:solidFill>
          </p:grpSpPr>
          <p:grpSp>
            <p:nvGrpSpPr>
              <p:cNvPr id="210" name="CustomIcon">
                <a:extLst>
                  <a:ext uri="{FF2B5EF4-FFF2-40B4-BE49-F238E27FC236}">
                    <a16:creationId xmlns:a16="http://schemas.microsoft.com/office/drawing/2014/main" id="{307B0A0E-A7D1-4DBF-B484-FF593A463210}"/>
                  </a:ext>
                </a:extLst>
              </p:cNvPr>
              <p:cNvGrpSpPr>
                <a:grpSpLocks noChangeAspect="1"/>
              </p:cNvGrpSpPr>
              <p:nvPr>
                <p:custDataLst>
                  <p:tags r:id="rId16"/>
                </p:custDataLst>
              </p:nvPr>
            </p:nvGrpSpPr>
            <p:grpSpPr>
              <a:xfrm>
                <a:off x="7092283" y="3174878"/>
                <a:ext cx="899133" cy="2145781"/>
                <a:chOff x="-1588" y="-1588"/>
                <a:chExt cx="258763" cy="617538"/>
              </a:xfrm>
              <a:grpFill/>
            </p:grpSpPr>
            <p:sp>
              <p:nvSpPr>
                <p:cNvPr id="215" name="Freeform 33">
                  <a:extLst>
                    <a:ext uri="{FF2B5EF4-FFF2-40B4-BE49-F238E27FC236}">
                      <a16:creationId xmlns:a16="http://schemas.microsoft.com/office/drawing/2014/main" id="{28042E9E-ABE2-4849-8ADB-AC7D56307429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-1588" y="142875"/>
                  <a:ext cx="258763" cy="473075"/>
                </a:xfrm>
                <a:custGeom>
                  <a:avLst/>
                  <a:gdLst>
                    <a:gd name="T0" fmla="*/ 127 w 176"/>
                    <a:gd name="T1" fmla="*/ 0 h 324"/>
                    <a:gd name="T2" fmla="*/ 49 w 176"/>
                    <a:gd name="T3" fmla="*/ 0 h 324"/>
                    <a:gd name="T4" fmla="*/ 0 w 176"/>
                    <a:gd name="T5" fmla="*/ 48 h 324"/>
                    <a:gd name="T6" fmla="*/ 0 w 176"/>
                    <a:gd name="T7" fmla="*/ 167 h 324"/>
                    <a:gd name="T8" fmla="*/ 4 w 176"/>
                    <a:gd name="T9" fmla="*/ 180 h 324"/>
                    <a:gd name="T10" fmla="*/ 36 w 176"/>
                    <a:gd name="T11" fmla="*/ 200 h 324"/>
                    <a:gd name="T12" fmla="*/ 36 w 176"/>
                    <a:gd name="T13" fmla="*/ 206 h 324"/>
                    <a:gd name="T14" fmla="*/ 36 w 176"/>
                    <a:gd name="T15" fmla="*/ 311 h 324"/>
                    <a:gd name="T16" fmla="*/ 49 w 176"/>
                    <a:gd name="T17" fmla="*/ 324 h 324"/>
                    <a:gd name="T18" fmla="*/ 127 w 176"/>
                    <a:gd name="T19" fmla="*/ 324 h 324"/>
                    <a:gd name="T20" fmla="*/ 140 w 176"/>
                    <a:gd name="T21" fmla="*/ 311 h 324"/>
                    <a:gd name="T22" fmla="*/ 140 w 176"/>
                    <a:gd name="T23" fmla="*/ 207 h 324"/>
                    <a:gd name="T24" fmla="*/ 140 w 176"/>
                    <a:gd name="T25" fmla="*/ 206 h 324"/>
                    <a:gd name="T26" fmla="*/ 140 w 176"/>
                    <a:gd name="T27" fmla="*/ 200 h 324"/>
                    <a:gd name="T28" fmla="*/ 172 w 176"/>
                    <a:gd name="T29" fmla="*/ 181 h 324"/>
                    <a:gd name="T30" fmla="*/ 176 w 176"/>
                    <a:gd name="T31" fmla="*/ 167 h 324"/>
                    <a:gd name="T32" fmla="*/ 176 w 176"/>
                    <a:gd name="T33" fmla="*/ 48 h 324"/>
                    <a:gd name="T34" fmla="*/ 127 w 176"/>
                    <a:gd name="T35" fmla="*/ 0 h 324"/>
                    <a:gd name="T36" fmla="*/ 157 w 176"/>
                    <a:gd name="T37" fmla="*/ 167 h 324"/>
                    <a:gd name="T38" fmla="*/ 156 w 176"/>
                    <a:gd name="T39" fmla="*/ 169 h 324"/>
                    <a:gd name="T40" fmla="*/ 140 w 176"/>
                    <a:gd name="T41" fmla="*/ 180 h 324"/>
                    <a:gd name="T42" fmla="*/ 140 w 176"/>
                    <a:gd name="T43" fmla="*/ 60 h 324"/>
                    <a:gd name="T44" fmla="*/ 130 w 176"/>
                    <a:gd name="T45" fmla="*/ 51 h 324"/>
                    <a:gd name="T46" fmla="*/ 120 w 176"/>
                    <a:gd name="T47" fmla="*/ 60 h 324"/>
                    <a:gd name="T48" fmla="*/ 120 w 176"/>
                    <a:gd name="T49" fmla="*/ 194 h 324"/>
                    <a:gd name="T50" fmla="*/ 120 w 176"/>
                    <a:gd name="T51" fmla="*/ 194 h 324"/>
                    <a:gd name="T52" fmla="*/ 120 w 176"/>
                    <a:gd name="T53" fmla="*/ 304 h 324"/>
                    <a:gd name="T54" fmla="*/ 98 w 176"/>
                    <a:gd name="T55" fmla="*/ 304 h 324"/>
                    <a:gd name="T56" fmla="*/ 98 w 176"/>
                    <a:gd name="T57" fmla="*/ 193 h 324"/>
                    <a:gd name="T58" fmla="*/ 88 w 176"/>
                    <a:gd name="T59" fmla="*/ 183 h 324"/>
                    <a:gd name="T60" fmla="*/ 78 w 176"/>
                    <a:gd name="T61" fmla="*/ 193 h 324"/>
                    <a:gd name="T62" fmla="*/ 78 w 176"/>
                    <a:gd name="T63" fmla="*/ 304 h 324"/>
                    <a:gd name="T64" fmla="*/ 56 w 176"/>
                    <a:gd name="T65" fmla="*/ 304 h 324"/>
                    <a:gd name="T66" fmla="*/ 56 w 176"/>
                    <a:gd name="T67" fmla="*/ 206 h 324"/>
                    <a:gd name="T68" fmla="*/ 56 w 176"/>
                    <a:gd name="T69" fmla="*/ 194 h 324"/>
                    <a:gd name="T70" fmla="*/ 56 w 176"/>
                    <a:gd name="T71" fmla="*/ 60 h 324"/>
                    <a:gd name="T72" fmla="*/ 46 w 176"/>
                    <a:gd name="T73" fmla="*/ 51 h 324"/>
                    <a:gd name="T74" fmla="*/ 36 w 176"/>
                    <a:gd name="T75" fmla="*/ 60 h 324"/>
                    <a:gd name="T76" fmla="*/ 36 w 176"/>
                    <a:gd name="T77" fmla="*/ 180 h 324"/>
                    <a:gd name="T78" fmla="*/ 20 w 176"/>
                    <a:gd name="T79" fmla="*/ 169 h 324"/>
                    <a:gd name="T80" fmla="*/ 20 w 176"/>
                    <a:gd name="T81" fmla="*/ 167 h 324"/>
                    <a:gd name="T82" fmla="*/ 20 w 176"/>
                    <a:gd name="T83" fmla="*/ 48 h 324"/>
                    <a:gd name="T84" fmla="*/ 49 w 176"/>
                    <a:gd name="T85" fmla="*/ 19 h 324"/>
                    <a:gd name="T86" fmla="*/ 127 w 176"/>
                    <a:gd name="T87" fmla="*/ 19 h 324"/>
                    <a:gd name="T88" fmla="*/ 157 w 176"/>
                    <a:gd name="T89" fmla="*/ 48 h 324"/>
                    <a:gd name="T90" fmla="*/ 157 w 176"/>
                    <a:gd name="T91" fmla="*/ 167 h 324"/>
                    <a:gd name="T92" fmla="*/ 157 w 176"/>
                    <a:gd name="T93" fmla="*/ 167 h 3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176" h="324">
                      <a:moveTo>
                        <a:pt x="127" y="0"/>
                      </a:moveTo>
                      <a:cubicBezTo>
                        <a:pt x="49" y="0"/>
                        <a:pt x="49" y="0"/>
                        <a:pt x="49" y="0"/>
                      </a:cubicBezTo>
                      <a:cubicBezTo>
                        <a:pt x="22" y="0"/>
                        <a:pt x="0" y="21"/>
                        <a:pt x="0" y="48"/>
                      </a:cubicBezTo>
                      <a:cubicBezTo>
                        <a:pt x="0" y="167"/>
                        <a:pt x="0" y="167"/>
                        <a:pt x="0" y="167"/>
                      </a:cubicBezTo>
                      <a:cubicBezTo>
                        <a:pt x="0" y="172"/>
                        <a:pt x="2" y="177"/>
                        <a:pt x="4" y="180"/>
                      </a:cubicBezTo>
                      <a:cubicBezTo>
                        <a:pt x="9" y="187"/>
                        <a:pt x="19" y="197"/>
                        <a:pt x="36" y="200"/>
                      </a:cubicBezTo>
                      <a:cubicBezTo>
                        <a:pt x="36" y="206"/>
                        <a:pt x="36" y="206"/>
                        <a:pt x="36" y="206"/>
                      </a:cubicBezTo>
                      <a:cubicBezTo>
                        <a:pt x="36" y="311"/>
                        <a:pt x="36" y="311"/>
                        <a:pt x="36" y="311"/>
                      </a:cubicBezTo>
                      <a:cubicBezTo>
                        <a:pt x="36" y="318"/>
                        <a:pt x="42" y="324"/>
                        <a:pt x="49" y="324"/>
                      </a:cubicBezTo>
                      <a:cubicBezTo>
                        <a:pt x="127" y="324"/>
                        <a:pt x="127" y="324"/>
                        <a:pt x="127" y="324"/>
                      </a:cubicBezTo>
                      <a:cubicBezTo>
                        <a:pt x="134" y="324"/>
                        <a:pt x="140" y="318"/>
                        <a:pt x="140" y="311"/>
                      </a:cubicBezTo>
                      <a:cubicBezTo>
                        <a:pt x="140" y="207"/>
                        <a:pt x="140" y="207"/>
                        <a:pt x="140" y="207"/>
                      </a:cubicBezTo>
                      <a:cubicBezTo>
                        <a:pt x="140" y="206"/>
                        <a:pt x="140" y="206"/>
                        <a:pt x="140" y="206"/>
                      </a:cubicBezTo>
                      <a:cubicBezTo>
                        <a:pt x="140" y="200"/>
                        <a:pt x="140" y="200"/>
                        <a:pt x="140" y="200"/>
                      </a:cubicBezTo>
                      <a:cubicBezTo>
                        <a:pt x="157" y="197"/>
                        <a:pt x="167" y="187"/>
                        <a:pt x="172" y="181"/>
                      </a:cubicBezTo>
                      <a:cubicBezTo>
                        <a:pt x="175" y="177"/>
                        <a:pt x="176" y="172"/>
                        <a:pt x="176" y="167"/>
                      </a:cubicBezTo>
                      <a:cubicBezTo>
                        <a:pt x="176" y="48"/>
                        <a:pt x="176" y="48"/>
                        <a:pt x="176" y="48"/>
                      </a:cubicBezTo>
                      <a:cubicBezTo>
                        <a:pt x="176" y="21"/>
                        <a:pt x="155" y="0"/>
                        <a:pt x="127" y="0"/>
                      </a:cubicBezTo>
                      <a:close/>
                      <a:moveTo>
                        <a:pt x="157" y="167"/>
                      </a:moveTo>
                      <a:cubicBezTo>
                        <a:pt x="157" y="168"/>
                        <a:pt x="156" y="169"/>
                        <a:pt x="156" y="169"/>
                      </a:cubicBezTo>
                      <a:cubicBezTo>
                        <a:pt x="153" y="174"/>
                        <a:pt x="148" y="178"/>
                        <a:pt x="140" y="180"/>
                      </a:cubicBezTo>
                      <a:cubicBezTo>
                        <a:pt x="140" y="60"/>
                        <a:pt x="140" y="60"/>
                        <a:pt x="140" y="60"/>
                      </a:cubicBezTo>
                      <a:cubicBezTo>
                        <a:pt x="140" y="55"/>
                        <a:pt x="136" y="51"/>
                        <a:pt x="130" y="51"/>
                      </a:cubicBezTo>
                      <a:cubicBezTo>
                        <a:pt x="125" y="51"/>
                        <a:pt x="120" y="55"/>
                        <a:pt x="120" y="60"/>
                      </a:cubicBezTo>
                      <a:cubicBezTo>
                        <a:pt x="120" y="194"/>
                        <a:pt x="120" y="194"/>
                        <a:pt x="120" y="194"/>
                      </a:cubicBezTo>
                      <a:cubicBezTo>
                        <a:pt x="120" y="194"/>
                        <a:pt x="120" y="194"/>
                        <a:pt x="120" y="194"/>
                      </a:cubicBezTo>
                      <a:cubicBezTo>
                        <a:pt x="120" y="304"/>
                        <a:pt x="120" y="304"/>
                        <a:pt x="120" y="304"/>
                      </a:cubicBezTo>
                      <a:cubicBezTo>
                        <a:pt x="98" y="304"/>
                        <a:pt x="98" y="304"/>
                        <a:pt x="98" y="304"/>
                      </a:cubicBezTo>
                      <a:cubicBezTo>
                        <a:pt x="98" y="193"/>
                        <a:pt x="98" y="193"/>
                        <a:pt x="98" y="193"/>
                      </a:cubicBezTo>
                      <a:cubicBezTo>
                        <a:pt x="98" y="187"/>
                        <a:pt x="94" y="183"/>
                        <a:pt x="88" y="183"/>
                      </a:cubicBezTo>
                      <a:cubicBezTo>
                        <a:pt x="83" y="183"/>
                        <a:pt x="78" y="187"/>
                        <a:pt x="78" y="193"/>
                      </a:cubicBezTo>
                      <a:cubicBezTo>
                        <a:pt x="78" y="304"/>
                        <a:pt x="78" y="304"/>
                        <a:pt x="78" y="304"/>
                      </a:cubicBezTo>
                      <a:cubicBezTo>
                        <a:pt x="56" y="304"/>
                        <a:pt x="56" y="304"/>
                        <a:pt x="56" y="304"/>
                      </a:cubicBezTo>
                      <a:cubicBezTo>
                        <a:pt x="56" y="206"/>
                        <a:pt x="56" y="206"/>
                        <a:pt x="56" y="206"/>
                      </a:cubicBezTo>
                      <a:cubicBezTo>
                        <a:pt x="56" y="194"/>
                        <a:pt x="56" y="194"/>
                        <a:pt x="56" y="194"/>
                      </a:cubicBezTo>
                      <a:cubicBezTo>
                        <a:pt x="56" y="60"/>
                        <a:pt x="56" y="60"/>
                        <a:pt x="56" y="60"/>
                      </a:cubicBezTo>
                      <a:cubicBezTo>
                        <a:pt x="56" y="55"/>
                        <a:pt x="52" y="51"/>
                        <a:pt x="46" y="51"/>
                      </a:cubicBezTo>
                      <a:cubicBezTo>
                        <a:pt x="41" y="51"/>
                        <a:pt x="36" y="55"/>
                        <a:pt x="36" y="60"/>
                      </a:cubicBezTo>
                      <a:cubicBezTo>
                        <a:pt x="36" y="180"/>
                        <a:pt x="36" y="180"/>
                        <a:pt x="36" y="180"/>
                      </a:cubicBezTo>
                      <a:cubicBezTo>
                        <a:pt x="28" y="178"/>
                        <a:pt x="23" y="172"/>
                        <a:pt x="20" y="169"/>
                      </a:cubicBezTo>
                      <a:cubicBezTo>
                        <a:pt x="20" y="168"/>
                        <a:pt x="20" y="168"/>
                        <a:pt x="20" y="167"/>
                      </a:cubicBezTo>
                      <a:cubicBezTo>
                        <a:pt x="20" y="48"/>
                        <a:pt x="20" y="48"/>
                        <a:pt x="20" y="48"/>
                      </a:cubicBezTo>
                      <a:cubicBezTo>
                        <a:pt x="20" y="32"/>
                        <a:pt x="33" y="19"/>
                        <a:pt x="49" y="19"/>
                      </a:cubicBezTo>
                      <a:cubicBezTo>
                        <a:pt x="127" y="19"/>
                        <a:pt x="127" y="19"/>
                        <a:pt x="127" y="19"/>
                      </a:cubicBezTo>
                      <a:cubicBezTo>
                        <a:pt x="143" y="19"/>
                        <a:pt x="157" y="32"/>
                        <a:pt x="157" y="48"/>
                      </a:cubicBezTo>
                      <a:cubicBezTo>
                        <a:pt x="157" y="167"/>
                        <a:pt x="157" y="167"/>
                        <a:pt x="157" y="167"/>
                      </a:cubicBezTo>
                      <a:cubicBezTo>
                        <a:pt x="157" y="167"/>
                        <a:pt x="157" y="167"/>
                        <a:pt x="157" y="167"/>
                      </a:cubicBezTo>
                      <a:close/>
                    </a:path>
                  </a:pathLst>
                </a:custGeom>
                <a:grpFill/>
                <a:ln w="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960C"/>
                    </a:solidFill>
                    <a:effectLst/>
                    <a:uLnTx/>
                    <a:uFillTx/>
                    <a:latin typeface="+mj-lt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16" name="Freeform 34">
                  <a:extLst>
                    <a:ext uri="{FF2B5EF4-FFF2-40B4-BE49-F238E27FC236}">
                      <a16:creationId xmlns:a16="http://schemas.microsoft.com/office/drawing/2014/main" id="{528A78B4-7D78-480A-9F17-B159177915D0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5563" y="-1588"/>
                  <a:ext cx="142875" cy="142875"/>
                </a:xfrm>
                <a:custGeom>
                  <a:avLst/>
                  <a:gdLst>
                    <a:gd name="T0" fmla="*/ 49 w 97"/>
                    <a:gd name="T1" fmla="*/ 98 h 98"/>
                    <a:gd name="T2" fmla="*/ 97 w 97"/>
                    <a:gd name="T3" fmla="*/ 49 h 98"/>
                    <a:gd name="T4" fmla="*/ 49 w 97"/>
                    <a:gd name="T5" fmla="*/ 0 h 98"/>
                    <a:gd name="T6" fmla="*/ 0 w 97"/>
                    <a:gd name="T7" fmla="*/ 49 h 98"/>
                    <a:gd name="T8" fmla="*/ 49 w 97"/>
                    <a:gd name="T9" fmla="*/ 98 h 98"/>
                    <a:gd name="T10" fmla="*/ 49 w 97"/>
                    <a:gd name="T11" fmla="*/ 19 h 98"/>
                    <a:gd name="T12" fmla="*/ 79 w 97"/>
                    <a:gd name="T13" fmla="*/ 49 h 98"/>
                    <a:gd name="T14" fmla="*/ 49 w 97"/>
                    <a:gd name="T15" fmla="*/ 80 h 98"/>
                    <a:gd name="T16" fmla="*/ 19 w 97"/>
                    <a:gd name="T17" fmla="*/ 49 h 98"/>
                    <a:gd name="T18" fmla="*/ 49 w 97"/>
                    <a:gd name="T19" fmla="*/ 19 h 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97" h="98">
                      <a:moveTo>
                        <a:pt x="49" y="98"/>
                      </a:moveTo>
                      <a:cubicBezTo>
                        <a:pt x="76" y="98"/>
                        <a:pt x="97" y="76"/>
                        <a:pt x="97" y="49"/>
                      </a:cubicBezTo>
                      <a:cubicBezTo>
                        <a:pt x="97" y="22"/>
                        <a:pt x="76" y="0"/>
                        <a:pt x="49" y="0"/>
                      </a:cubicBezTo>
                      <a:cubicBezTo>
                        <a:pt x="22" y="0"/>
                        <a:pt x="0" y="22"/>
                        <a:pt x="0" y="49"/>
                      </a:cubicBezTo>
                      <a:cubicBezTo>
                        <a:pt x="0" y="76"/>
                        <a:pt x="22" y="98"/>
                        <a:pt x="49" y="98"/>
                      </a:cubicBezTo>
                      <a:close/>
                      <a:moveTo>
                        <a:pt x="49" y="19"/>
                      </a:moveTo>
                      <a:cubicBezTo>
                        <a:pt x="66" y="19"/>
                        <a:pt x="79" y="32"/>
                        <a:pt x="79" y="49"/>
                      </a:cubicBezTo>
                      <a:cubicBezTo>
                        <a:pt x="79" y="66"/>
                        <a:pt x="66" y="80"/>
                        <a:pt x="49" y="80"/>
                      </a:cubicBezTo>
                      <a:cubicBezTo>
                        <a:pt x="32" y="80"/>
                        <a:pt x="19" y="66"/>
                        <a:pt x="19" y="49"/>
                      </a:cubicBezTo>
                      <a:cubicBezTo>
                        <a:pt x="19" y="32"/>
                        <a:pt x="32" y="19"/>
                        <a:pt x="49" y="19"/>
                      </a:cubicBezTo>
                      <a:close/>
                    </a:path>
                  </a:pathLst>
                </a:custGeom>
                <a:grpFill/>
                <a:ln w="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960C"/>
                    </a:solidFill>
                    <a:effectLst/>
                    <a:uLnTx/>
                    <a:uFillTx/>
                    <a:latin typeface="+mj-lt"/>
                    <a:ea typeface="+mn-ea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211" name="Rectangle: Rounded Corners 411">
                <a:extLst>
                  <a:ext uri="{FF2B5EF4-FFF2-40B4-BE49-F238E27FC236}">
                    <a16:creationId xmlns:a16="http://schemas.microsoft.com/office/drawing/2014/main" id="{FC7402E6-CC1E-4869-9AD4-88BCE84CEF22}"/>
                  </a:ext>
                </a:extLst>
              </p:cNvPr>
              <p:cNvSpPr/>
              <p:nvPr/>
            </p:nvSpPr>
            <p:spPr>
              <a:xfrm>
                <a:off x="7290868" y="4251228"/>
                <a:ext cx="496453" cy="1000380"/>
              </a:xfrm>
              <a:prstGeom prst="roundRect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960C"/>
                  </a:solidFill>
                  <a:effectLst/>
                  <a:uLnTx/>
                  <a:uFillTx/>
                  <a:latin typeface="+mj-lt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212" name="Rectangle: Rounded Corners 412">
                <a:extLst>
                  <a:ext uri="{FF2B5EF4-FFF2-40B4-BE49-F238E27FC236}">
                    <a16:creationId xmlns:a16="http://schemas.microsoft.com/office/drawing/2014/main" id="{D68AA63D-9CF0-4A6C-9674-157818313D1D}"/>
                  </a:ext>
                </a:extLst>
              </p:cNvPr>
              <p:cNvSpPr/>
              <p:nvPr/>
            </p:nvSpPr>
            <p:spPr>
              <a:xfrm>
                <a:off x="7426133" y="3719691"/>
                <a:ext cx="496453" cy="931367"/>
              </a:xfrm>
              <a:prstGeom prst="roundRect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960C"/>
                  </a:solidFill>
                  <a:effectLst/>
                  <a:uLnTx/>
                  <a:uFillTx/>
                  <a:latin typeface="+mj-lt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213" name="Rectangle: Rounded Corners 413">
                <a:extLst>
                  <a:ext uri="{FF2B5EF4-FFF2-40B4-BE49-F238E27FC236}">
                    <a16:creationId xmlns:a16="http://schemas.microsoft.com/office/drawing/2014/main" id="{BF99C3BC-DF80-4BB6-99F1-D0F7CAF075EF}"/>
                  </a:ext>
                </a:extLst>
              </p:cNvPr>
              <p:cNvSpPr/>
              <p:nvPr/>
            </p:nvSpPr>
            <p:spPr>
              <a:xfrm>
                <a:off x="7134946" y="3725209"/>
                <a:ext cx="496453" cy="925849"/>
              </a:xfrm>
              <a:prstGeom prst="roundRect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960C"/>
                  </a:solidFill>
                  <a:effectLst/>
                  <a:uLnTx/>
                  <a:uFillTx/>
                  <a:latin typeface="+mj-lt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214" name="Oval 213">
                <a:extLst>
                  <a:ext uri="{FF2B5EF4-FFF2-40B4-BE49-F238E27FC236}">
                    <a16:creationId xmlns:a16="http://schemas.microsoft.com/office/drawing/2014/main" id="{72DD5015-62A6-4179-B7C2-565F92A4C6E9}"/>
                  </a:ext>
                </a:extLst>
              </p:cNvPr>
              <p:cNvSpPr/>
              <p:nvPr/>
            </p:nvSpPr>
            <p:spPr>
              <a:xfrm>
                <a:off x="7342778" y="3224655"/>
                <a:ext cx="392632" cy="392632"/>
              </a:xfrm>
              <a:prstGeom prst="ellipse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960C"/>
                  </a:solidFill>
                  <a:effectLst/>
                  <a:uLnTx/>
                  <a:uFillTx/>
                  <a:latin typeface="+mj-lt"/>
                  <a:ea typeface="+mn-ea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70" name="Group 169">
              <a:extLst>
                <a:ext uri="{FF2B5EF4-FFF2-40B4-BE49-F238E27FC236}">
                  <a16:creationId xmlns:a16="http://schemas.microsoft.com/office/drawing/2014/main" id="{65E35793-70D6-4A39-BCC9-A00D126FF9AF}"/>
                </a:ext>
              </a:extLst>
            </p:cNvPr>
            <p:cNvGrpSpPr>
              <a:grpSpLocks/>
            </p:cNvGrpSpPr>
            <p:nvPr/>
          </p:nvGrpSpPr>
          <p:grpSpPr>
            <a:xfrm>
              <a:off x="6127358" y="4890649"/>
              <a:ext cx="166045" cy="419171"/>
              <a:chOff x="7092283" y="3174878"/>
              <a:chExt cx="899133" cy="2145781"/>
            </a:xfrm>
            <a:solidFill>
              <a:schemeClr val="bg1"/>
            </a:solidFill>
          </p:grpSpPr>
          <p:grpSp>
            <p:nvGrpSpPr>
              <p:cNvPr id="203" name="CustomIcon">
                <a:extLst>
                  <a:ext uri="{FF2B5EF4-FFF2-40B4-BE49-F238E27FC236}">
                    <a16:creationId xmlns:a16="http://schemas.microsoft.com/office/drawing/2014/main" id="{307B0A0E-A7D1-4DBF-B484-FF593A463210}"/>
                  </a:ext>
                </a:extLst>
              </p:cNvPr>
              <p:cNvGrpSpPr>
                <a:grpSpLocks noChangeAspect="1"/>
              </p:cNvGrpSpPr>
              <p:nvPr>
                <p:custDataLst>
                  <p:tags r:id="rId15"/>
                </p:custDataLst>
              </p:nvPr>
            </p:nvGrpSpPr>
            <p:grpSpPr>
              <a:xfrm>
                <a:off x="7092283" y="3174878"/>
                <a:ext cx="899133" cy="2145781"/>
                <a:chOff x="-1588" y="-1588"/>
                <a:chExt cx="258763" cy="617538"/>
              </a:xfrm>
              <a:grpFill/>
            </p:grpSpPr>
            <p:sp>
              <p:nvSpPr>
                <p:cNvPr id="208" name="Freeform 33">
                  <a:extLst>
                    <a:ext uri="{FF2B5EF4-FFF2-40B4-BE49-F238E27FC236}">
                      <a16:creationId xmlns:a16="http://schemas.microsoft.com/office/drawing/2014/main" id="{28042E9E-ABE2-4849-8ADB-AC7D56307429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-1588" y="142875"/>
                  <a:ext cx="258763" cy="473075"/>
                </a:xfrm>
                <a:custGeom>
                  <a:avLst/>
                  <a:gdLst>
                    <a:gd name="T0" fmla="*/ 127 w 176"/>
                    <a:gd name="T1" fmla="*/ 0 h 324"/>
                    <a:gd name="T2" fmla="*/ 49 w 176"/>
                    <a:gd name="T3" fmla="*/ 0 h 324"/>
                    <a:gd name="T4" fmla="*/ 0 w 176"/>
                    <a:gd name="T5" fmla="*/ 48 h 324"/>
                    <a:gd name="T6" fmla="*/ 0 w 176"/>
                    <a:gd name="T7" fmla="*/ 167 h 324"/>
                    <a:gd name="T8" fmla="*/ 4 w 176"/>
                    <a:gd name="T9" fmla="*/ 180 h 324"/>
                    <a:gd name="T10" fmla="*/ 36 w 176"/>
                    <a:gd name="T11" fmla="*/ 200 h 324"/>
                    <a:gd name="T12" fmla="*/ 36 w 176"/>
                    <a:gd name="T13" fmla="*/ 206 h 324"/>
                    <a:gd name="T14" fmla="*/ 36 w 176"/>
                    <a:gd name="T15" fmla="*/ 311 h 324"/>
                    <a:gd name="T16" fmla="*/ 49 w 176"/>
                    <a:gd name="T17" fmla="*/ 324 h 324"/>
                    <a:gd name="T18" fmla="*/ 127 w 176"/>
                    <a:gd name="T19" fmla="*/ 324 h 324"/>
                    <a:gd name="T20" fmla="*/ 140 w 176"/>
                    <a:gd name="T21" fmla="*/ 311 h 324"/>
                    <a:gd name="T22" fmla="*/ 140 w 176"/>
                    <a:gd name="T23" fmla="*/ 207 h 324"/>
                    <a:gd name="T24" fmla="*/ 140 w 176"/>
                    <a:gd name="T25" fmla="*/ 206 h 324"/>
                    <a:gd name="T26" fmla="*/ 140 w 176"/>
                    <a:gd name="T27" fmla="*/ 200 h 324"/>
                    <a:gd name="T28" fmla="*/ 172 w 176"/>
                    <a:gd name="T29" fmla="*/ 181 h 324"/>
                    <a:gd name="T30" fmla="*/ 176 w 176"/>
                    <a:gd name="T31" fmla="*/ 167 h 324"/>
                    <a:gd name="T32" fmla="*/ 176 w 176"/>
                    <a:gd name="T33" fmla="*/ 48 h 324"/>
                    <a:gd name="T34" fmla="*/ 127 w 176"/>
                    <a:gd name="T35" fmla="*/ 0 h 324"/>
                    <a:gd name="T36" fmla="*/ 157 w 176"/>
                    <a:gd name="T37" fmla="*/ 167 h 324"/>
                    <a:gd name="T38" fmla="*/ 156 w 176"/>
                    <a:gd name="T39" fmla="*/ 169 h 324"/>
                    <a:gd name="T40" fmla="*/ 140 w 176"/>
                    <a:gd name="T41" fmla="*/ 180 h 324"/>
                    <a:gd name="T42" fmla="*/ 140 w 176"/>
                    <a:gd name="T43" fmla="*/ 60 h 324"/>
                    <a:gd name="T44" fmla="*/ 130 w 176"/>
                    <a:gd name="T45" fmla="*/ 51 h 324"/>
                    <a:gd name="T46" fmla="*/ 120 w 176"/>
                    <a:gd name="T47" fmla="*/ 60 h 324"/>
                    <a:gd name="T48" fmla="*/ 120 w 176"/>
                    <a:gd name="T49" fmla="*/ 194 h 324"/>
                    <a:gd name="T50" fmla="*/ 120 w 176"/>
                    <a:gd name="T51" fmla="*/ 194 h 324"/>
                    <a:gd name="T52" fmla="*/ 120 w 176"/>
                    <a:gd name="T53" fmla="*/ 304 h 324"/>
                    <a:gd name="T54" fmla="*/ 98 w 176"/>
                    <a:gd name="T55" fmla="*/ 304 h 324"/>
                    <a:gd name="T56" fmla="*/ 98 w 176"/>
                    <a:gd name="T57" fmla="*/ 193 h 324"/>
                    <a:gd name="T58" fmla="*/ 88 w 176"/>
                    <a:gd name="T59" fmla="*/ 183 h 324"/>
                    <a:gd name="T60" fmla="*/ 78 w 176"/>
                    <a:gd name="T61" fmla="*/ 193 h 324"/>
                    <a:gd name="T62" fmla="*/ 78 w 176"/>
                    <a:gd name="T63" fmla="*/ 304 h 324"/>
                    <a:gd name="T64" fmla="*/ 56 w 176"/>
                    <a:gd name="T65" fmla="*/ 304 h 324"/>
                    <a:gd name="T66" fmla="*/ 56 w 176"/>
                    <a:gd name="T67" fmla="*/ 206 h 324"/>
                    <a:gd name="T68" fmla="*/ 56 w 176"/>
                    <a:gd name="T69" fmla="*/ 194 h 324"/>
                    <a:gd name="T70" fmla="*/ 56 w 176"/>
                    <a:gd name="T71" fmla="*/ 60 h 324"/>
                    <a:gd name="T72" fmla="*/ 46 w 176"/>
                    <a:gd name="T73" fmla="*/ 51 h 324"/>
                    <a:gd name="T74" fmla="*/ 36 w 176"/>
                    <a:gd name="T75" fmla="*/ 60 h 324"/>
                    <a:gd name="T76" fmla="*/ 36 w 176"/>
                    <a:gd name="T77" fmla="*/ 180 h 324"/>
                    <a:gd name="T78" fmla="*/ 20 w 176"/>
                    <a:gd name="T79" fmla="*/ 169 h 324"/>
                    <a:gd name="T80" fmla="*/ 20 w 176"/>
                    <a:gd name="T81" fmla="*/ 167 h 324"/>
                    <a:gd name="T82" fmla="*/ 20 w 176"/>
                    <a:gd name="T83" fmla="*/ 48 h 324"/>
                    <a:gd name="T84" fmla="*/ 49 w 176"/>
                    <a:gd name="T85" fmla="*/ 19 h 324"/>
                    <a:gd name="T86" fmla="*/ 127 w 176"/>
                    <a:gd name="T87" fmla="*/ 19 h 324"/>
                    <a:gd name="T88" fmla="*/ 157 w 176"/>
                    <a:gd name="T89" fmla="*/ 48 h 324"/>
                    <a:gd name="T90" fmla="*/ 157 w 176"/>
                    <a:gd name="T91" fmla="*/ 167 h 324"/>
                    <a:gd name="T92" fmla="*/ 157 w 176"/>
                    <a:gd name="T93" fmla="*/ 167 h 3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176" h="324">
                      <a:moveTo>
                        <a:pt x="127" y="0"/>
                      </a:moveTo>
                      <a:cubicBezTo>
                        <a:pt x="49" y="0"/>
                        <a:pt x="49" y="0"/>
                        <a:pt x="49" y="0"/>
                      </a:cubicBezTo>
                      <a:cubicBezTo>
                        <a:pt x="22" y="0"/>
                        <a:pt x="0" y="21"/>
                        <a:pt x="0" y="48"/>
                      </a:cubicBezTo>
                      <a:cubicBezTo>
                        <a:pt x="0" y="167"/>
                        <a:pt x="0" y="167"/>
                        <a:pt x="0" y="167"/>
                      </a:cubicBezTo>
                      <a:cubicBezTo>
                        <a:pt x="0" y="172"/>
                        <a:pt x="2" y="177"/>
                        <a:pt x="4" y="180"/>
                      </a:cubicBezTo>
                      <a:cubicBezTo>
                        <a:pt x="9" y="187"/>
                        <a:pt x="19" y="197"/>
                        <a:pt x="36" y="200"/>
                      </a:cubicBezTo>
                      <a:cubicBezTo>
                        <a:pt x="36" y="206"/>
                        <a:pt x="36" y="206"/>
                        <a:pt x="36" y="206"/>
                      </a:cubicBezTo>
                      <a:cubicBezTo>
                        <a:pt x="36" y="311"/>
                        <a:pt x="36" y="311"/>
                        <a:pt x="36" y="311"/>
                      </a:cubicBezTo>
                      <a:cubicBezTo>
                        <a:pt x="36" y="318"/>
                        <a:pt x="42" y="324"/>
                        <a:pt x="49" y="324"/>
                      </a:cubicBezTo>
                      <a:cubicBezTo>
                        <a:pt x="127" y="324"/>
                        <a:pt x="127" y="324"/>
                        <a:pt x="127" y="324"/>
                      </a:cubicBezTo>
                      <a:cubicBezTo>
                        <a:pt x="134" y="324"/>
                        <a:pt x="140" y="318"/>
                        <a:pt x="140" y="311"/>
                      </a:cubicBezTo>
                      <a:cubicBezTo>
                        <a:pt x="140" y="207"/>
                        <a:pt x="140" y="207"/>
                        <a:pt x="140" y="207"/>
                      </a:cubicBezTo>
                      <a:cubicBezTo>
                        <a:pt x="140" y="206"/>
                        <a:pt x="140" y="206"/>
                        <a:pt x="140" y="206"/>
                      </a:cubicBezTo>
                      <a:cubicBezTo>
                        <a:pt x="140" y="200"/>
                        <a:pt x="140" y="200"/>
                        <a:pt x="140" y="200"/>
                      </a:cubicBezTo>
                      <a:cubicBezTo>
                        <a:pt x="157" y="197"/>
                        <a:pt x="167" y="187"/>
                        <a:pt x="172" y="181"/>
                      </a:cubicBezTo>
                      <a:cubicBezTo>
                        <a:pt x="175" y="177"/>
                        <a:pt x="176" y="172"/>
                        <a:pt x="176" y="167"/>
                      </a:cubicBezTo>
                      <a:cubicBezTo>
                        <a:pt x="176" y="48"/>
                        <a:pt x="176" y="48"/>
                        <a:pt x="176" y="48"/>
                      </a:cubicBezTo>
                      <a:cubicBezTo>
                        <a:pt x="176" y="21"/>
                        <a:pt x="155" y="0"/>
                        <a:pt x="127" y="0"/>
                      </a:cubicBezTo>
                      <a:close/>
                      <a:moveTo>
                        <a:pt x="157" y="167"/>
                      </a:moveTo>
                      <a:cubicBezTo>
                        <a:pt x="157" y="168"/>
                        <a:pt x="156" y="169"/>
                        <a:pt x="156" y="169"/>
                      </a:cubicBezTo>
                      <a:cubicBezTo>
                        <a:pt x="153" y="174"/>
                        <a:pt x="148" y="178"/>
                        <a:pt x="140" y="180"/>
                      </a:cubicBezTo>
                      <a:cubicBezTo>
                        <a:pt x="140" y="60"/>
                        <a:pt x="140" y="60"/>
                        <a:pt x="140" y="60"/>
                      </a:cubicBezTo>
                      <a:cubicBezTo>
                        <a:pt x="140" y="55"/>
                        <a:pt x="136" y="51"/>
                        <a:pt x="130" y="51"/>
                      </a:cubicBezTo>
                      <a:cubicBezTo>
                        <a:pt x="125" y="51"/>
                        <a:pt x="120" y="55"/>
                        <a:pt x="120" y="60"/>
                      </a:cubicBezTo>
                      <a:cubicBezTo>
                        <a:pt x="120" y="194"/>
                        <a:pt x="120" y="194"/>
                        <a:pt x="120" y="194"/>
                      </a:cubicBezTo>
                      <a:cubicBezTo>
                        <a:pt x="120" y="194"/>
                        <a:pt x="120" y="194"/>
                        <a:pt x="120" y="194"/>
                      </a:cubicBezTo>
                      <a:cubicBezTo>
                        <a:pt x="120" y="304"/>
                        <a:pt x="120" y="304"/>
                        <a:pt x="120" y="304"/>
                      </a:cubicBezTo>
                      <a:cubicBezTo>
                        <a:pt x="98" y="304"/>
                        <a:pt x="98" y="304"/>
                        <a:pt x="98" y="304"/>
                      </a:cubicBezTo>
                      <a:cubicBezTo>
                        <a:pt x="98" y="193"/>
                        <a:pt x="98" y="193"/>
                        <a:pt x="98" y="193"/>
                      </a:cubicBezTo>
                      <a:cubicBezTo>
                        <a:pt x="98" y="187"/>
                        <a:pt x="94" y="183"/>
                        <a:pt x="88" y="183"/>
                      </a:cubicBezTo>
                      <a:cubicBezTo>
                        <a:pt x="83" y="183"/>
                        <a:pt x="78" y="187"/>
                        <a:pt x="78" y="193"/>
                      </a:cubicBezTo>
                      <a:cubicBezTo>
                        <a:pt x="78" y="304"/>
                        <a:pt x="78" y="304"/>
                        <a:pt x="78" y="304"/>
                      </a:cubicBezTo>
                      <a:cubicBezTo>
                        <a:pt x="56" y="304"/>
                        <a:pt x="56" y="304"/>
                        <a:pt x="56" y="304"/>
                      </a:cubicBezTo>
                      <a:cubicBezTo>
                        <a:pt x="56" y="206"/>
                        <a:pt x="56" y="206"/>
                        <a:pt x="56" y="206"/>
                      </a:cubicBezTo>
                      <a:cubicBezTo>
                        <a:pt x="56" y="194"/>
                        <a:pt x="56" y="194"/>
                        <a:pt x="56" y="194"/>
                      </a:cubicBezTo>
                      <a:cubicBezTo>
                        <a:pt x="56" y="60"/>
                        <a:pt x="56" y="60"/>
                        <a:pt x="56" y="60"/>
                      </a:cubicBezTo>
                      <a:cubicBezTo>
                        <a:pt x="56" y="55"/>
                        <a:pt x="52" y="51"/>
                        <a:pt x="46" y="51"/>
                      </a:cubicBezTo>
                      <a:cubicBezTo>
                        <a:pt x="41" y="51"/>
                        <a:pt x="36" y="55"/>
                        <a:pt x="36" y="60"/>
                      </a:cubicBezTo>
                      <a:cubicBezTo>
                        <a:pt x="36" y="180"/>
                        <a:pt x="36" y="180"/>
                        <a:pt x="36" y="180"/>
                      </a:cubicBezTo>
                      <a:cubicBezTo>
                        <a:pt x="28" y="178"/>
                        <a:pt x="23" y="172"/>
                        <a:pt x="20" y="169"/>
                      </a:cubicBezTo>
                      <a:cubicBezTo>
                        <a:pt x="20" y="168"/>
                        <a:pt x="20" y="168"/>
                        <a:pt x="20" y="167"/>
                      </a:cubicBezTo>
                      <a:cubicBezTo>
                        <a:pt x="20" y="48"/>
                        <a:pt x="20" y="48"/>
                        <a:pt x="20" y="48"/>
                      </a:cubicBezTo>
                      <a:cubicBezTo>
                        <a:pt x="20" y="32"/>
                        <a:pt x="33" y="19"/>
                        <a:pt x="49" y="19"/>
                      </a:cubicBezTo>
                      <a:cubicBezTo>
                        <a:pt x="127" y="19"/>
                        <a:pt x="127" y="19"/>
                        <a:pt x="127" y="19"/>
                      </a:cubicBezTo>
                      <a:cubicBezTo>
                        <a:pt x="143" y="19"/>
                        <a:pt x="157" y="32"/>
                        <a:pt x="157" y="48"/>
                      </a:cubicBezTo>
                      <a:cubicBezTo>
                        <a:pt x="157" y="167"/>
                        <a:pt x="157" y="167"/>
                        <a:pt x="157" y="167"/>
                      </a:cubicBezTo>
                      <a:cubicBezTo>
                        <a:pt x="157" y="167"/>
                        <a:pt x="157" y="167"/>
                        <a:pt x="157" y="167"/>
                      </a:cubicBezTo>
                      <a:close/>
                    </a:path>
                  </a:pathLst>
                </a:custGeom>
                <a:grpFill/>
                <a:ln w="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960C"/>
                    </a:solidFill>
                    <a:effectLst/>
                    <a:uLnTx/>
                    <a:uFillTx/>
                    <a:latin typeface="+mj-lt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09" name="Freeform 34">
                  <a:extLst>
                    <a:ext uri="{FF2B5EF4-FFF2-40B4-BE49-F238E27FC236}">
                      <a16:creationId xmlns:a16="http://schemas.microsoft.com/office/drawing/2014/main" id="{528A78B4-7D78-480A-9F17-B159177915D0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5563" y="-1588"/>
                  <a:ext cx="142875" cy="142875"/>
                </a:xfrm>
                <a:custGeom>
                  <a:avLst/>
                  <a:gdLst>
                    <a:gd name="T0" fmla="*/ 49 w 97"/>
                    <a:gd name="T1" fmla="*/ 98 h 98"/>
                    <a:gd name="T2" fmla="*/ 97 w 97"/>
                    <a:gd name="T3" fmla="*/ 49 h 98"/>
                    <a:gd name="T4" fmla="*/ 49 w 97"/>
                    <a:gd name="T5" fmla="*/ 0 h 98"/>
                    <a:gd name="T6" fmla="*/ 0 w 97"/>
                    <a:gd name="T7" fmla="*/ 49 h 98"/>
                    <a:gd name="T8" fmla="*/ 49 w 97"/>
                    <a:gd name="T9" fmla="*/ 98 h 98"/>
                    <a:gd name="T10" fmla="*/ 49 w 97"/>
                    <a:gd name="T11" fmla="*/ 19 h 98"/>
                    <a:gd name="T12" fmla="*/ 79 w 97"/>
                    <a:gd name="T13" fmla="*/ 49 h 98"/>
                    <a:gd name="T14" fmla="*/ 49 w 97"/>
                    <a:gd name="T15" fmla="*/ 80 h 98"/>
                    <a:gd name="T16" fmla="*/ 19 w 97"/>
                    <a:gd name="T17" fmla="*/ 49 h 98"/>
                    <a:gd name="T18" fmla="*/ 49 w 97"/>
                    <a:gd name="T19" fmla="*/ 19 h 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97" h="98">
                      <a:moveTo>
                        <a:pt x="49" y="98"/>
                      </a:moveTo>
                      <a:cubicBezTo>
                        <a:pt x="76" y="98"/>
                        <a:pt x="97" y="76"/>
                        <a:pt x="97" y="49"/>
                      </a:cubicBezTo>
                      <a:cubicBezTo>
                        <a:pt x="97" y="22"/>
                        <a:pt x="76" y="0"/>
                        <a:pt x="49" y="0"/>
                      </a:cubicBezTo>
                      <a:cubicBezTo>
                        <a:pt x="22" y="0"/>
                        <a:pt x="0" y="22"/>
                        <a:pt x="0" y="49"/>
                      </a:cubicBezTo>
                      <a:cubicBezTo>
                        <a:pt x="0" y="76"/>
                        <a:pt x="22" y="98"/>
                        <a:pt x="49" y="98"/>
                      </a:cubicBezTo>
                      <a:close/>
                      <a:moveTo>
                        <a:pt x="49" y="19"/>
                      </a:moveTo>
                      <a:cubicBezTo>
                        <a:pt x="66" y="19"/>
                        <a:pt x="79" y="32"/>
                        <a:pt x="79" y="49"/>
                      </a:cubicBezTo>
                      <a:cubicBezTo>
                        <a:pt x="79" y="66"/>
                        <a:pt x="66" y="80"/>
                        <a:pt x="49" y="80"/>
                      </a:cubicBezTo>
                      <a:cubicBezTo>
                        <a:pt x="32" y="80"/>
                        <a:pt x="19" y="66"/>
                        <a:pt x="19" y="49"/>
                      </a:cubicBezTo>
                      <a:cubicBezTo>
                        <a:pt x="19" y="32"/>
                        <a:pt x="32" y="19"/>
                        <a:pt x="49" y="19"/>
                      </a:cubicBezTo>
                      <a:close/>
                    </a:path>
                  </a:pathLst>
                </a:custGeom>
                <a:grpFill/>
                <a:ln w="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960C"/>
                    </a:solidFill>
                    <a:effectLst/>
                    <a:uLnTx/>
                    <a:uFillTx/>
                    <a:latin typeface="+mj-lt"/>
                    <a:ea typeface="+mn-ea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204" name="Rectangle: Rounded Corners 411">
                <a:extLst>
                  <a:ext uri="{FF2B5EF4-FFF2-40B4-BE49-F238E27FC236}">
                    <a16:creationId xmlns:a16="http://schemas.microsoft.com/office/drawing/2014/main" id="{FC7402E6-CC1E-4869-9AD4-88BCE84CEF22}"/>
                  </a:ext>
                </a:extLst>
              </p:cNvPr>
              <p:cNvSpPr/>
              <p:nvPr/>
            </p:nvSpPr>
            <p:spPr>
              <a:xfrm>
                <a:off x="7290868" y="4251228"/>
                <a:ext cx="496453" cy="1000380"/>
              </a:xfrm>
              <a:prstGeom prst="roundRect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960C"/>
                  </a:solidFill>
                  <a:effectLst/>
                  <a:uLnTx/>
                  <a:uFillTx/>
                  <a:latin typeface="+mj-lt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205" name="Rectangle: Rounded Corners 412">
                <a:extLst>
                  <a:ext uri="{FF2B5EF4-FFF2-40B4-BE49-F238E27FC236}">
                    <a16:creationId xmlns:a16="http://schemas.microsoft.com/office/drawing/2014/main" id="{D68AA63D-9CF0-4A6C-9674-157818313D1D}"/>
                  </a:ext>
                </a:extLst>
              </p:cNvPr>
              <p:cNvSpPr/>
              <p:nvPr/>
            </p:nvSpPr>
            <p:spPr>
              <a:xfrm>
                <a:off x="7426133" y="3719691"/>
                <a:ext cx="496453" cy="931367"/>
              </a:xfrm>
              <a:prstGeom prst="roundRect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960C"/>
                  </a:solidFill>
                  <a:effectLst/>
                  <a:uLnTx/>
                  <a:uFillTx/>
                  <a:latin typeface="+mj-lt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206" name="Rectangle: Rounded Corners 413">
                <a:extLst>
                  <a:ext uri="{FF2B5EF4-FFF2-40B4-BE49-F238E27FC236}">
                    <a16:creationId xmlns:a16="http://schemas.microsoft.com/office/drawing/2014/main" id="{BF99C3BC-DF80-4BB6-99F1-D0F7CAF075EF}"/>
                  </a:ext>
                </a:extLst>
              </p:cNvPr>
              <p:cNvSpPr/>
              <p:nvPr/>
            </p:nvSpPr>
            <p:spPr>
              <a:xfrm>
                <a:off x="7134946" y="3725209"/>
                <a:ext cx="496453" cy="925849"/>
              </a:xfrm>
              <a:prstGeom prst="roundRect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960C"/>
                  </a:solidFill>
                  <a:effectLst/>
                  <a:uLnTx/>
                  <a:uFillTx/>
                  <a:latin typeface="+mj-lt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207" name="Oval 206">
                <a:extLst>
                  <a:ext uri="{FF2B5EF4-FFF2-40B4-BE49-F238E27FC236}">
                    <a16:creationId xmlns:a16="http://schemas.microsoft.com/office/drawing/2014/main" id="{72DD5015-62A6-4179-B7C2-565F92A4C6E9}"/>
                  </a:ext>
                </a:extLst>
              </p:cNvPr>
              <p:cNvSpPr/>
              <p:nvPr/>
            </p:nvSpPr>
            <p:spPr>
              <a:xfrm>
                <a:off x="7342778" y="3224655"/>
                <a:ext cx="392632" cy="392632"/>
              </a:xfrm>
              <a:prstGeom prst="ellipse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960C"/>
                  </a:solidFill>
                  <a:effectLst/>
                  <a:uLnTx/>
                  <a:uFillTx/>
                  <a:latin typeface="+mj-lt"/>
                  <a:ea typeface="+mn-ea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71" name="Group 170">
              <a:extLst>
                <a:ext uri="{FF2B5EF4-FFF2-40B4-BE49-F238E27FC236}">
                  <a16:creationId xmlns:a16="http://schemas.microsoft.com/office/drawing/2014/main" id="{65E35793-70D6-4A39-BCC9-A00D126FF9AF}"/>
                </a:ext>
              </a:extLst>
            </p:cNvPr>
            <p:cNvGrpSpPr>
              <a:grpSpLocks/>
            </p:cNvGrpSpPr>
            <p:nvPr/>
          </p:nvGrpSpPr>
          <p:grpSpPr>
            <a:xfrm>
              <a:off x="5542281" y="5384906"/>
              <a:ext cx="166045" cy="419171"/>
              <a:chOff x="7092283" y="3174878"/>
              <a:chExt cx="899133" cy="2145781"/>
            </a:xfrm>
            <a:solidFill>
              <a:schemeClr val="bg1"/>
            </a:solidFill>
          </p:grpSpPr>
          <p:grpSp>
            <p:nvGrpSpPr>
              <p:cNvPr id="196" name="CustomIcon">
                <a:extLst>
                  <a:ext uri="{FF2B5EF4-FFF2-40B4-BE49-F238E27FC236}">
                    <a16:creationId xmlns:a16="http://schemas.microsoft.com/office/drawing/2014/main" id="{307B0A0E-A7D1-4DBF-B484-FF593A463210}"/>
                  </a:ext>
                </a:extLst>
              </p:cNvPr>
              <p:cNvGrpSpPr>
                <a:grpSpLocks noChangeAspect="1"/>
              </p:cNvGrpSpPr>
              <p:nvPr>
                <p:custDataLst>
                  <p:tags r:id="rId14"/>
                </p:custDataLst>
              </p:nvPr>
            </p:nvGrpSpPr>
            <p:grpSpPr>
              <a:xfrm>
                <a:off x="7092283" y="3174878"/>
                <a:ext cx="899133" cy="2145781"/>
                <a:chOff x="-1588" y="-1588"/>
                <a:chExt cx="258763" cy="617538"/>
              </a:xfrm>
              <a:grpFill/>
            </p:grpSpPr>
            <p:sp>
              <p:nvSpPr>
                <p:cNvPr id="201" name="Freeform 33">
                  <a:extLst>
                    <a:ext uri="{FF2B5EF4-FFF2-40B4-BE49-F238E27FC236}">
                      <a16:creationId xmlns:a16="http://schemas.microsoft.com/office/drawing/2014/main" id="{28042E9E-ABE2-4849-8ADB-AC7D56307429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-1588" y="142875"/>
                  <a:ext cx="258763" cy="473075"/>
                </a:xfrm>
                <a:custGeom>
                  <a:avLst/>
                  <a:gdLst>
                    <a:gd name="T0" fmla="*/ 127 w 176"/>
                    <a:gd name="T1" fmla="*/ 0 h 324"/>
                    <a:gd name="T2" fmla="*/ 49 w 176"/>
                    <a:gd name="T3" fmla="*/ 0 h 324"/>
                    <a:gd name="T4" fmla="*/ 0 w 176"/>
                    <a:gd name="T5" fmla="*/ 48 h 324"/>
                    <a:gd name="T6" fmla="*/ 0 w 176"/>
                    <a:gd name="T7" fmla="*/ 167 h 324"/>
                    <a:gd name="T8" fmla="*/ 4 w 176"/>
                    <a:gd name="T9" fmla="*/ 180 h 324"/>
                    <a:gd name="T10" fmla="*/ 36 w 176"/>
                    <a:gd name="T11" fmla="*/ 200 h 324"/>
                    <a:gd name="T12" fmla="*/ 36 w 176"/>
                    <a:gd name="T13" fmla="*/ 206 h 324"/>
                    <a:gd name="T14" fmla="*/ 36 w 176"/>
                    <a:gd name="T15" fmla="*/ 311 h 324"/>
                    <a:gd name="T16" fmla="*/ 49 w 176"/>
                    <a:gd name="T17" fmla="*/ 324 h 324"/>
                    <a:gd name="T18" fmla="*/ 127 w 176"/>
                    <a:gd name="T19" fmla="*/ 324 h 324"/>
                    <a:gd name="T20" fmla="*/ 140 w 176"/>
                    <a:gd name="T21" fmla="*/ 311 h 324"/>
                    <a:gd name="T22" fmla="*/ 140 w 176"/>
                    <a:gd name="T23" fmla="*/ 207 h 324"/>
                    <a:gd name="T24" fmla="*/ 140 w 176"/>
                    <a:gd name="T25" fmla="*/ 206 h 324"/>
                    <a:gd name="T26" fmla="*/ 140 w 176"/>
                    <a:gd name="T27" fmla="*/ 200 h 324"/>
                    <a:gd name="T28" fmla="*/ 172 w 176"/>
                    <a:gd name="T29" fmla="*/ 181 h 324"/>
                    <a:gd name="T30" fmla="*/ 176 w 176"/>
                    <a:gd name="T31" fmla="*/ 167 h 324"/>
                    <a:gd name="T32" fmla="*/ 176 w 176"/>
                    <a:gd name="T33" fmla="*/ 48 h 324"/>
                    <a:gd name="T34" fmla="*/ 127 w 176"/>
                    <a:gd name="T35" fmla="*/ 0 h 324"/>
                    <a:gd name="T36" fmla="*/ 157 w 176"/>
                    <a:gd name="T37" fmla="*/ 167 h 324"/>
                    <a:gd name="T38" fmla="*/ 156 w 176"/>
                    <a:gd name="T39" fmla="*/ 169 h 324"/>
                    <a:gd name="T40" fmla="*/ 140 w 176"/>
                    <a:gd name="T41" fmla="*/ 180 h 324"/>
                    <a:gd name="T42" fmla="*/ 140 w 176"/>
                    <a:gd name="T43" fmla="*/ 60 h 324"/>
                    <a:gd name="T44" fmla="*/ 130 w 176"/>
                    <a:gd name="T45" fmla="*/ 51 h 324"/>
                    <a:gd name="T46" fmla="*/ 120 w 176"/>
                    <a:gd name="T47" fmla="*/ 60 h 324"/>
                    <a:gd name="T48" fmla="*/ 120 w 176"/>
                    <a:gd name="T49" fmla="*/ 194 h 324"/>
                    <a:gd name="T50" fmla="*/ 120 w 176"/>
                    <a:gd name="T51" fmla="*/ 194 h 324"/>
                    <a:gd name="T52" fmla="*/ 120 w 176"/>
                    <a:gd name="T53" fmla="*/ 304 h 324"/>
                    <a:gd name="T54" fmla="*/ 98 w 176"/>
                    <a:gd name="T55" fmla="*/ 304 h 324"/>
                    <a:gd name="T56" fmla="*/ 98 w 176"/>
                    <a:gd name="T57" fmla="*/ 193 h 324"/>
                    <a:gd name="T58" fmla="*/ 88 w 176"/>
                    <a:gd name="T59" fmla="*/ 183 h 324"/>
                    <a:gd name="T60" fmla="*/ 78 w 176"/>
                    <a:gd name="T61" fmla="*/ 193 h 324"/>
                    <a:gd name="T62" fmla="*/ 78 w 176"/>
                    <a:gd name="T63" fmla="*/ 304 h 324"/>
                    <a:gd name="T64" fmla="*/ 56 w 176"/>
                    <a:gd name="T65" fmla="*/ 304 h 324"/>
                    <a:gd name="T66" fmla="*/ 56 w 176"/>
                    <a:gd name="T67" fmla="*/ 206 h 324"/>
                    <a:gd name="T68" fmla="*/ 56 w 176"/>
                    <a:gd name="T69" fmla="*/ 194 h 324"/>
                    <a:gd name="T70" fmla="*/ 56 w 176"/>
                    <a:gd name="T71" fmla="*/ 60 h 324"/>
                    <a:gd name="T72" fmla="*/ 46 w 176"/>
                    <a:gd name="T73" fmla="*/ 51 h 324"/>
                    <a:gd name="T74" fmla="*/ 36 w 176"/>
                    <a:gd name="T75" fmla="*/ 60 h 324"/>
                    <a:gd name="T76" fmla="*/ 36 w 176"/>
                    <a:gd name="T77" fmla="*/ 180 h 324"/>
                    <a:gd name="T78" fmla="*/ 20 w 176"/>
                    <a:gd name="T79" fmla="*/ 169 h 324"/>
                    <a:gd name="T80" fmla="*/ 20 w 176"/>
                    <a:gd name="T81" fmla="*/ 167 h 324"/>
                    <a:gd name="T82" fmla="*/ 20 w 176"/>
                    <a:gd name="T83" fmla="*/ 48 h 324"/>
                    <a:gd name="T84" fmla="*/ 49 w 176"/>
                    <a:gd name="T85" fmla="*/ 19 h 324"/>
                    <a:gd name="T86" fmla="*/ 127 w 176"/>
                    <a:gd name="T87" fmla="*/ 19 h 324"/>
                    <a:gd name="T88" fmla="*/ 157 w 176"/>
                    <a:gd name="T89" fmla="*/ 48 h 324"/>
                    <a:gd name="T90" fmla="*/ 157 w 176"/>
                    <a:gd name="T91" fmla="*/ 167 h 324"/>
                    <a:gd name="T92" fmla="*/ 157 w 176"/>
                    <a:gd name="T93" fmla="*/ 167 h 3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176" h="324">
                      <a:moveTo>
                        <a:pt x="127" y="0"/>
                      </a:moveTo>
                      <a:cubicBezTo>
                        <a:pt x="49" y="0"/>
                        <a:pt x="49" y="0"/>
                        <a:pt x="49" y="0"/>
                      </a:cubicBezTo>
                      <a:cubicBezTo>
                        <a:pt x="22" y="0"/>
                        <a:pt x="0" y="21"/>
                        <a:pt x="0" y="48"/>
                      </a:cubicBezTo>
                      <a:cubicBezTo>
                        <a:pt x="0" y="167"/>
                        <a:pt x="0" y="167"/>
                        <a:pt x="0" y="167"/>
                      </a:cubicBezTo>
                      <a:cubicBezTo>
                        <a:pt x="0" y="172"/>
                        <a:pt x="2" y="177"/>
                        <a:pt x="4" y="180"/>
                      </a:cubicBezTo>
                      <a:cubicBezTo>
                        <a:pt x="9" y="187"/>
                        <a:pt x="19" y="197"/>
                        <a:pt x="36" y="200"/>
                      </a:cubicBezTo>
                      <a:cubicBezTo>
                        <a:pt x="36" y="206"/>
                        <a:pt x="36" y="206"/>
                        <a:pt x="36" y="206"/>
                      </a:cubicBezTo>
                      <a:cubicBezTo>
                        <a:pt x="36" y="311"/>
                        <a:pt x="36" y="311"/>
                        <a:pt x="36" y="311"/>
                      </a:cubicBezTo>
                      <a:cubicBezTo>
                        <a:pt x="36" y="318"/>
                        <a:pt x="42" y="324"/>
                        <a:pt x="49" y="324"/>
                      </a:cubicBezTo>
                      <a:cubicBezTo>
                        <a:pt x="127" y="324"/>
                        <a:pt x="127" y="324"/>
                        <a:pt x="127" y="324"/>
                      </a:cubicBezTo>
                      <a:cubicBezTo>
                        <a:pt x="134" y="324"/>
                        <a:pt x="140" y="318"/>
                        <a:pt x="140" y="311"/>
                      </a:cubicBezTo>
                      <a:cubicBezTo>
                        <a:pt x="140" y="207"/>
                        <a:pt x="140" y="207"/>
                        <a:pt x="140" y="207"/>
                      </a:cubicBezTo>
                      <a:cubicBezTo>
                        <a:pt x="140" y="206"/>
                        <a:pt x="140" y="206"/>
                        <a:pt x="140" y="206"/>
                      </a:cubicBezTo>
                      <a:cubicBezTo>
                        <a:pt x="140" y="200"/>
                        <a:pt x="140" y="200"/>
                        <a:pt x="140" y="200"/>
                      </a:cubicBezTo>
                      <a:cubicBezTo>
                        <a:pt x="157" y="197"/>
                        <a:pt x="167" y="187"/>
                        <a:pt x="172" y="181"/>
                      </a:cubicBezTo>
                      <a:cubicBezTo>
                        <a:pt x="175" y="177"/>
                        <a:pt x="176" y="172"/>
                        <a:pt x="176" y="167"/>
                      </a:cubicBezTo>
                      <a:cubicBezTo>
                        <a:pt x="176" y="48"/>
                        <a:pt x="176" y="48"/>
                        <a:pt x="176" y="48"/>
                      </a:cubicBezTo>
                      <a:cubicBezTo>
                        <a:pt x="176" y="21"/>
                        <a:pt x="155" y="0"/>
                        <a:pt x="127" y="0"/>
                      </a:cubicBezTo>
                      <a:close/>
                      <a:moveTo>
                        <a:pt x="157" y="167"/>
                      </a:moveTo>
                      <a:cubicBezTo>
                        <a:pt x="157" y="168"/>
                        <a:pt x="156" y="169"/>
                        <a:pt x="156" y="169"/>
                      </a:cubicBezTo>
                      <a:cubicBezTo>
                        <a:pt x="153" y="174"/>
                        <a:pt x="148" y="178"/>
                        <a:pt x="140" y="180"/>
                      </a:cubicBezTo>
                      <a:cubicBezTo>
                        <a:pt x="140" y="60"/>
                        <a:pt x="140" y="60"/>
                        <a:pt x="140" y="60"/>
                      </a:cubicBezTo>
                      <a:cubicBezTo>
                        <a:pt x="140" y="55"/>
                        <a:pt x="136" y="51"/>
                        <a:pt x="130" y="51"/>
                      </a:cubicBezTo>
                      <a:cubicBezTo>
                        <a:pt x="125" y="51"/>
                        <a:pt x="120" y="55"/>
                        <a:pt x="120" y="60"/>
                      </a:cubicBezTo>
                      <a:cubicBezTo>
                        <a:pt x="120" y="194"/>
                        <a:pt x="120" y="194"/>
                        <a:pt x="120" y="194"/>
                      </a:cubicBezTo>
                      <a:cubicBezTo>
                        <a:pt x="120" y="194"/>
                        <a:pt x="120" y="194"/>
                        <a:pt x="120" y="194"/>
                      </a:cubicBezTo>
                      <a:cubicBezTo>
                        <a:pt x="120" y="304"/>
                        <a:pt x="120" y="304"/>
                        <a:pt x="120" y="304"/>
                      </a:cubicBezTo>
                      <a:cubicBezTo>
                        <a:pt x="98" y="304"/>
                        <a:pt x="98" y="304"/>
                        <a:pt x="98" y="304"/>
                      </a:cubicBezTo>
                      <a:cubicBezTo>
                        <a:pt x="98" y="193"/>
                        <a:pt x="98" y="193"/>
                        <a:pt x="98" y="193"/>
                      </a:cubicBezTo>
                      <a:cubicBezTo>
                        <a:pt x="98" y="187"/>
                        <a:pt x="94" y="183"/>
                        <a:pt x="88" y="183"/>
                      </a:cubicBezTo>
                      <a:cubicBezTo>
                        <a:pt x="83" y="183"/>
                        <a:pt x="78" y="187"/>
                        <a:pt x="78" y="193"/>
                      </a:cubicBezTo>
                      <a:cubicBezTo>
                        <a:pt x="78" y="304"/>
                        <a:pt x="78" y="304"/>
                        <a:pt x="78" y="304"/>
                      </a:cubicBezTo>
                      <a:cubicBezTo>
                        <a:pt x="56" y="304"/>
                        <a:pt x="56" y="304"/>
                        <a:pt x="56" y="304"/>
                      </a:cubicBezTo>
                      <a:cubicBezTo>
                        <a:pt x="56" y="206"/>
                        <a:pt x="56" y="206"/>
                        <a:pt x="56" y="206"/>
                      </a:cubicBezTo>
                      <a:cubicBezTo>
                        <a:pt x="56" y="194"/>
                        <a:pt x="56" y="194"/>
                        <a:pt x="56" y="194"/>
                      </a:cubicBezTo>
                      <a:cubicBezTo>
                        <a:pt x="56" y="60"/>
                        <a:pt x="56" y="60"/>
                        <a:pt x="56" y="60"/>
                      </a:cubicBezTo>
                      <a:cubicBezTo>
                        <a:pt x="56" y="55"/>
                        <a:pt x="52" y="51"/>
                        <a:pt x="46" y="51"/>
                      </a:cubicBezTo>
                      <a:cubicBezTo>
                        <a:pt x="41" y="51"/>
                        <a:pt x="36" y="55"/>
                        <a:pt x="36" y="60"/>
                      </a:cubicBezTo>
                      <a:cubicBezTo>
                        <a:pt x="36" y="180"/>
                        <a:pt x="36" y="180"/>
                        <a:pt x="36" y="180"/>
                      </a:cubicBezTo>
                      <a:cubicBezTo>
                        <a:pt x="28" y="178"/>
                        <a:pt x="23" y="172"/>
                        <a:pt x="20" y="169"/>
                      </a:cubicBezTo>
                      <a:cubicBezTo>
                        <a:pt x="20" y="168"/>
                        <a:pt x="20" y="168"/>
                        <a:pt x="20" y="167"/>
                      </a:cubicBezTo>
                      <a:cubicBezTo>
                        <a:pt x="20" y="48"/>
                        <a:pt x="20" y="48"/>
                        <a:pt x="20" y="48"/>
                      </a:cubicBezTo>
                      <a:cubicBezTo>
                        <a:pt x="20" y="32"/>
                        <a:pt x="33" y="19"/>
                        <a:pt x="49" y="19"/>
                      </a:cubicBezTo>
                      <a:cubicBezTo>
                        <a:pt x="127" y="19"/>
                        <a:pt x="127" y="19"/>
                        <a:pt x="127" y="19"/>
                      </a:cubicBezTo>
                      <a:cubicBezTo>
                        <a:pt x="143" y="19"/>
                        <a:pt x="157" y="32"/>
                        <a:pt x="157" y="48"/>
                      </a:cubicBezTo>
                      <a:cubicBezTo>
                        <a:pt x="157" y="167"/>
                        <a:pt x="157" y="167"/>
                        <a:pt x="157" y="167"/>
                      </a:cubicBezTo>
                      <a:cubicBezTo>
                        <a:pt x="157" y="167"/>
                        <a:pt x="157" y="167"/>
                        <a:pt x="157" y="167"/>
                      </a:cubicBezTo>
                      <a:close/>
                    </a:path>
                  </a:pathLst>
                </a:custGeom>
                <a:grpFill/>
                <a:ln w="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960C"/>
                    </a:solidFill>
                    <a:effectLst/>
                    <a:uLnTx/>
                    <a:uFillTx/>
                    <a:latin typeface="+mj-lt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02" name="Freeform 34">
                  <a:extLst>
                    <a:ext uri="{FF2B5EF4-FFF2-40B4-BE49-F238E27FC236}">
                      <a16:creationId xmlns:a16="http://schemas.microsoft.com/office/drawing/2014/main" id="{528A78B4-7D78-480A-9F17-B159177915D0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5563" y="-1588"/>
                  <a:ext cx="142875" cy="142875"/>
                </a:xfrm>
                <a:custGeom>
                  <a:avLst/>
                  <a:gdLst>
                    <a:gd name="T0" fmla="*/ 49 w 97"/>
                    <a:gd name="T1" fmla="*/ 98 h 98"/>
                    <a:gd name="T2" fmla="*/ 97 w 97"/>
                    <a:gd name="T3" fmla="*/ 49 h 98"/>
                    <a:gd name="T4" fmla="*/ 49 w 97"/>
                    <a:gd name="T5" fmla="*/ 0 h 98"/>
                    <a:gd name="T6" fmla="*/ 0 w 97"/>
                    <a:gd name="T7" fmla="*/ 49 h 98"/>
                    <a:gd name="T8" fmla="*/ 49 w 97"/>
                    <a:gd name="T9" fmla="*/ 98 h 98"/>
                    <a:gd name="T10" fmla="*/ 49 w 97"/>
                    <a:gd name="T11" fmla="*/ 19 h 98"/>
                    <a:gd name="T12" fmla="*/ 79 w 97"/>
                    <a:gd name="T13" fmla="*/ 49 h 98"/>
                    <a:gd name="T14" fmla="*/ 49 w 97"/>
                    <a:gd name="T15" fmla="*/ 80 h 98"/>
                    <a:gd name="T16" fmla="*/ 19 w 97"/>
                    <a:gd name="T17" fmla="*/ 49 h 98"/>
                    <a:gd name="T18" fmla="*/ 49 w 97"/>
                    <a:gd name="T19" fmla="*/ 19 h 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97" h="98">
                      <a:moveTo>
                        <a:pt x="49" y="98"/>
                      </a:moveTo>
                      <a:cubicBezTo>
                        <a:pt x="76" y="98"/>
                        <a:pt x="97" y="76"/>
                        <a:pt x="97" y="49"/>
                      </a:cubicBezTo>
                      <a:cubicBezTo>
                        <a:pt x="97" y="22"/>
                        <a:pt x="76" y="0"/>
                        <a:pt x="49" y="0"/>
                      </a:cubicBezTo>
                      <a:cubicBezTo>
                        <a:pt x="22" y="0"/>
                        <a:pt x="0" y="22"/>
                        <a:pt x="0" y="49"/>
                      </a:cubicBezTo>
                      <a:cubicBezTo>
                        <a:pt x="0" y="76"/>
                        <a:pt x="22" y="98"/>
                        <a:pt x="49" y="98"/>
                      </a:cubicBezTo>
                      <a:close/>
                      <a:moveTo>
                        <a:pt x="49" y="19"/>
                      </a:moveTo>
                      <a:cubicBezTo>
                        <a:pt x="66" y="19"/>
                        <a:pt x="79" y="32"/>
                        <a:pt x="79" y="49"/>
                      </a:cubicBezTo>
                      <a:cubicBezTo>
                        <a:pt x="79" y="66"/>
                        <a:pt x="66" y="80"/>
                        <a:pt x="49" y="80"/>
                      </a:cubicBezTo>
                      <a:cubicBezTo>
                        <a:pt x="32" y="80"/>
                        <a:pt x="19" y="66"/>
                        <a:pt x="19" y="49"/>
                      </a:cubicBezTo>
                      <a:cubicBezTo>
                        <a:pt x="19" y="32"/>
                        <a:pt x="32" y="19"/>
                        <a:pt x="49" y="19"/>
                      </a:cubicBezTo>
                      <a:close/>
                    </a:path>
                  </a:pathLst>
                </a:custGeom>
                <a:grpFill/>
                <a:ln w="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960C"/>
                    </a:solidFill>
                    <a:effectLst/>
                    <a:uLnTx/>
                    <a:uFillTx/>
                    <a:latin typeface="+mj-lt"/>
                    <a:ea typeface="+mn-ea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197" name="Rectangle: Rounded Corners 411">
                <a:extLst>
                  <a:ext uri="{FF2B5EF4-FFF2-40B4-BE49-F238E27FC236}">
                    <a16:creationId xmlns:a16="http://schemas.microsoft.com/office/drawing/2014/main" id="{FC7402E6-CC1E-4869-9AD4-88BCE84CEF22}"/>
                  </a:ext>
                </a:extLst>
              </p:cNvPr>
              <p:cNvSpPr/>
              <p:nvPr/>
            </p:nvSpPr>
            <p:spPr>
              <a:xfrm>
                <a:off x="7290868" y="4251228"/>
                <a:ext cx="496453" cy="1000380"/>
              </a:xfrm>
              <a:prstGeom prst="roundRect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960C"/>
                  </a:solidFill>
                  <a:effectLst/>
                  <a:uLnTx/>
                  <a:uFillTx/>
                  <a:latin typeface="+mj-lt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198" name="Rectangle: Rounded Corners 412">
                <a:extLst>
                  <a:ext uri="{FF2B5EF4-FFF2-40B4-BE49-F238E27FC236}">
                    <a16:creationId xmlns:a16="http://schemas.microsoft.com/office/drawing/2014/main" id="{D68AA63D-9CF0-4A6C-9674-157818313D1D}"/>
                  </a:ext>
                </a:extLst>
              </p:cNvPr>
              <p:cNvSpPr/>
              <p:nvPr/>
            </p:nvSpPr>
            <p:spPr>
              <a:xfrm>
                <a:off x="7426133" y="3719691"/>
                <a:ext cx="496453" cy="931367"/>
              </a:xfrm>
              <a:prstGeom prst="roundRect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960C"/>
                  </a:solidFill>
                  <a:effectLst/>
                  <a:uLnTx/>
                  <a:uFillTx/>
                  <a:latin typeface="+mj-lt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199" name="Rectangle: Rounded Corners 413">
                <a:extLst>
                  <a:ext uri="{FF2B5EF4-FFF2-40B4-BE49-F238E27FC236}">
                    <a16:creationId xmlns:a16="http://schemas.microsoft.com/office/drawing/2014/main" id="{BF99C3BC-DF80-4BB6-99F1-D0F7CAF075EF}"/>
                  </a:ext>
                </a:extLst>
              </p:cNvPr>
              <p:cNvSpPr/>
              <p:nvPr/>
            </p:nvSpPr>
            <p:spPr>
              <a:xfrm>
                <a:off x="7134946" y="3725209"/>
                <a:ext cx="496453" cy="925849"/>
              </a:xfrm>
              <a:prstGeom prst="roundRect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960C"/>
                  </a:solidFill>
                  <a:effectLst/>
                  <a:uLnTx/>
                  <a:uFillTx/>
                  <a:latin typeface="+mj-lt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200" name="Oval 199">
                <a:extLst>
                  <a:ext uri="{FF2B5EF4-FFF2-40B4-BE49-F238E27FC236}">
                    <a16:creationId xmlns:a16="http://schemas.microsoft.com/office/drawing/2014/main" id="{72DD5015-62A6-4179-B7C2-565F92A4C6E9}"/>
                  </a:ext>
                </a:extLst>
              </p:cNvPr>
              <p:cNvSpPr/>
              <p:nvPr/>
            </p:nvSpPr>
            <p:spPr>
              <a:xfrm>
                <a:off x="7342778" y="3224655"/>
                <a:ext cx="392632" cy="392632"/>
              </a:xfrm>
              <a:prstGeom prst="ellipse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960C"/>
                  </a:solidFill>
                  <a:effectLst/>
                  <a:uLnTx/>
                  <a:uFillTx/>
                  <a:latin typeface="+mj-lt"/>
                  <a:ea typeface="+mn-ea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72" name="Group 171">
              <a:extLst>
                <a:ext uri="{FF2B5EF4-FFF2-40B4-BE49-F238E27FC236}">
                  <a16:creationId xmlns:a16="http://schemas.microsoft.com/office/drawing/2014/main" id="{65E35793-70D6-4A39-BCC9-A00D126FF9AF}"/>
                </a:ext>
              </a:extLst>
            </p:cNvPr>
            <p:cNvGrpSpPr>
              <a:grpSpLocks/>
            </p:cNvGrpSpPr>
            <p:nvPr/>
          </p:nvGrpSpPr>
          <p:grpSpPr>
            <a:xfrm>
              <a:off x="5839545" y="5384906"/>
              <a:ext cx="166045" cy="419171"/>
              <a:chOff x="7092283" y="3174878"/>
              <a:chExt cx="899133" cy="2145781"/>
            </a:xfrm>
            <a:solidFill>
              <a:schemeClr val="bg1"/>
            </a:solidFill>
          </p:grpSpPr>
          <p:grpSp>
            <p:nvGrpSpPr>
              <p:cNvPr id="189" name="CustomIcon">
                <a:extLst>
                  <a:ext uri="{FF2B5EF4-FFF2-40B4-BE49-F238E27FC236}">
                    <a16:creationId xmlns:a16="http://schemas.microsoft.com/office/drawing/2014/main" id="{307B0A0E-A7D1-4DBF-B484-FF593A463210}"/>
                  </a:ext>
                </a:extLst>
              </p:cNvPr>
              <p:cNvGrpSpPr>
                <a:grpSpLocks noChangeAspect="1"/>
              </p:cNvGrpSpPr>
              <p:nvPr>
                <p:custDataLst>
                  <p:tags r:id="rId13"/>
                </p:custDataLst>
              </p:nvPr>
            </p:nvGrpSpPr>
            <p:grpSpPr>
              <a:xfrm>
                <a:off x="7092283" y="3174878"/>
                <a:ext cx="899133" cy="2145781"/>
                <a:chOff x="-1588" y="-1588"/>
                <a:chExt cx="258763" cy="617538"/>
              </a:xfrm>
              <a:grpFill/>
            </p:grpSpPr>
            <p:sp>
              <p:nvSpPr>
                <p:cNvPr id="194" name="Freeform 33">
                  <a:extLst>
                    <a:ext uri="{FF2B5EF4-FFF2-40B4-BE49-F238E27FC236}">
                      <a16:creationId xmlns:a16="http://schemas.microsoft.com/office/drawing/2014/main" id="{28042E9E-ABE2-4849-8ADB-AC7D56307429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-1588" y="142875"/>
                  <a:ext cx="258763" cy="473075"/>
                </a:xfrm>
                <a:custGeom>
                  <a:avLst/>
                  <a:gdLst>
                    <a:gd name="T0" fmla="*/ 127 w 176"/>
                    <a:gd name="T1" fmla="*/ 0 h 324"/>
                    <a:gd name="T2" fmla="*/ 49 w 176"/>
                    <a:gd name="T3" fmla="*/ 0 h 324"/>
                    <a:gd name="T4" fmla="*/ 0 w 176"/>
                    <a:gd name="T5" fmla="*/ 48 h 324"/>
                    <a:gd name="T6" fmla="*/ 0 w 176"/>
                    <a:gd name="T7" fmla="*/ 167 h 324"/>
                    <a:gd name="T8" fmla="*/ 4 w 176"/>
                    <a:gd name="T9" fmla="*/ 180 h 324"/>
                    <a:gd name="T10" fmla="*/ 36 w 176"/>
                    <a:gd name="T11" fmla="*/ 200 h 324"/>
                    <a:gd name="T12" fmla="*/ 36 w 176"/>
                    <a:gd name="T13" fmla="*/ 206 h 324"/>
                    <a:gd name="T14" fmla="*/ 36 w 176"/>
                    <a:gd name="T15" fmla="*/ 311 h 324"/>
                    <a:gd name="T16" fmla="*/ 49 w 176"/>
                    <a:gd name="T17" fmla="*/ 324 h 324"/>
                    <a:gd name="T18" fmla="*/ 127 w 176"/>
                    <a:gd name="T19" fmla="*/ 324 h 324"/>
                    <a:gd name="T20" fmla="*/ 140 w 176"/>
                    <a:gd name="T21" fmla="*/ 311 h 324"/>
                    <a:gd name="T22" fmla="*/ 140 w 176"/>
                    <a:gd name="T23" fmla="*/ 207 h 324"/>
                    <a:gd name="T24" fmla="*/ 140 w 176"/>
                    <a:gd name="T25" fmla="*/ 206 h 324"/>
                    <a:gd name="T26" fmla="*/ 140 w 176"/>
                    <a:gd name="T27" fmla="*/ 200 h 324"/>
                    <a:gd name="T28" fmla="*/ 172 w 176"/>
                    <a:gd name="T29" fmla="*/ 181 h 324"/>
                    <a:gd name="T30" fmla="*/ 176 w 176"/>
                    <a:gd name="T31" fmla="*/ 167 h 324"/>
                    <a:gd name="T32" fmla="*/ 176 w 176"/>
                    <a:gd name="T33" fmla="*/ 48 h 324"/>
                    <a:gd name="T34" fmla="*/ 127 w 176"/>
                    <a:gd name="T35" fmla="*/ 0 h 324"/>
                    <a:gd name="T36" fmla="*/ 157 w 176"/>
                    <a:gd name="T37" fmla="*/ 167 h 324"/>
                    <a:gd name="T38" fmla="*/ 156 w 176"/>
                    <a:gd name="T39" fmla="*/ 169 h 324"/>
                    <a:gd name="T40" fmla="*/ 140 w 176"/>
                    <a:gd name="T41" fmla="*/ 180 h 324"/>
                    <a:gd name="T42" fmla="*/ 140 w 176"/>
                    <a:gd name="T43" fmla="*/ 60 h 324"/>
                    <a:gd name="T44" fmla="*/ 130 w 176"/>
                    <a:gd name="T45" fmla="*/ 51 h 324"/>
                    <a:gd name="T46" fmla="*/ 120 w 176"/>
                    <a:gd name="T47" fmla="*/ 60 h 324"/>
                    <a:gd name="T48" fmla="*/ 120 w 176"/>
                    <a:gd name="T49" fmla="*/ 194 h 324"/>
                    <a:gd name="T50" fmla="*/ 120 w 176"/>
                    <a:gd name="T51" fmla="*/ 194 h 324"/>
                    <a:gd name="T52" fmla="*/ 120 w 176"/>
                    <a:gd name="T53" fmla="*/ 304 h 324"/>
                    <a:gd name="T54" fmla="*/ 98 w 176"/>
                    <a:gd name="T55" fmla="*/ 304 h 324"/>
                    <a:gd name="T56" fmla="*/ 98 w 176"/>
                    <a:gd name="T57" fmla="*/ 193 h 324"/>
                    <a:gd name="T58" fmla="*/ 88 w 176"/>
                    <a:gd name="T59" fmla="*/ 183 h 324"/>
                    <a:gd name="T60" fmla="*/ 78 w 176"/>
                    <a:gd name="T61" fmla="*/ 193 h 324"/>
                    <a:gd name="T62" fmla="*/ 78 w 176"/>
                    <a:gd name="T63" fmla="*/ 304 h 324"/>
                    <a:gd name="T64" fmla="*/ 56 w 176"/>
                    <a:gd name="T65" fmla="*/ 304 h 324"/>
                    <a:gd name="T66" fmla="*/ 56 w 176"/>
                    <a:gd name="T67" fmla="*/ 206 h 324"/>
                    <a:gd name="T68" fmla="*/ 56 w 176"/>
                    <a:gd name="T69" fmla="*/ 194 h 324"/>
                    <a:gd name="T70" fmla="*/ 56 w 176"/>
                    <a:gd name="T71" fmla="*/ 60 h 324"/>
                    <a:gd name="T72" fmla="*/ 46 w 176"/>
                    <a:gd name="T73" fmla="*/ 51 h 324"/>
                    <a:gd name="T74" fmla="*/ 36 w 176"/>
                    <a:gd name="T75" fmla="*/ 60 h 324"/>
                    <a:gd name="T76" fmla="*/ 36 w 176"/>
                    <a:gd name="T77" fmla="*/ 180 h 324"/>
                    <a:gd name="T78" fmla="*/ 20 w 176"/>
                    <a:gd name="T79" fmla="*/ 169 h 324"/>
                    <a:gd name="T80" fmla="*/ 20 w 176"/>
                    <a:gd name="T81" fmla="*/ 167 h 324"/>
                    <a:gd name="T82" fmla="*/ 20 w 176"/>
                    <a:gd name="T83" fmla="*/ 48 h 324"/>
                    <a:gd name="T84" fmla="*/ 49 w 176"/>
                    <a:gd name="T85" fmla="*/ 19 h 324"/>
                    <a:gd name="T86" fmla="*/ 127 w 176"/>
                    <a:gd name="T87" fmla="*/ 19 h 324"/>
                    <a:gd name="T88" fmla="*/ 157 w 176"/>
                    <a:gd name="T89" fmla="*/ 48 h 324"/>
                    <a:gd name="T90" fmla="*/ 157 w 176"/>
                    <a:gd name="T91" fmla="*/ 167 h 324"/>
                    <a:gd name="T92" fmla="*/ 157 w 176"/>
                    <a:gd name="T93" fmla="*/ 167 h 3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176" h="324">
                      <a:moveTo>
                        <a:pt x="127" y="0"/>
                      </a:moveTo>
                      <a:cubicBezTo>
                        <a:pt x="49" y="0"/>
                        <a:pt x="49" y="0"/>
                        <a:pt x="49" y="0"/>
                      </a:cubicBezTo>
                      <a:cubicBezTo>
                        <a:pt x="22" y="0"/>
                        <a:pt x="0" y="21"/>
                        <a:pt x="0" y="48"/>
                      </a:cubicBezTo>
                      <a:cubicBezTo>
                        <a:pt x="0" y="167"/>
                        <a:pt x="0" y="167"/>
                        <a:pt x="0" y="167"/>
                      </a:cubicBezTo>
                      <a:cubicBezTo>
                        <a:pt x="0" y="172"/>
                        <a:pt x="2" y="177"/>
                        <a:pt x="4" y="180"/>
                      </a:cubicBezTo>
                      <a:cubicBezTo>
                        <a:pt x="9" y="187"/>
                        <a:pt x="19" y="197"/>
                        <a:pt x="36" y="200"/>
                      </a:cubicBezTo>
                      <a:cubicBezTo>
                        <a:pt x="36" y="206"/>
                        <a:pt x="36" y="206"/>
                        <a:pt x="36" y="206"/>
                      </a:cubicBezTo>
                      <a:cubicBezTo>
                        <a:pt x="36" y="311"/>
                        <a:pt x="36" y="311"/>
                        <a:pt x="36" y="311"/>
                      </a:cubicBezTo>
                      <a:cubicBezTo>
                        <a:pt x="36" y="318"/>
                        <a:pt x="42" y="324"/>
                        <a:pt x="49" y="324"/>
                      </a:cubicBezTo>
                      <a:cubicBezTo>
                        <a:pt x="127" y="324"/>
                        <a:pt x="127" y="324"/>
                        <a:pt x="127" y="324"/>
                      </a:cubicBezTo>
                      <a:cubicBezTo>
                        <a:pt x="134" y="324"/>
                        <a:pt x="140" y="318"/>
                        <a:pt x="140" y="311"/>
                      </a:cubicBezTo>
                      <a:cubicBezTo>
                        <a:pt x="140" y="207"/>
                        <a:pt x="140" y="207"/>
                        <a:pt x="140" y="207"/>
                      </a:cubicBezTo>
                      <a:cubicBezTo>
                        <a:pt x="140" y="206"/>
                        <a:pt x="140" y="206"/>
                        <a:pt x="140" y="206"/>
                      </a:cubicBezTo>
                      <a:cubicBezTo>
                        <a:pt x="140" y="200"/>
                        <a:pt x="140" y="200"/>
                        <a:pt x="140" y="200"/>
                      </a:cubicBezTo>
                      <a:cubicBezTo>
                        <a:pt x="157" y="197"/>
                        <a:pt x="167" y="187"/>
                        <a:pt x="172" y="181"/>
                      </a:cubicBezTo>
                      <a:cubicBezTo>
                        <a:pt x="175" y="177"/>
                        <a:pt x="176" y="172"/>
                        <a:pt x="176" y="167"/>
                      </a:cubicBezTo>
                      <a:cubicBezTo>
                        <a:pt x="176" y="48"/>
                        <a:pt x="176" y="48"/>
                        <a:pt x="176" y="48"/>
                      </a:cubicBezTo>
                      <a:cubicBezTo>
                        <a:pt x="176" y="21"/>
                        <a:pt x="155" y="0"/>
                        <a:pt x="127" y="0"/>
                      </a:cubicBezTo>
                      <a:close/>
                      <a:moveTo>
                        <a:pt x="157" y="167"/>
                      </a:moveTo>
                      <a:cubicBezTo>
                        <a:pt x="157" y="168"/>
                        <a:pt x="156" y="169"/>
                        <a:pt x="156" y="169"/>
                      </a:cubicBezTo>
                      <a:cubicBezTo>
                        <a:pt x="153" y="174"/>
                        <a:pt x="148" y="178"/>
                        <a:pt x="140" y="180"/>
                      </a:cubicBezTo>
                      <a:cubicBezTo>
                        <a:pt x="140" y="60"/>
                        <a:pt x="140" y="60"/>
                        <a:pt x="140" y="60"/>
                      </a:cubicBezTo>
                      <a:cubicBezTo>
                        <a:pt x="140" y="55"/>
                        <a:pt x="136" y="51"/>
                        <a:pt x="130" y="51"/>
                      </a:cubicBezTo>
                      <a:cubicBezTo>
                        <a:pt x="125" y="51"/>
                        <a:pt x="120" y="55"/>
                        <a:pt x="120" y="60"/>
                      </a:cubicBezTo>
                      <a:cubicBezTo>
                        <a:pt x="120" y="194"/>
                        <a:pt x="120" y="194"/>
                        <a:pt x="120" y="194"/>
                      </a:cubicBezTo>
                      <a:cubicBezTo>
                        <a:pt x="120" y="194"/>
                        <a:pt x="120" y="194"/>
                        <a:pt x="120" y="194"/>
                      </a:cubicBezTo>
                      <a:cubicBezTo>
                        <a:pt x="120" y="304"/>
                        <a:pt x="120" y="304"/>
                        <a:pt x="120" y="304"/>
                      </a:cubicBezTo>
                      <a:cubicBezTo>
                        <a:pt x="98" y="304"/>
                        <a:pt x="98" y="304"/>
                        <a:pt x="98" y="304"/>
                      </a:cubicBezTo>
                      <a:cubicBezTo>
                        <a:pt x="98" y="193"/>
                        <a:pt x="98" y="193"/>
                        <a:pt x="98" y="193"/>
                      </a:cubicBezTo>
                      <a:cubicBezTo>
                        <a:pt x="98" y="187"/>
                        <a:pt x="94" y="183"/>
                        <a:pt x="88" y="183"/>
                      </a:cubicBezTo>
                      <a:cubicBezTo>
                        <a:pt x="83" y="183"/>
                        <a:pt x="78" y="187"/>
                        <a:pt x="78" y="193"/>
                      </a:cubicBezTo>
                      <a:cubicBezTo>
                        <a:pt x="78" y="304"/>
                        <a:pt x="78" y="304"/>
                        <a:pt x="78" y="304"/>
                      </a:cubicBezTo>
                      <a:cubicBezTo>
                        <a:pt x="56" y="304"/>
                        <a:pt x="56" y="304"/>
                        <a:pt x="56" y="304"/>
                      </a:cubicBezTo>
                      <a:cubicBezTo>
                        <a:pt x="56" y="206"/>
                        <a:pt x="56" y="206"/>
                        <a:pt x="56" y="206"/>
                      </a:cubicBezTo>
                      <a:cubicBezTo>
                        <a:pt x="56" y="194"/>
                        <a:pt x="56" y="194"/>
                        <a:pt x="56" y="194"/>
                      </a:cubicBezTo>
                      <a:cubicBezTo>
                        <a:pt x="56" y="60"/>
                        <a:pt x="56" y="60"/>
                        <a:pt x="56" y="60"/>
                      </a:cubicBezTo>
                      <a:cubicBezTo>
                        <a:pt x="56" y="55"/>
                        <a:pt x="52" y="51"/>
                        <a:pt x="46" y="51"/>
                      </a:cubicBezTo>
                      <a:cubicBezTo>
                        <a:pt x="41" y="51"/>
                        <a:pt x="36" y="55"/>
                        <a:pt x="36" y="60"/>
                      </a:cubicBezTo>
                      <a:cubicBezTo>
                        <a:pt x="36" y="180"/>
                        <a:pt x="36" y="180"/>
                        <a:pt x="36" y="180"/>
                      </a:cubicBezTo>
                      <a:cubicBezTo>
                        <a:pt x="28" y="178"/>
                        <a:pt x="23" y="172"/>
                        <a:pt x="20" y="169"/>
                      </a:cubicBezTo>
                      <a:cubicBezTo>
                        <a:pt x="20" y="168"/>
                        <a:pt x="20" y="168"/>
                        <a:pt x="20" y="167"/>
                      </a:cubicBezTo>
                      <a:cubicBezTo>
                        <a:pt x="20" y="48"/>
                        <a:pt x="20" y="48"/>
                        <a:pt x="20" y="48"/>
                      </a:cubicBezTo>
                      <a:cubicBezTo>
                        <a:pt x="20" y="32"/>
                        <a:pt x="33" y="19"/>
                        <a:pt x="49" y="19"/>
                      </a:cubicBezTo>
                      <a:cubicBezTo>
                        <a:pt x="127" y="19"/>
                        <a:pt x="127" y="19"/>
                        <a:pt x="127" y="19"/>
                      </a:cubicBezTo>
                      <a:cubicBezTo>
                        <a:pt x="143" y="19"/>
                        <a:pt x="157" y="32"/>
                        <a:pt x="157" y="48"/>
                      </a:cubicBezTo>
                      <a:cubicBezTo>
                        <a:pt x="157" y="167"/>
                        <a:pt x="157" y="167"/>
                        <a:pt x="157" y="167"/>
                      </a:cubicBezTo>
                      <a:cubicBezTo>
                        <a:pt x="157" y="167"/>
                        <a:pt x="157" y="167"/>
                        <a:pt x="157" y="167"/>
                      </a:cubicBezTo>
                      <a:close/>
                    </a:path>
                  </a:pathLst>
                </a:custGeom>
                <a:grpFill/>
                <a:ln w="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960C"/>
                    </a:solidFill>
                    <a:effectLst/>
                    <a:uLnTx/>
                    <a:uFillTx/>
                    <a:latin typeface="+mj-lt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95" name="Freeform 34">
                  <a:extLst>
                    <a:ext uri="{FF2B5EF4-FFF2-40B4-BE49-F238E27FC236}">
                      <a16:creationId xmlns:a16="http://schemas.microsoft.com/office/drawing/2014/main" id="{528A78B4-7D78-480A-9F17-B159177915D0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5563" y="-1588"/>
                  <a:ext cx="142875" cy="142875"/>
                </a:xfrm>
                <a:custGeom>
                  <a:avLst/>
                  <a:gdLst>
                    <a:gd name="T0" fmla="*/ 49 w 97"/>
                    <a:gd name="T1" fmla="*/ 98 h 98"/>
                    <a:gd name="T2" fmla="*/ 97 w 97"/>
                    <a:gd name="T3" fmla="*/ 49 h 98"/>
                    <a:gd name="T4" fmla="*/ 49 w 97"/>
                    <a:gd name="T5" fmla="*/ 0 h 98"/>
                    <a:gd name="T6" fmla="*/ 0 w 97"/>
                    <a:gd name="T7" fmla="*/ 49 h 98"/>
                    <a:gd name="T8" fmla="*/ 49 w 97"/>
                    <a:gd name="T9" fmla="*/ 98 h 98"/>
                    <a:gd name="T10" fmla="*/ 49 w 97"/>
                    <a:gd name="T11" fmla="*/ 19 h 98"/>
                    <a:gd name="T12" fmla="*/ 79 w 97"/>
                    <a:gd name="T13" fmla="*/ 49 h 98"/>
                    <a:gd name="T14" fmla="*/ 49 w 97"/>
                    <a:gd name="T15" fmla="*/ 80 h 98"/>
                    <a:gd name="T16" fmla="*/ 19 w 97"/>
                    <a:gd name="T17" fmla="*/ 49 h 98"/>
                    <a:gd name="T18" fmla="*/ 49 w 97"/>
                    <a:gd name="T19" fmla="*/ 19 h 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97" h="98">
                      <a:moveTo>
                        <a:pt x="49" y="98"/>
                      </a:moveTo>
                      <a:cubicBezTo>
                        <a:pt x="76" y="98"/>
                        <a:pt x="97" y="76"/>
                        <a:pt x="97" y="49"/>
                      </a:cubicBezTo>
                      <a:cubicBezTo>
                        <a:pt x="97" y="22"/>
                        <a:pt x="76" y="0"/>
                        <a:pt x="49" y="0"/>
                      </a:cubicBezTo>
                      <a:cubicBezTo>
                        <a:pt x="22" y="0"/>
                        <a:pt x="0" y="22"/>
                        <a:pt x="0" y="49"/>
                      </a:cubicBezTo>
                      <a:cubicBezTo>
                        <a:pt x="0" y="76"/>
                        <a:pt x="22" y="98"/>
                        <a:pt x="49" y="98"/>
                      </a:cubicBezTo>
                      <a:close/>
                      <a:moveTo>
                        <a:pt x="49" y="19"/>
                      </a:moveTo>
                      <a:cubicBezTo>
                        <a:pt x="66" y="19"/>
                        <a:pt x="79" y="32"/>
                        <a:pt x="79" y="49"/>
                      </a:cubicBezTo>
                      <a:cubicBezTo>
                        <a:pt x="79" y="66"/>
                        <a:pt x="66" y="80"/>
                        <a:pt x="49" y="80"/>
                      </a:cubicBezTo>
                      <a:cubicBezTo>
                        <a:pt x="32" y="80"/>
                        <a:pt x="19" y="66"/>
                        <a:pt x="19" y="49"/>
                      </a:cubicBezTo>
                      <a:cubicBezTo>
                        <a:pt x="19" y="32"/>
                        <a:pt x="32" y="19"/>
                        <a:pt x="49" y="19"/>
                      </a:cubicBezTo>
                      <a:close/>
                    </a:path>
                  </a:pathLst>
                </a:custGeom>
                <a:grpFill/>
                <a:ln w="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960C"/>
                    </a:solidFill>
                    <a:effectLst/>
                    <a:uLnTx/>
                    <a:uFillTx/>
                    <a:latin typeface="+mj-lt"/>
                    <a:ea typeface="+mn-ea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190" name="Rectangle: Rounded Corners 411">
                <a:extLst>
                  <a:ext uri="{FF2B5EF4-FFF2-40B4-BE49-F238E27FC236}">
                    <a16:creationId xmlns:a16="http://schemas.microsoft.com/office/drawing/2014/main" id="{FC7402E6-CC1E-4869-9AD4-88BCE84CEF22}"/>
                  </a:ext>
                </a:extLst>
              </p:cNvPr>
              <p:cNvSpPr/>
              <p:nvPr/>
            </p:nvSpPr>
            <p:spPr>
              <a:xfrm>
                <a:off x="7290868" y="4251228"/>
                <a:ext cx="496453" cy="1000380"/>
              </a:xfrm>
              <a:prstGeom prst="roundRect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960C"/>
                  </a:solidFill>
                  <a:effectLst/>
                  <a:uLnTx/>
                  <a:uFillTx/>
                  <a:latin typeface="+mj-lt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191" name="Rectangle: Rounded Corners 412">
                <a:extLst>
                  <a:ext uri="{FF2B5EF4-FFF2-40B4-BE49-F238E27FC236}">
                    <a16:creationId xmlns:a16="http://schemas.microsoft.com/office/drawing/2014/main" id="{D68AA63D-9CF0-4A6C-9674-157818313D1D}"/>
                  </a:ext>
                </a:extLst>
              </p:cNvPr>
              <p:cNvSpPr/>
              <p:nvPr/>
            </p:nvSpPr>
            <p:spPr>
              <a:xfrm>
                <a:off x="7426133" y="3719691"/>
                <a:ext cx="496453" cy="931367"/>
              </a:xfrm>
              <a:prstGeom prst="roundRect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960C"/>
                  </a:solidFill>
                  <a:effectLst/>
                  <a:uLnTx/>
                  <a:uFillTx/>
                  <a:latin typeface="+mj-lt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192" name="Rectangle: Rounded Corners 413">
                <a:extLst>
                  <a:ext uri="{FF2B5EF4-FFF2-40B4-BE49-F238E27FC236}">
                    <a16:creationId xmlns:a16="http://schemas.microsoft.com/office/drawing/2014/main" id="{BF99C3BC-DF80-4BB6-99F1-D0F7CAF075EF}"/>
                  </a:ext>
                </a:extLst>
              </p:cNvPr>
              <p:cNvSpPr/>
              <p:nvPr/>
            </p:nvSpPr>
            <p:spPr>
              <a:xfrm>
                <a:off x="7134946" y="3725209"/>
                <a:ext cx="496453" cy="925849"/>
              </a:xfrm>
              <a:prstGeom prst="roundRect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960C"/>
                  </a:solidFill>
                  <a:effectLst/>
                  <a:uLnTx/>
                  <a:uFillTx/>
                  <a:latin typeface="+mj-lt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193" name="Oval 192">
                <a:extLst>
                  <a:ext uri="{FF2B5EF4-FFF2-40B4-BE49-F238E27FC236}">
                    <a16:creationId xmlns:a16="http://schemas.microsoft.com/office/drawing/2014/main" id="{72DD5015-62A6-4179-B7C2-565F92A4C6E9}"/>
                  </a:ext>
                </a:extLst>
              </p:cNvPr>
              <p:cNvSpPr/>
              <p:nvPr/>
            </p:nvSpPr>
            <p:spPr>
              <a:xfrm>
                <a:off x="7342778" y="3224655"/>
                <a:ext cx="392632" cy="392632"/>
              </a:xfrm>
              <a:prstGeom prst="ellipse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960C"/>
                  </a:solidFill>
                  <a:effectLst/>
                  <a:uLnTx/>
                  <a:uFillTx/>
                  <a:latin typeface="+mj-lt"/>
                  <a:ea typeface="+mn-ea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73" name="Group 172">
              <a:extLst>
                <a:ext uri="{FF2B5EF4-FFF2-40B4-BE49-F238E27FC236}">
                  <a16:creationId xmlns:a16="http://schemas.microsoft.com/office/drawing/2014/main" id="{65E35793-70D6-4A39-BCC9-A00D126FF9AF}"/>
                </a:ext>
              </a:extLst>
            </p:cNvPr>
            <p:cNvGrpSpPr>
              <a:grpSpLocks/>
            </p:cNvGrpSpPr>
            <p:nvPr/>
          </p:nvGrpSpPr>
          <p:grpSpPr>
            <a:xfrm>
              <a:off x="6136811" y="5384906"/>
              <a:ext cx="166045" cy="419171"/>
              <a:chOff x="7092283" y="3174878"/>
              <a:chExt cx="899133" cy="2145781"/>
            </a:xfrm>
            <a:solidFill>
              <a:schemeClr val="bg1"/>
            </a:solidFill>
          </p:grpSpPr>
          <p:grpSp>
            <p:nvGrpSpPr>
              <p:cNvPr id="182" name="CustomIcon">
                <a:extLst>
                  <a:ext uri="{FF2B5EF4-FFF2-40B4-BE49-F238E27FC236}">
                    <a16:creationId xmlns:a16="http://schemas.microsoft.com/office/drawing/2014/main" id="{307B0A0E-A7D1-4DBF-B484-FF593A463210}"/>
                  </a:ext>
                </a:extLst>
              </p:cNvPr>
              <p:cNvGrpSpPr>
                <a:grpSpLocks noChangeAspect="1"/>
              </p:cNvGrpSpPr>
              <p:nvPr>
                <p:custDataLst>
                  <p:tags r:id="rId12"/>
                </p:custDataLst>
              </p:nvPr>
            </p:nvGrpSpPr>
            <p:grpSpPr>
              <a:xfrm>
                <a:off x="7092283" y="3174878"/>
                <a:ext cx="899133" cy="2145781"/>
                <a:chOff x="-1588" y="-1588"/>
                <a:chExt cx="258763" cy="617538"/>
              </a:xfrm>
              <a:grpFill/>
            </p:grpSpPr>
            <p:sp>
              <p:nvSpPr>
                <p:cNvPr id="187" name="Freeform 33">
                  <a:extLst>
                    <a:ext uri="{FF2B5EF4-FFF2-40B4-BE49-F238E27FC236}">
                      <a16:creationId xmlns:a16="http://schemas.microsoft.com/office/drawing/2014/main" id="{28042E9E-ABE2-4849-8ADB-AC7D56307429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-1588" y="142875"/>
                  <a:ext cx="258763" cy="473075"/>
                </a:xfrm>
                <a:custGeom>
                  <a:avLst/>
                  <a:gdLst>
                    <a:gd name="T0" fmla="*/ 127 w 176"/>
                    <a:gd name="T1" fmla="*/ 0 h 324"/>
                    <a:gd name="T2" fmla="*/ 49 w 176"/>
                    <a:gd name="T3" fmla="*/ 0 h 324"/>
                    <a:gd name="T4" fmla="*/ 0 w 176"/>
                    <a:gd name="T5" fmla="*/ 48 h 324"/>
                    <a:gd name="T6" fmla="*/ 0 w 176"/>
                    <a:gd name="T7" fmla="*/ 167 h 324"/>
                    <a:gd name="T8" fmla="*/ 4 w 176"/>
                    <a:gd name="T9" fmla="*/ 180 h 324"/>
                    <a:gd name="T10" fmla="*/ 36 w 176"/>
                    <a:gd name="T11" fmla="*/ 200 h 324"/>
                    <a:gd name="T12" fmla="*/ 36 w 176"/>
                    <a:gd name="T13" fmla="*/ 206 h 324"/>
                    <a:gd name="T14" fmla="*/ 36 w 176"/>
                    <a:gd name="T15" fmla="*/ 311 h 324"/>
                    <a:gd name="T16" fmla="*/ 49 w 176"/>
                    <a:gd name="T17" fmla="*/ 324 h 324"/>
                    <a:gd name="T18" fmla="*/ 127 w 176"/>
                    <a:gd name="T19" fmla="*/ 324 h 324"/>
                    <a:gd name="T20" fmla="*/ 140 w 176"/>
                    <a:gd name="T21" fmla="*/ 311 h 324"/>
                    <a:gd name="T22" fmla="*/ 140 w 176"/>
                    <a:gd name="T23" fmla="*/ 207 h 324"/>
                    <a:gd name="T24" fmla="*/ 140 w 176"/>
                    <a:gd name="T25" fmla="*/ 206 h 324"/>
                    <a:gd name="T26" fmla="*/ 140 w 176"/>
                    <a:gd name="T27" fmla="*/ 200 h 324"/>
                    <a:gd name="T28" fmla="*/ 172 w 176"/>
                    <a:gd name="T29" fmla="*/ 181 h 324"/>
                    <a:gd name="T30" fmla="*/ 176 w 176"/>
                    <a:gd name="T31" fmla="*/ 167 h 324"/>
                    <a:gd name="T32" fmla="*/ 176 w 176"/>
                    <a:gd name="T33" fmla="*/ 48 h 324"/>
                    <a:gd name="T34" fmla="*/ 127 w 176"/>
                    <a:gd name="T35" fmla="*/ 0 h 324"/>
                    <a:gd name="T36" fmla="*/ 157 w 176"/>
                    <a:gd name="T37" fmla="*/ 167 h 324"/>
                    <a:gd name="T38" fmla="*/ 156 w 176"/>
                    <a:gd name="T39" fmla="*/ 169 h 324"/>
                    <a:gd name="T40" fmla="*/ 140 w 176"/>
                    <a:gd name="T41" fmla="*/ 180 h 324"/>
                    <a:gd name="T42" fmla="*/ 140 w 176"/>
                    <a:gd name="T43" fmla="*/ 60 h 324"/>
                    <a:gd name="T44" fmla="*/ 130 w 176"/>
                    <a:gd name="T45" fmla="*/ 51 h 324"/>
                    <a:gd name="T46" fmla="*/ 120 w 176"/>
                    <a:gd name="T47" fmla="*/ 60 h 324"/>
                    <a:gd name="T48" fmla="*/ 120 w 176"/>
                    <a:gd name="T49" fmla="*/ 194 h 324"/>
                    <a:gd name="T50" fmla="*/ 120 w 176"/>
                    <a:gd name="T51" fmla="*/ 194 h 324"/>
                    <a:gd name="T52" fmla="*/ 120 w 176"/>
                    <a:gd name="T53" fmla="*/ 304 h 324"/>
                    <a:gd name="T54" fmla="*/ 98 w 176"/>
                    <a:gd name="T55" fmla="*/ 304 h 324"/>
                    <a:gd name="T56" fmla="*/ 98 w 176"/>
                    <a:gd name="T57" fmla="*/ 193 h 324"/>
                    <a:gd name="T58" fmla="*/ 88 w 176"/>
                    <a:gd name="T59" fmla="*/ 183 h 324"/>
                    <a:gd name="T60" fmla="*/ 78 w 176"/>
                    <a:gd name="T61" fmla="*/ 193 h 324"/>
                    <a:gd name="T62" fmla="*/ 78 w 176"/>
                    <a:gd name="T63" fmla="*/ 304 h 324"/>
                    <a:gd name="T64" fmla="*/ 56 w 176"/>
                    <a:gd name="T65" fmla="*/ 304 h 324"/>
                    <a:gd name="T66" fmla="*/ 56 w 176"/>
                    <a:gd name="T67" fmla="*/ 206 h 324"/>
                    <a:gd name="T68" fmla="*/ 56 w 176"/>
                    <a:gd name="T69" fmla="*/ 194 h 324"/>
                    <a:gd name="T70" fmla="*/ 56 w 176"/>
                    <a:gd name="T71" fmla="*/ 60 h 324"/>
                    <a:gd name="T72" fmla="*/ 46 w 176"/>
                    <a:gd name="T73" fmla="*/ 51 h 324"/>
                    <a:gd name="T74" fmla="*/ 36 w 176"/>
                    <a:gd name="T75" fmla="*/ 60 h 324"/>
                    <a:gd name="T76" fmla="*/ 36 w 176"/>
                    <a:gd name="T77" fmla="*/ 180 h 324"/>
                    <a:gd name="T78" fmla="*/ 20 w 176"/>
                    <a:gd name="T79" fmla="*/ 169 h 324"/>
                    <a:gd name="T80" fmla="*/ 20 w 176"/>
                    <a:gd name="T81" fmla="*/ 167 h 324"/>
                    <a:gd name="T82" fmla="*/ 20 w 176"/>
                    <a:gd name="T83" fmla="*/ 48 h 324"/>
                    <a:gd name="T84" fmla="*/ 49 w 176"/>
                    <a:gd name="T85" fmla="*/ 19 h 324"/>
                    <a:gd name="T86" fmla="*/ 127 w 176"/>
                    <a:gd name="T87" fmla="*/ 19 h 324"/>
                    <a:gd name="T88" fmla="*/ 157 w 176"/>
                    <a:gd name="T89" fmla="*/ 48 h 324"/>
                    <a:gd name="T90" fmla="*/ 157 w 176"/>
                    <a:gd name="T91" fmla="*/ 167 h 324"/>
                    <a:gd name="T92" fmla="*/ 157 w 176"/>
                    <a:gd name="T93" fmla="*/ 167 h 3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176" h="324">
                      <a:moveTo>
                        <a:pt x="127" y="0"/>
                      </a:moveTo>
                      <a:cubicBezTo>
                        <a:pt x="49" y="0"/>
                        <a:pt x="49" y="0"/>
                        <a:pt x="49" y="0"/>
                      </a:cubicBezTo>
                      <a:cubicBezTo>
                        <a:pt x="22" y="0"/>
                        <a:pt x="0" y="21"/>
                        <a:pt x="0" y="48"/>
                      </a:cubicBezTo>
                      <a:cubicBezTo>
                        <a:pt x="0" y="167"/>
                        <a:pt x="0" y="167"/>
                        <a:pt x="0" y="167"/>
                      </a:cubicBezTo>
                      <a:cubicBezTo>
                        <a:pt x="0" y="172"/>
                        <a:pt x="2" y="177"/>
                        <a:pt x="4" y="180"/>
                      </a:cubicBezTo>
                      <a:cubicBezTo>
                        <a:pt x="9" y="187"/>
                        <a:pt x="19" y="197"/>
                        <a:pt x="36" y="200"/>
                      </a:cubicBezTo>
                      <a:cubicBezTo>
                        <a:pt x="36" y="206"/>
                        <a:pt x="36" y="206"/>
                        <a:pt x="36" y="206"/>
                      </a:cubicBezTo>
                      <a:cubicBezTo>
                        <a:pt x="36" y="311"/>
                        <a:pt x="36" y="311"/>
                        <a:pt x="36" y="311"/>
                      </a:cubicBezTo>
                      <a:cubicBezTo>
                        <a:pt x="36" y="318"/>
                        <a:pt x="42" y="324"/>
                        <a:pt x="49" y="324"/>
                      </a:cubicBezTo>
                      <a:cubicBezTo>
                        <a:pt x="127" y="324"/>
                        <a:pt x="127" y="324"/>
                        <a:pt x="127" y="324"/>
                      </a:cubicBezTo>
                      <a:cubicBezTo>
                        <a:pt x="134" y="324"/>
                        <a:pt x="140" y="318"/>
                        <a:pt x="140" y="311"/>
                      </a:cubicBezTo>
                      <a:cubicBezTo>
                        <a:pt x="140" y="207"/>
                        <a:pt x="140" y="207"/>
                        <a:pt x="140" y="207"/>
                      </a:cubicBezTo>
                      <a:cubicBezTo>
                        <a:pt x="140" y="206"/>
                        <a:pt x="140" y="206"/>
                        <a:pt x="140" y="206"/>
                      </a:cubicBezTo>
                      <a:cubicBezTo>
                        <a:pt x="140" y="200"/>
                        <a:pt x="140" y="200"/>
                        <a:pt x="140" y="200"/>
                      </a:cubicBezTo>
                      <a:cubicBezTo>
                        <a:pt x="157" y="197"/>
                        <a:pt x="167" y="187"/>
                        <a:pt x="172" y="181"/>
                      </a:cubicBezTo>
                      <a:cubicBezTo>
                        <a:pt x="175" y="177"/>
                        <a:pt x="176" y="172"/>
                        <a:pt x="176" y="167"/>
                      </a:cubicBezTo>
                      <a:cubicBezTo>
                        <a:pt x="176" y="48"/>
                        <a:pt x="176" y="48"/>
                        <a:pt x="176" y="48"/>
                      </a:cubicBezTo>
                      <a:cubicBezTo>
                        <a:pt x="176" y="21"/>
                        <a:pt x="155" y="0"/>
                        <a:pt x="127" y="0"/>
                      </a:cubicBezTo>
                      <a:close/>
                      <a:moveTo>
                        <a:pt x="157" y="167"/>
                      </a:moveTo>
                      <a:cubicBezTo>
                        <a:pt x="157" y="168"/>
                        <a:pt x="156" y="169"/>
                        <a:pt x="156" y="169"/>
                      </a:cubicBezTo>
                      <a:cubicBezTo>
                        <a:pt x="153" y="174"/>
                        <a:pt x="148" y="178"/>
                        <a:pt x="140" y="180"/>
                      </a:cubicBezTo>
                      <a:cubicBezTo>
                        <a:pt x="140" y="60"/>
                        <a:pt x="140" y="60"/>
                        <a:pt x="140" y="60"/>
                      </a:cubicBezTo>
                      <a:cubicBezTo>
                        <a:pt x="140" y="55"/>
                        <a:pt x="136" y="51"/>
                        <a:pt x="130" y="51"/>
                      </a:cubicBezTo>
                      <a:cubicBezTo>
                        <a:pt x="125" y="51"/>
                        <a:pt x="120" y="55"/>
                        <a:pt x="120" y="60"/>
                      </a:cubicBezTo>
                      <a:cubicBezTo>
                        <a:pt x="120" y="194"/>
                        <a:pt x="120" y="194"/>
                        <a:pt x="120" y="194"/>
                      </a:cubicBezTo>
                      <a:cubicBezTo>
                        <a:pt x="120" y="194"/>
                        <a:pt x="120" y="194"/>
                        <a:pt x="120" y="194"/>
                      </a:cubicBezTo>
                      <a:cubicBezTo>
                        <a:pt x="120" y="304"/>
                        <a:pt x="120" y="304"/>
                        <a:pt x="120" y="304"/>
                      </a:cubicBezTo>
                      <a:cubicBezTo>
                        <a:pt x="98" y="304"/>
                        <a:pt x="98" y="304"/>
                        <a:pt x="98" y="304"/>
                      </a:cubicBezTo>
                      <a:cubicBezTo>
                        <a:pt x="98" y="193"/>
                        <a:pt x="98" y="193"/>
                        <a:pt x="98" y="193"/>
                      </a:cubicBezTo>
                      <a:cubicBezTo>
                        <a:pt x="98" y="187"/>
                        <a:pt x="94" y="183"/>
                        <a:pt x="88" y="183"/>
                      </a:cubicBezTo>
                      <a:cubicBezTo>
                        <a:pt x="83" y="183"/>
                        <a:pt x="78" y="187"/>
                        <a:pt x="78" y="193"/>
                      </a:cubicBezTo>
                      <a:cubicBezTo>
                        <a:pt x="78" y="304"/>
                        <a:pt x="78" y="304"/>
                        <a:pt x="78" y="304"/>
                      </a:cubicBezTo>
                      <a:cubicBezTo>
                        <a:pt x="56" y="304"/>
                        <a:pt x="56" y="304"/>
                        <a:pt x="56" y="304"/>
                      </a:cubicBezTo>
                      <a:cubicBezTo>
                        <a:pt x="56" y="206"/>
                        <a:pt x="56" y="206"/>
                        <a:pt x="56" y="206"/>
                      </a:cubicBezTo>
                      <a:cubicBezTo>
                        <a:pt x="56" y="194"/>
                        <a:pt x="56" y="194"/>
                        <a:pt x="56" y="194"/>
                      </a:cubicBezTo>
                      <a:cubicBezTo>
                        <a:pt x="56" y="60"/>
                        <a:pt x="56" y="60"/>
                        <a:pt x="56" y="60"/>
                      </a:cubicBezTo>
                      <a:cubicBezTo>
                        <a:pt x="56" y="55"/>
                        <a:pt x="52" y="51"/>
                        <a:pt x="46" y="51"/>
                      </a:cubicBezTo>
                      <a:cubicBezTo>
                        <a:pt x="41" y="51"/>
                        <a:pt x="36" y="55"/>
                        <a:pt x="36" y="60"/>
                      </a:cubicBezTo>
                      <a:cubicBezTo>
                        <a:pt x="36" y="180"/>
                        <a:pt x="36" y="180"/>
                        <a:pt x="36" y="180"/>
                      </a:cubicBezTo>
                      <a:cubicBezTo>
                        <a:pt x="28" y="178"/>
                        <a:pt x="23" y="172"/>
                        <a:pt x="20" y="169"/>
                      </a:cubicBezTo>
                      <a:cubicBezTo>
                        <a:pt x="20" y="168"/>
                        <a:pt x="20" y="168"/>
                        <a:pt x="20" y="167"/>
                      </a:cubicBezTo>
                      <a:cubicBezTo>
                        <a:pt x="20" y="48"/>
                        <a:pt x="20" y="48"/>
                        <a:pt x="20" y="48"/>
                      </a:cubicBezTo>
                      <a:cubicBezTo>
                        <a:pt x="20" y="32"/>
                        <a:pt x="33" y="19"/>
                        <a:pt x="49" y="19"/>
                      </a:cubicBezTo>
                      <a:cubicBezTo>
                        <a:pt x="127" y="19"/>
                        <a:pt x="127" y="19"/>
                        <a:pt x="127" y="19"/>
                      </a:cubicBezTo>
                      <a:cubicBezTo>
                        <a:pt x="143" y="19"/>
                        <a:pt x="157" y="32"/>
                        <a:pt x="157" y="48"/>
                      </a:cubicBezTo>
                      <a:cubicBezTo>
                        <a:pt x="157" y="167"/>
                        <a:pt x="157" y="167"/>
                        <a:pt x="157" y="167"/>
                      </a:cubicBezTo>
                      <a:cubicBezTo>
                        <a:pt x="157" y="167"/>
                        <a:pt x="157" y="167"/>
                        <a:pt x="157" y="167"/>
                      </a:cubicBezTo>
                      <a:close/>
                    </a:path>
                  </a:pathLst>
                </a:custGeom>
                <a:grpFill/>
                <a:ln w="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960C"/>
                    </a:solidFill>
                    <a:effectLst/>
                    <a:uLnTx/>
                    <a:uFillTx/>
                    <a:latin typeface="+mj-lt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88" name="Freeform 34">
                  <a:extLst>
                    <a:ext uri="{FF2B5EF4-FFF2-40B4-BE49-F238E27FC236}">
                      <a16:creationId xmlns:a16="http://schemas.microsoft.com/office/drawing/2014/main" id="{528A78B4-7D78-480A-9F17-B159177915D0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5563" y="-1588"/>
                  <a:ext cx="142875" cy="142875"/>
                </a:xfrm>
                <a:custGeom>
                  <a:avLst/>
                  <a:gdLst>
                    <a:gd name="T0" fmla="*/ 49 w 97"/>
                    <a:gd name="T1" fmla="*/ 98 h 98"/>
                    <a:gd name="T2" fmla="*/ 97 w 97"/>
                    <a:gd name="T3" fmla="*/ 49 h 98"/>
                    <a:gd name="T4" fmla="*/ 49 w 97"/>
                    <a:gd name="T5" fmla="*/ 0 h 98"/>
                    <a:gd name="T6" fmla="*/ 0 w 97"/>
                    <a:gd name="T7" fmla="*/ 49 h 98"/>
                    <a:gd name="T8" fmla="*/ 49 w 97"/>
                    <a:gd name="T9" fmla="*/ 98 h 98"/>
                    <a:gd name="T10" fmla="*/ 49 w 97"/>
                    <a:gd name="T11" fmla="*/ 19 h 98"/>
                    <a:gd name="T12" fmla="*/ 79 w 97"/>
                    <a:gd name="T13" fmla="*/ 49 h 98"/>
                    <a:gd name="T14" fmla="*/ 49 w 97"/>
                    <a:gd name="T15" fmla="*/ 80 h 98"/>
                    <a:gd name="T16" fmla="*/ 19 w 97"/>
                    <a:gd name="T17" fmla="*/ 49 h 98"/>
                    <a:gd name="T18" fmla="*/ 49 w 97"/>
                    <a:gd name="T19" fmla="*/ 19 h 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97" h="98">
                      <a:moveTo>
                        <a:pt x="49" y="98"/>
                      </a:moveTo>
                      <a:cubicBezTo>
                        <a:pt x="76" y="98"/>
                        <a:pt x="97" y="76"/>
                        <a:pt x="97" y="49"/>
                      </a:cubicBezTo>
                      <a:cubicBezTo>
                        <a:pt x="97" y="22"/>
                        <a:pt x="76" y="0"/>
                        <a:pt x="49" y="0"/>
                      </a:cubicBezTo>
                      <a:cubicBezTo>
                        <a:pt x="22" y="0"/>
                        <a:pt x="0" y="22"/>
                        <a:pt x="0" y="49"/>
                      </a:cubicBezTo>
                      <a:cubicBezTo>
                        <a:pt x="0" y="76"/>
                        <a:pt x="22" y="98"/>
                        <a:pt x="49" y="98"/>
                      </a:cubicBezTo>
                      <a:close/>
                      <a:moveTo>
                        <a:pt x="49" y="19"/>
                      </a:moveTo>
                      <a:cubicBezTo>
                        <a:pt x="66" y="19"/>
                        <a:pt x="79" y="32"/>
                        <a:pt x="79" y="49"/>
                      </a:cubicBezTo>
                      <a:cubicBezTo>
                        <a:pt x="79" y="66"/>
                        <a:pt x="66" y="80"/>
                        <a:pt x="49" y="80"/>
                      </a:cubicBezTo>
                      <a:cubicBezTo>
                        <a:pt x="32" y="80"/>
                        <a:pt x="19" y="66"/>
                        <a:pt x="19" y="49"/>
                      </a:cubicBezTo>
                      <a:cubicBezTo>
                        <a:pt x="19" y="32"/>
                        <a:pt x="32" y="19"/>
                        <a:pt x="49" y="19"/>
                      </a:cubicBezTo>
                      <a:close/>
                    </a:path>
                  </a:pathLst>
                </a:custGeom>
                <a:grpFill/>
                <a:ln w="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960C"/>
                    </a:solidFill>
                    <a:effectLst/>
                    <a:uLnTx/>
                    <a:uFillTx/>
                    <a:latin typeface="+mj-lt"/>
                    <a:ea typeface="+mn-ea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183" name="Rectangle: Rounded Corners 411">
                <a:extLst>
                  <a:ext uri="{FF2B5EF4-FFF2-40B4-BE49-F238E27FC236}">
                    <a16:creationId xmlns:a16="http://schemas.microsoft.com/office/drawing/2014/main" id="{FC7402E6-CC1E-4869-9AD4-88BCE84CEF22}"/>
                  </a:ext>
                </a:extLst>
              </p:cNvPr>
              <p:cNvSpPr/>
              <p:nvPr/>
            </p:nvSpPr>
            <p:spPr>
              <a:xfrm>
                <a:off x="7290868" y="4251228"/>
                <a:ext cx="496453" cy="1000380"/>
              </a:xfrm>
              <a:prstGeom prst="roundRect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960C"/>
                  </a:solidFill>
                  <a:effectLst/>
                  <a:uLnTx/>
                  <a:uFillTx/>
                  <a:latin typeface="+mj-lt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184" name="Rectangle: Rounded Corners 412">
                <a:extLst>
                  <a:ext uri="{FF2B5EF4-FFF2-40B4-BE49-F238E27FC236}">
                    <a16:creationId xmlns:a16="http://schemas.microsoft.com/office/drawing/2014/main" id="{D68AA63D-9CF0-4A6C-9674-157818313D1D}"/>
                  </a:ext>
                </a:extLst>
              </p:cNvPr>
              <p:cNvSpPr/>
              <p:nvPr/>
            </p:nvSpPr>
            <p:spPr>
              <a:xfrm>
                <a:off x="7426133" y="3719691"/>
                <a:ext cx="496453" cy="931367"/>
              </a:xfrm>
              <a:prstGeom prst="roundRect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960C"/>
                  </a:solidFill>
                  <a:effectLst/>
                  <a:uLnTx/>
                  <a:uFillTx/>
                  <a:latin typeface="+mj-lt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185" name="Rectangle: Rounded Corners 413">
                <a:extLst>
                  <a:ext uri="{FF2B5EF4-FFF2-40B4-BE49-F238E27FC236}">
                    <a16:creationId xmlns:a16="http://schemas.microsoft.com/office/drawing/2014/main" id="{BF99C3BC-DF80-4BB6-99F1-D0F7CAF075EF}"/>
                  </a:ext>
                </a:extLst>
              </p:cNvPr>
              <p:cNvSpPr/>
              <p:nvPr/>
            </p:nvSpPr>
            <p:spPr>
              <a:xfrm>
                <a:off x="7134946" y="3725209"/>
                <a:ext cx="496453" cy="925849"/>
              </a:xfrm>
              <a:prstGeom prst="roundRect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960C"/>
                  </a:solidFill>
                  <a:effectLst/>
                  <a:uLnTx/>
                  <a:uFillTx/>
                  <a:latin typeface="+mj-lt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186" name="Oval 185">
                <a:extLst>
                  <a:ext uri="{FF2B5EF4-FFF2-40B4-BE49-F238E27FC236}">
                    <a16:creationId xmlns:a16="http://schemas.microsoft.com/office/drawing/2014/main" id="{72DD5015-62A6-4179-B7C2-565F92A4C6E9}"/>
                  </a:ext>
                </a:extLst>
              </p:cNvPr>
              <p:cNvSpPr/>
              <p:nvPr/>
            </p:nvSpPr>
            <p:spPr>
              <a:xfrm>
                <a:off x="7342778" y="3224655"/>
                <a:ext cx="392632" cy="392632"/>
              </a:xfrm>
              <a:prstGeom prst="ellipse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960C"/>
                  </a:solidFill>
                  <a:effectLst/>
                  <a:uLnTx/>
                  <a:uFillTx/>
                  <a:latin typeface="+mj-lt"/>
                  <a:ea typeface="+mn-ea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74" name="Group 173">
              <a:extLst>
                <a:ext uri="{FF2B5EF4-FFF2-40B4-BE49-F238E27FC236}">
                  <a16:creationId xmlns:a16="http://schemas.microsoft.com/office/drawing/2014/main" id="{65E35793-70D6-4A39-BCC9-A00D126FF9AF}"/>
                </a:ext>
              </a:extLst>
            </p:cNvPr>
            <p:cNvGrpSpPr>
              <a:grpSpLocks/>
            </p:cNvGrpSpPr>
            <p:nvPr/>
          </p:nvGrpSpPr>
          <p:grpSpPr>
            <a:xfrm>
              <a:off x="3758697" y="5152759"/>
              <a:ext cx="166045" cy="419171"/>
              <a:chOff x="7092283" y="3174878"/>
              <a:chExt cx="899133" cy="2145781"/>
            </a:xfrm>
            <a:solidFill>
              <a:schemeClr val="bg1"/>
            </a:solidFill>
          </p:grpSpPr>
          <p:grpSp>
            <p:nvGrpSpPr>
              <p:cNvPr id="175" name="CustomIcon">
                <a:extLst>
                  <a:ext uri="{FF2B5EF4-FFF2-40B4-BE49-F238E27FC236}">
                    <a16:creationId xmlns:a16="http://schemas.microsoft.com/office/drawing/2014/main" id="{307B0A0E-A7D1-4DBF-B484-FF593A463210}"/>
                  </a:ext>
                </a:extLst>
              </p:cNvPr>
              <p:cNvGrpSpPr>
                <a:grpSpLocks noChangeAspect="1"/>
              </p:cNvGrpSpPr>
              <p:nvPr>
                <p:custDataLst>
                  <p:tags r:id="rId11"/>
                </p:custDataLst>
              </p:nvPr>
            </p:nvGrpSpPr>
            <p:grpSpPr>
              <a:xfrm>
                <a:off x="7092283" y="3174878"/>
                <a:ext cx="899133" cy="2145781"/>
                <a:chOff x="-1588" y="-1588"/>
                <a:chExt cx="258763" cy="617538"/>
              </a:xfrm>
              <a:grpFill/>
            </p:grpSpPr>
            <p:sp>
              <p:nvSpPr>
                <p:cNvPr id="180" name="Freeform 33">
                  <a:extLst>
                    <a:ext uri="{FF2B5EF4-FFF2-40B4-BE49-F238E27FC236}">
                      <a16:creationId xmlns:a16="http://schemas.microsoft.com/office/drawing/2014/main" id="{28042E9E-ABE2-4849-8ADB-AC7D56307429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-1588" y="142875"/>
                  <a:ext cx="258763" cy="473075"/>
                </a:xfrm>
                <a:custGeom>
                  <a:avLst/>
                  <a:gdLst>
                    <a:gd name="T0" fmla="*/ 127 w 176"/>
                    <a:gd name="T1" fmla="*/ 0 h 324"/>
                    <a:gd name="T2" fmla="*/ 49 w 176"/>
                    <a:gd name="T3" fmla="*/ 0 h 324"/>
                    <a:gd name="T4" fmla="*/ 0 w 176"/>
                    <a:gd name="T5" fmla="*/ 48 h 324"/>
                    <a:gd name="T6" fmla="*/ 0 w 176"/>
                    <a:gd name="T7" fmla="*/ 167 h 324"/>
                    <a:gd name="T8" fmla="*/ 4 w 176"/>
                    <a:gd name="T9" fmla="*/ 180 h 324"/>
                    <a:gd name="T10" fmla="*/ 36 w 176"/>
                    <a:gd name="T11" fmla="*/ 200 h 324"/>
                    <a:gd name="T12" fmla="*/ 36 w 176"/>
                    <a:gd name="T13" fmla="*/ 206 h 324"/>
                    <a:gd name="T14" fmla="*/ 36 w 176"/>
                    <a:gd name="T15" fmla="*/ 311 h 324"/>
                    <a:gd name="T16" fmla="*/ 49 w 176"/>
                    <a:gd name="T17" fmla="*/ 324 h 324"/>
                    <a:gd name="T18" fmla="*/ 127 w 176"/>
                    <a:gd name="T19" fmla="*/ 324 h 324"/>
                    <a:gd name="T20" fmla="*/ 140 w 176"/>
                    <a:gd name="T21" fmla="*/ 311 h 324"/>
                    <a:gd name="T22" fmla="*/ 140 w 176"/>
                    <a:gd name="T23" fmla="*/ 207 h 324"/>
                    <a:gd name="T24" fmla="*/ 140 w 176"/>
                    <a:gd name="T25" fmla="*/ 206 h 324"/>
                    <a:gd name="T26" fmla="*/ 140 w 176"/>
                    <a:gd name="T27" fmla="*/ 200 h 324"/>
                    <a:gd name="T28" fmla="*/ 172 w 176"/>
                    <a:gd name="T29" fmla="*/ 181 h 324"/>
                    <a:gd name="T30" fmla="*/ 176 w 176"/>
                    <a:gd name="T31" fmla="*/ 167 h 324"/>
                    <a:gd name="T32" fmla="*/ 176 w 176"/>
                    <a:gd name="T33" fmla="*/ 48 h 324"/>
                    <a:gd name="T34" fmla="*/ 127 w 176"/>
                    <a:gd name="T35" fmla="*/ 0 h 324"/>
                    <a:gd name="T36" fmla="*/ 157 w 176"/>
                    <a:gd name="T37" fmla="*/ 167 h 324"/>
                    <a:gd name="T38" fmla="*/ 156 w 176"/>
                    <a:gd name="T39" fmla="*/ 169 h 324"/>
                    <a:gd name="T40" fmla="*/ 140 w 176"/>
                    <a:gd name="T41" fmla="*/ 180 h 324"/>
                    <a:gd name="T42" fmla="*/ 140 w 176"/>
                    <a:gd name="T43" fmla="*/ 60 h 324"/>
                    <a:gd name="T44" fmla="*/ 130 w 176"/>
                    <a:gd name="T45" fmla="*/ 51 h 324"/>
                    <a:gd name="T46" fmla="*/ 120 w 176"/>
                    <a:gd name="T47" fmla="*/ 60 h 324"/>
                    <a:gd name="T48" fmla="*/ 120 w 176"/>
                    <a:gd name="T49" fmla="*/ 194 h 324"/>
                    <a:gd name="T50" fmla="*/ 120 w 176"/>
                    <a:gd name="T51" fmla="*/ 194 h 324"/>
                    <a:gd name="T52" fmla="*/ 120 w 176"/>
                    <a:gd name="T53" fmla="*/ 304 h 324"/>
                    <a:gd name="T54" fmla="*/ 98 w 176"/>
                    <a:gd name="T55" fmla="*/ 304 h 324"/>
                    <a:gd name="T56" fmla="*/ 98 w 176"/>
                    <a:gd name="T57" fmla="*/ 193 h 324"/>
                    <a:gd name="T58" fmla="*/ 88 w 176"/>
                    <a:gd name="T59" fmla="*/ 183 h 324"/>
                    <a:gd name="T60" fmla="*/ 78 w 176"/>
                    <a:gd name="T61" fmla="*/ 193 h 324"/>
                    <a:gd name="T62" fmla="*/ 78 w 176"/>
                    <a:gd name="T63" fmla="*/ 304 h 324"/>
                    <a:gd name="T64" fmla="*/ 56 w 176"/>
                    <a:gd name="T65" fmla="*/ 304 h 324"/>
                    <a:gd name="T66" fmla="*/ 56 w 176"/>
                    <a:gd name="T67" fmla="*/ 206 h 324"/>
                    <a:gd name="T68" fmla="*/ 56 w 176"/>
                    <a:gd name="T69" fmla="*/ 194 h 324"/>
                    <a:gd name="T70" fmla="*/ 56 w 176"/>
                    <a:gd name="T71" fmla="*/ 60 h 324"/>
                    <a:gd name="T72" fmla="*/ 46 w 176"/>
                    <a:gd name="T73" fmla="*/ 51 h 324"/>
                    <a:gd name="T74" fmla="*/ 36 w 176"/>
                    <a:gd name="T75" fmla="*/ 60 h 324"/>
                    <a:gd name="T76" fmla="*/ 36 w 176"/>
                    <a:gd name="T77" fmla="*/ 180 h 324"/>
                    <a:gd name="T78" fmla="*/ 20 w 176"/>
                    <a:gd name="T79" fmla="*/ 169 h 324"/>
                    <a:gd name="T80" fmla="*/ 20 w 176"/>
                    <a:gd name="T81" fmla="*/ 167 h 324"/>
                    <a:gd name="T82" fmla="*/ 20 w 176"/>
                    <a:gd name="T83" fmla="*/ 48 h 324"/>
                    <a:gd name="T84" fmla="*/ 49 w 176"/>
                    <a:gd name="T85" fmla="*/ 19 h 324"/>
                    <a:gd name="T86" fmla="*/ 127 w 176"/>
                    <a:gd name="T87" fmla="*/ 19 h 324"/>
                    <a:gd name="T88" fmla="*/ 157 w 176"/>
                    <a:gd name="T89" fmla="*/ 48 h 324"/>
                    <a:gd name="T90" fmla="*/ 157 w 176"/>
                    <a:gd name="T91" fmla="*/ 167 h 324"/>
                    <a:gd name="T92" fmla="*/ 157 w 176"/>
                    <a:gd name="T93" fmla="*/ 167 h 3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176" h="324">
                      <a:moveTo>
                        <a:pt x="127" y="0"/>
                      </a:moveTo>
                      <a:cubicBezTo>
                        <a:pt x="49" y="0"/>
                        <a:pt x="49" y="0"/>
                        <a:pt x="49" y="0"/>
                      </a:cubicBezTo>
                      <a:cubicBezTo>
                        <a:pt x="22" y="0"/>
                        <a:pt x="0" y="21"/>
                        <a:pt x="0" y="48"/>
                      </a:cubicBezTo>
                      <a:cubicBezTo>
                        <a:pt x="0" y="167"/>
                        <a:pt x="0" y="167"/>
                        <a:pt x="0" y="167"/>
                      </a:cubicBezTo>
                      <a:cubicBezTo>
                        <a:pt x="0" y="172"/>
                        <a:pt x="2" y="177"/>
                        <a:pt x="4" y="180"/>
                      </a:cubicBezTo>
                      <a:cubicBezTo>
                        <a:pt x="9" y="187"/>
                        <a:pt x="19" y="197"/>
                        <a:pt x="36" y="200"/>
                      </a:cubicBezTo>
                      <a:cubicBezTo>
                        <a:pt x="36" y="206"/>
                        <a:pt x="36" y="206"/>
                        <a:pt x="36" y="206"/>
                      </a:cubicBezTo>
                      <a:cubicBezTo>
                        <a:pt x="36" y="311"/>
                        <a:pt x="36" y="311"/>
                        <a:pt x="36" y="311"/>
                      </a:cubicBezTo>
                      <a:cubicBezTo>
                        <a:pt x="36" y="318"/>
                        <a:pt x="42" y="324"/>
                        <a:pt x="49" y="324"/>
                      </a:cubicBezTo>
                      <a:cubicBezTo>
                        <a:pt x="127" y="324"/>
                        <a:pt x="127" y="324"/>
                        <a:pt x="127" y="324"/>
                      </a:cubicBezTo>
                      <a:cubicBezTo>
                        <a:pt x="134" y="324"/>
                        <a:pt x="140" y="318"/>
                        <a:pt x="140" y="311"/>
                      </a:cubicBezTo>
                      <a:cubicBezTo>
                        <a:pt x="140" y="207"/>
                        <a:pt x="140" y="207"/>
                        <a:pt x="140" y="207"/>
                      </a:cubicBezTo>
                      <a:cubicBezTo>
                        <a:pt x="140" y="206"/>
                        <a:pt x="140" y="206"/>
                        <a:pt x="140" y="206"/>
                      </a:cubicBezTo>
                      <a:cubicBezTo>
                        <a:pt x="140" y="200"/>
                        <a:pt x="140" y="200"/>
                        <a:pt x="140" y="200"/>
                      </a:cubicBezTo>
                      <a:cubicBezTo>
                        <a:pt x="157" y="197"/>
                        <a:pt x="167" y="187"/>
                        <a:pt x="172" y="181"/>
                      </a:cubicBezTo>
                      <a:cubicBezTo>
                        <a:pt x="175" y="177"/>
                        <a:pt x="176" y="172"/>
                        <a:pt x="176" y="167"/>
                      </a:cubicBezTo>
                      <a:cubicBezTo>
                        <a:pt x="176" y="48"/>
                        <a:pt x="176" y="48"/>
                        <a:pt x="176" y="48"/>
                      </a:cubicBezTo>
                      <a:cubicBezTo>
                        <a:pt x="176" y="21"/>
                        <a:pt x="155" y="0"/>
                        <a:pt x="127" y="0"/>
                      </a:cubicBezTo>
                      <a:close/>
                      <a:moveTo>
                        <a:pt x="157" y="167"/>
                      </a:moveTo>
                      <a:cubicBezTo>
                        <a:pt x="157" y="168"/>
                        <a:pt x="156" y="169"/>
                        <a:pt x="156" y="169"/>
                      </a:cubicBezTo>
                      <a:cubicBezTo>
                        <a:pt x="153" y="174"/>
                        <a:pt x="148" y="178"/>
                        <a:pt x="140" y="180"/>
                      </a:cubicBezTo>
                      <a:cubicBezTo>
                        <a:pt x="140" y="60"/>
                        <a:pt x="140" y="60"/>
                        <a:pt x="140" y="60"/>
                      </a:cubicBezTo>
                      <a:cubicBezTo>
                        <a:pt x="140" y="55"/>
                        <a:pt x="136" y="51"/>
                        <a:pt x="130" y="51"/>
                      </a:cubicBezTo>
                      <a:cubicBezTo>
                        <a:pt x="125" y="51"/>
                        <a:pt x="120" y="55"/>
                        <a:pt x="120" y="60"/>
                      </a:cubicBezTo>
                      <a:cubicBezTo>
                        <a:pt x="120" y="194"/>
                        <a:pt x="120" y="194"/>
                        <a:pt x="120" y="194"/>
                      </a:cubicBezTo>
                      <a:cubicBezTo>
                        <a:pt x="120" y="194"/>
                        <a:pt x="120" y="194"/>
                        <a:pt x="120" y="194"/>
                      </a:cubicBezTo>
                      <a:cubicBezTo>
                        <a:pt x="120" y="304"/>
                        <a:pt x="120" y="304"/>
                        <a:pt x="120" y="304"/>
                      </a:cubicBezTo>
                      <a:cubicBezTo>
                        <a:pt x="98" y="304"/>
                        <a:pt x="98" y="304"/>
                        <a:pt x="98" y="304"/>
                      </a:cubicBezTo>
                      <a:cubicBezTo>
                        <a:pt x="98" y="193"/>
                        <a:pt x="98" y="193"/>
                        <a:pt x="98" y="193"/>
                      </a:cubicBezTo>
                      <a:cubicBezTo>
                        <a:pt x="98" y="187"/>
                        <a:pt x="94" y="183"/>
                        <a:pt x="88" y="183"/>
                      </a:cubicBezTo>
                      <a:cubicBezTo>
                        <a:pt x="83" y="183"/>
                        <a:pt x="78" y="187"/>
                        <a:pt x="78" y="193"/>
                      </a:cubicBezTo>
                      <a:cubicBezTo>
                        <a:pt x="78" y="304"/>
                        <a:pt x="78" y="304"/>
                        <a:pt x="78" y="304"/>
                      </a:cubicBezTo>
                      <a:cubicBezTo>
                        <a:pt x="56" y="304"/>
                        <a:pt x="56" y="304"/>
                        <a:pt x="56" y="304"/>
                      </a:cubicBezTo>
                      <a:cubicBezTo>
                        <a:pt x="56" y="206"/>
                        <a:pt x="56" y="206"/>
                        <a:pt x="56" y="206"/>
                      </a:cubicBezTo>
                      <a:cubicBezTo>
                        <a:pt x="56" y="194"/>
                        <a:pt x="56" y="194"/>
                        <a:pt x="56" y="194"/>
                      </a:cubicBezTo>
                      <a:cubicBezTo>
                        <a:pt x="56" y="60"/>
                        <a:pt x="56" y="60"/>
                        <a:pt x="56" y="60"/>
                      </a:cubicBezTo>
                      <a:cubicBezTo>
                        <a:pt x="56" y="55"/>
                        <a:pt x="52" y="51"/>
                        <a:pt x="46" y="51"/>
                      </a:cubicBezTo>
                      <a:cubicBezTo>
                        <a:pt x="41" y="51"/>
                        <a:pt x="36" y="55"/>
                        <a:pt x="36" y="60"/>
                      </a:cubicBezTo>
                      <a:cubicBezTo>
                        <a:pt x="36" y="180"/>
                        <a:pt x="36" y="180"/>
                        <a:pt x="36" y="180"/>
                      </a:cubicBezTo>
                      <a:cubicBezTo>
                        <a:pt x="28" y="178"/>
                        <a:pt x="23" y="172"/>
                        <a:pt x="20" y="169"/>
                      </a:cubicBezTo>
                      <a:cubicBezTo>
                        <a:pt x="20" y="168"/>
                        <a:pt x="20" y="168"/>
                        <a:pt x="20" y="167"/>
                      </a:cubicBezTo>
                      <a:cubicBezTo>
                        <a:pt x="20" y="48"/>
                        <a:pt x="20" y="48"/>
                        <a:pt x="20" y="48"/>
                      </a:cubicBezTo>
                      <a:cubicBezTo>
                        <a:pt x="20" y="32"/>
                        <a:pt x="33" y="19"/>
                        <a:pt x="49" y="19"/>
                      </a:cubicBezTo>
                      <a:cubicBezTo>
                        <a:pt x="127" y="19"/>
                        <a:pt x="127" y="19"/>
                        <a:pt x="127" y="19"/>
                      </a:cubicBezTo>
                      <a:cubicBezTo>
                        <a:pt x="143" y="19"/>
                        <a:pt x="157" y="32"/>
                        <a:pt x="157" y="48"/>
                      </a:cubicBezTo>
                      <a:cubicBezTo>
                        <a:pt x="157" y="167"/>
                        <a:pt x="157" y="167"/>
                        <a:pt x="157" y="167"/>
                      </a:cubicBezTo>
                      <a:cubicBezTo>
                        <a:pt x="157" y="167"/>
                        <a:pt x="157" y="167"/>
                        <a:pt x="157" y="167"/>
                      </a:cubicBezTo>
                      <a:close/>
                    </a:path>
                  </a:pathLst>
                </a:custGeom>
                <a:grpFill/>
                <a:ln w="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960C"/>
                    </a:solidFill>
                    <a:effectLst/>
                    <a:uLnTx/>
                    <a:uFillTx/>
                    <a:latin typeface="+mj-lt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81" name="Freeform 34">
                  <a:extLst>
                    <a:ext uri="{FF2B5EF4-FFF2-40B4-BE49-F238E27FC236}">
                      <a16:creationId xmlns:a16="http://schemas.microsoft.com/office/drawing/2014/main" id="{528A78B4-7D78-480A-9F17-B159177915D0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5563" y="-1588"/>
                  <a:ext cx="142875" cy="142875"/>
                </a:xfrm>
                <a:custGeom>
                  <a:avLst/>
                  <a:gdLst>
                    <a:gd name="T0" fmla="*/ 49 w 97"/>
                    <a:gd name="T1" fmla="*/ 98 h 98"/>
                    <a:gd name="T2" fmla="*/ 97 w 97"/>
                    <a:gd name="T3" fmla="*/ 49 h 98"/>
                    <a:gd name="T4" fmla="*/ 49 w 97"/>
                    <a:gd name="T5" fmla="*/ 0 h 98"/>
                    <a:gd name="T6" fmla="*/ 0 w 97"/>
                    <a:gd name="T7" fmla="*/ 49 h 98"/>
                    <a:gd name="T8" fmla="*/ 49 w 97"/>
                    <a:gd name="T9" fmla="*/ 98 h 98"/>
                    <a:gd name="T10" fmla="*/ 49 w 97"/>
                    <a:gd name="T11" fmla="*/ 19 h 98"/>
                    <a:gd name="T12" fmla="*/ 79 w 97"/>
                    <a:gd name="T13" fmla="*/ 49 h 98"/>
                    <a:gd name="T14" fmla="*/ 49 w 97"/>
                    <a:gd name="T15" fmla="*/ 80 h 98"/>
                    <a:gd name="T16" fmla="*/ 19 w 97"/>
                    <a:gd name="T17" fmla="*/ 49 h 98"/>
                    <a:gd name="T18" fmla="*/ 49 w 97"/>
                    <a:gd name="T19" fmla="*/ 19 h 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97" h="98">
                      <a:moveTo>
                        <a:pt x="49" y="98"/>
                      </a:moveTo>
                      <a:cubicBezTo>
                        <a:pt x="76" y="98"/>
                        <a:pt x="97" y="76"/>
                        <a:pt x="97" y="49"/>
                      </a:cubicBezTo>
                      <a:cubicBezTo>
                        <a:pt x="97" y="22"/>
                        <a:pt x="76" y="0"/>
                        <a:pt x="49" y="0"/>
                      </a:cubicBezTo>
                      <a:cubicBezTo>
                        <a:pt x="22" y="0"/>
                        <a:pt x="0" y="22"/>
                        <a:pt x="0" y="49"/>
                      </a:cubicBezTo>
                      <a:cubicBezTo>
                        <a:pt x="0" y="76"/>
                        <a:pt x="22" y="98"/>
                        <a:pt x="49" y="98"/>
                      </a:cubicBezTo>
                      <a:close/>
                      <a:moveTo>
                        <a:pt x="49" y="19"/>
                      </a:moveTo>
                      <a:cubicBezTo>
                        <a:pt x="66" y="19"/>
                        <a:pt x="79" y="32"/>
                        <a:pt x="79" y="49"/>
                      </a:cubicBezTo>
                      <a:cubicBezTo>
                        <a:pt x="79" y="66"/>
                        <a:pt x="66" y="80"/>
                        <a:pt x="49" y="80"/>
                      </a:cubicBezTo>
                      <a:cubicBezTo>
                        <a:pt x="32" y="80"/>
                        <a:pt x="19" y="66"/>
                        <a:pt x="19" y="49"/>
                      </a:cubicBezTo>
                      <a:cubicBezTo>
                        <a:pt x="19" y="32"/>
                        <a:pt x="32" y="19"/>
                        <a:pt x="49" y="19"/>
                      </a:cubicBezTo>
                      <a:close/>
                    </a:path>
                  </a:pathLst>
                </a:custGeom>
                <a:grpFill/>
                <a:ln w="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960C"/>
                    </a:solidFill>
                    <a:effectLst/>
                    <a:uLnTx/>
                    <a:uFillTx/>
                    <a:latin typeface="+mj-lt"/>
                    <a:ea typeface="+mn-ea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176" name="Rectangle: Rounded Corners 411">
                <a:extLst>
                  <a:ext uri="{FF2B5EF4-FFF2-40B4-BE49-F238E27FC236}">
                    <a16:creationId xmlns:a16="http://schemas.microsoft.com/office/drawing/2014/main" id="{FC7402E6-CC1E-4869-9AD4-88BCE84CEF22}"/>
                  </a:ext>
                </a:extLst>
              </p:cNvPr>
              <p:cNvSpPr/>
              <p:nvPr/>
            </p:nvSpPr>
            <p:spPr>
              <a:xfrm>
                <a:off x="7290868" y="4251228"/>
                <a:ext cx="496453" cy="1000380"/>
              </a:xfrm>
              <a:prstGeom prst="roundRect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960C"/>
                  </a:solidFill>
                  <a:effectLst/>
                  <a:uLnTx/>
                  <a:uFillTx/>
                  <a:latin typeface="+mj-lt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177" name="Rectangle: Rounded Corners 412">
                <a:extLst>
                  <a:ext uri="{FF2B5EF4-FFF2-40B4-BE49-F238E27FC236}">
                    <a16:creationId xmlns:a16="http://schemas.microsoft.com/office/drawing/2014/main" id="{D68AA63D-9CF0-4A6C-9674-157818313D1D}"/>
                  </a:ext>
                </a:extLst>
              </p:cNvPr>
              <p:cNvSpPr/>
              <p:nvPr/>
            </p:nvSpPr>
            <p:spPr>
              <a:xfrm>
                <a:off x="7426133" y="3719691"/>
                <a:ext cx="496453" cy="931367"/>
              </a:xfrm>
              <a:prstGeom prst="roundRect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960C"/>
                  </a:solidFill>
                  <a:effectLst/>
                  <a:uLnTx/>
                  <a:uFillTx/>
                  <a:latin typeface="+mj-lt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178" name="Rectangle: Rounded Corners 413">
                <a:extLst>
                  <a:ext uri="{FF2B5EF4-FFF2-40B4-BE49-F238E27FC236}">
                    <a16:creationId xmlns:a16="http://schemas.microsoft.com/office/drawing/2014/main" id="{BF99C3BC-DF80-4BB6-99F1-D0F7CAF075EF}"/>
                  </a:ext>
                </a:extLst>
              </p:cNvPr>
              <p:cNvSpPr/>
              <p:nvPr/>
            </p:nvSpPr>
            <p:spPr>
              <a:xfrm>
                <a:off x="7134946" y="3725209"/>
                <a:ext cx="496453" cy="925849"/>
              </a:xfrm>
              <a:prstGeom prst="roundRect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960C"/>
                  </a:solidFill>
                  <a:effectLst/>
                  <a:uLnTx/>
                  <a:uFillTx/>
                  <a:latin typeface="+mj-lt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179" name="Oval 178">
                <a:extLst>
                  <a:ext uri="{FF2B5EF4-FFF2-40B4-BE49-F238E27FC236}">
                    <a16:creationId xmlns:a16="http://schemas.microsoft.com/office/drawing/2014/main" id="{72DD5015-62A6-4179-B7C2-565F92A4C6E9}"/>
                  </a:ext>
                </a:extLst>
              </p:cNvPr>
              <p:cNvSpPr/>
              <p:nvPr/>
            </p:nvSpPr>
            <p:spPr>
              <a:xfrm>
                <a:off x="7342778" y="3224655"/>
                <a:ext cx="392632" cy="392632"/>
              </a:xfrm>
              <a:prstGeom prst="ellipse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960C"/>
                  </a:solidFill>
                  <a:effectLst/>
                  <a:uLnTx/>
                  <a:uFillTx/>
                  <a:latin typeface="+mj-lt"/>
                  <a:ea typeface="+mn-ea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294" name="Group 293">
            <a:extLst>
              <a:ext uri="{FF2B5EF4-FFF2-40B4-BE49-F238E27FC236}">
                <a16:creationId xmlns:a16="http://schemas.microsoft.com/office/drawing/2014/main" id="{65E35793-70D6-4A39-BCC9-A00D126FF9AF}"/>
              </a:ext>
            </a:extLst>
          </p:cNvPr>
          <p:cNvGrpSpPr>
            <a:grpSpLocks/>
          </p:cNvGrpSpPr>
          <p:nvPr/>
        </p:nvGrpSpPr>
        <p:grpSpPr>
          <a:xfrm>
            <a:off x="5540267" y="2491722"/>
            <a:ext cx="166045" cy="458519"/>
            <a:chOff x="7092283" y="3174878"/>
            <a:chExt cx="899133" cy="2145781"/>
          </a:xfrm>
          <a:solidFill>
            <a:schemeClr val="tx2"/>
          </a:solidFill>
        </p:grpSpPr>
        <p:grpSp>
          <p:nvGrpSpPr>
            <p:cNvPr id="295" name="CustomIcon">
              <a:extLst>
                <a:ext uri="{FF2B5EF4-FFF2-40B4-BE49-F238E27FC236}">
                  <a16:creationId xmlns:a16="http://schemas.microsoft.com/office/drawing/2014/main" id="{307B0A0E-A7D1-4DBF-B484-FF593A463210}"/>
                </a:ext>
              </a:extLst>
            </p:cNvPr>
            <p:cNvGrpSpPr>
              <a:grpSpLocks noChangeAspect="1"/>
            </p:cNvGrpSpPr>
            <p:nvPr>
              <p:custDataLst>
                <p:tags r:id="rId10"/>
              </p:custDataLst>
            </p:nvPr>
          </p:nvGrpSpPr>
          <p:grpSpPr>
            <a:xfrm>
              <a:off x="7092283" y="3174878"/>
              <a:ext cx="899133" cy="2145781"/>
              <a:chOff x="-1588" y="-1588"/>
              <a:chExt cx="258763" cy="617538"/>
            </a:xfrm>
            <a:grpFill/>
          </p:grpSpPr>
          <p:sp>
            <p:nvSpPr>
              <p:cNvPr id="300" name="Freeform 33">
                <a:extLst>
                  <a:ext uri="{FF2B5EF4-FFF2-40B4-BE49-F238E27FC236}">
                    <a16:creationId xmlns:a16="http://schemas.microsoft.com/office/drawing/2014/main" id="{28042E9E-ABE2-4849-8ADB-AC7D5630742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1588" y="142875"/>
                <a:ext cx="258763" cy="473075"/>
              </a:xfrm>
              <a:custGeom>
                <a:avLst/>
                <a:gdLst>
                  <a:gd name="T0" fmla="*/ 127 w 176"/>
                  <a:gd name="T1" fmla="*/ 0 h 324"/>
                  <a:gd name="T2" fmla="*/ 49 w 176"/>
                  <a:gd name="T3" fmla="*/ 0 h 324"/>
                  <a:gd name="T4" fmla="*/ 0 w 176"/>
                  <a:gd name="T5" fmla="*/ 48 h 324"/>
                  <a:gd name="T6" fmla="*/ 0 w 176"/>
                  <a:gd name="T7" fmla="*/ 167 h 324"/>
                  <a:gd name="T8" fmla="*/ 4 w 176"/>
                  <a:gd name="T9" fmla="*/ 180 h 324"/>
                  <a:gd name="T10" fmla="*/ 36 w 176"/>
                  <a:gd name="T11" fmla="*/ 200 h 324"/>
                  <a:gd name="T12" fmla="*/ 36 w 176"/>
                  <a:gd name="T13" fmla="*/ 206 h 324"/>
                  <a:gd name="T14" fmla="*/ 36 w 176"/>
                  <a:gd name="T15" fmla="*/ 311 h 324"/>
                  <a:gd name="T16" fmla="*/ 49 w 176"/>
                  <a:gd name="T17" fmla="*/ 324 h 324"/>
                  <a:gd name="T18" fmla="*/ 127 w 176"/>
                  <a:gd name="T19" fmla="*/ 324 h 324"/>
                  <a:gd name="T20" fmla="*/ 140 w 176"/>
                  <a:gd name="T21" fmla="*/ 311 h 324"/>
                  <a:gd name="T22" fmla="*/ 140 w 176"/>
                  <a:gd name="T23" fmla="*/ 207 h 324"/>
                  <a:gd name="T24" fmla="*/ 140 w 176"/>
                  <a:gd name="T25" fmla="*/ 206 h 324"/>
                  <a:gd name="T26" fmla="*/ 140 w 176"/>
                  <a:gd name="T27" fmla="*/ 200 h 324"/>
                  <a:gd name="T28" fmla="*/ 172 w 176"/>
                  <a:gd name="T29" fmla="*/ 181 h 324"/>
                  <a:gd name="T30" fmla="*/ 176 w 176"/>
                  <a:gd name="T31" fmla="*/ 167 h 324"/>
                  <a:gd name="T32" fmla="*/ 176 w 176"/>
                  <a:gd name="T33" fmla="*/ 48 h 324"/>
                  <a:gd name="T34" fmla="*/ 127 w 176"/>
                  <a:gd name="T35" fmla="*/ 0 h 324"/>
                  <a:gd name="T36" fmla="*/ 157 w 176"/>
                  <a:gd name="T37" fmla="*/ 167 h 324"/>
                  <a:gd name="T38" fmla="*/ 156 w 176"/>
                  <a:gd name="T39" fmla="*/ 169 h 324"/>
                  <a:gd name="T40" fmla="*/ 140 w 176"/>
                  <a:gd name="T41" fmla="*/ 180 h 324"/>
                  <a:gd name="T42" fmla="*/ 140 w 176"/>
                  <a:gd name="T43" fmla="*/ 60 h 324"/>
                  <a:gd name="T44" fmla="*/ 130 w 176"/>
                  <a:gd name="T45" fmla="*/ 51 h 324"/>
                  <a:gd name="T46" fmla="*/ 120 w 176"/>
                  <a:gd name="T47" fmla="*/ 60 h 324"/>
                  <a:gd name="T48" fmla="*/ 120 w 176"/>
                  <a:gd name="T49" fmla="*/ 194 h 324"/>
                  <a:gd name="T50" fmla="*/ 120 w 176"/>
                  <a:gd name="T51" fmla="*/ 194 h 324"/>
                  <a:gd name="T52" fmla="*/ 120 w 176"/>
                  <a:gd name="T53" fmla="*/ 304 h 324"/>
                  <a:gd name="T54" fmla="*/ 98 w 176"/>
                  <a:gd name="T55" fmla="*/ 304 h 324"/>
                  <a:gd name="T56" fmla="*/ 98 w 176"/>
                  <a:gd name="T57" fmla="*/ 193 h 324"/>
                  <a:gd name="T58" fmla="*/ 88 w 176"/>
                  <a:gd name="T59" fmla="*/ 183 h 324"/>
                  <a:gd name="T60" fmla="*/ 78 w 176"/>
                  <a:gd name="T61" fmla="*/ 193 h 324"/>
                  <a:gd name="T62" fmla="*/ 78 w 176"/>
                  <a:gd name="T63" fmla="*/ 304 h 324"/>
                  <a:gd name="T64" fmla="*/ 56 w 176"/>
                  <a:gd name="T65" fmla="*/ 304 h 324"/>
                  <a:gd name="T66" fmla="*/ 56 w 176"/>
                  <a:gd name="T67" fmla="*/ 206 h 324"/>
                  <a:gd name="T68" fmla="*/ 56 w 176"/>
                  <a:gd name="T69" fmla="*/ 194 h 324"/>
                  <a:gd name="T70" fmla="*/ 56 w 176"/>
                  <a:gd name="T71" fmla="*/ 60 h 324"/>
                  <a:gd name="T72" fmla="*/ 46 w 176"/>
                  <a:gd name="T73" fmla="*/ 51 h 324"/>
                  <a:gd name="T74" fmla="*/ 36 w 176"/>
                  <a:gd name="T75" fmla="*/ 60 h 324"/>
                  <a:gd name="T76" fmla="*/ 36 w 176"/>
                  <a:gd name="T77" fmla="*/ 180 h 324"/>
                  <a:gd name="T78" fmla="*/ 20 w 176"/>
                  <a:gd name="T79" fmla="*/ 169 h 324"/>
                  <a:gd name="T80" fmla="*/ 20 w 176"/>
                  <a:gd name="T81" fmla="*/ 167 h 324"/>
                  <a:gd name="T82" fmla="*/ 20 w 176"/>
                  <a:gd name="T83" fmla="*/ 48 h 324"/>
                  <a:gd name="T84" fmla="*/ 49 w 176"/>
                  <a:gd name="T85" fmla="*/ 19 h 324"/>
                  <a:gd name="T86" fmla="*/ 127 w 176"/>
                  <a:gd name="T87" fmla="*/ 19 h 324"/>
                  <a:gd name="T88" fmla="*/ 157 w 176"/>
                  <a:gd name="T89" fmla="*/ 48 h 324"/>
                  <a:gd name="T90" fmla="*/ 157 w 176"/>
                  <a:gd name="T91" fmla="*/ 167 h 324"/>
                  <a:gd name="T92" fmla="*/ 157 w 176"/>
                  <a:gd name="T93" fmla="*/ 167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76" h="324">
                    <a:moveTo>
                      <a:pt x="127" y="0"/>
                    </a:moveTo>
                    <a:cubicBezTo>
                      <a:pt x="49" y="0"/>
                      <a:pt x="49" y="0"/>
                      <a:pt x="49" y="0"/>
                    </a:cubicBezTo>
                    <a:cubicBezTo>
                      <a:pt x="22" y="0"/>
                      <a:pt x="0" y="21"/>
                      <a:pt x="0" y="48"/>
                    </a:cubicBezTo>
                    <a:cubicBezTo>
                      <a:pt x="0" y="167"/>
                      <a:pt x="0" y="167"/>
                      <a:pt x="0" y="167"/>
                    </a:cubicBezTo>
                    <a:cubicBezTo>
                      <a:pt x="0" y="172"/>
                      <a:pt x="2" y="177"/>
                      <a:pt x="4" y="180"/>
                    </a:cubicBezTo>
                    <a:cubicBezTo>
                      <a:pt x="9" y="187"/>
                      <a:pt x="19" y="197"/>
                      <a:pt x="36" y="200"/>
                    </a:cubicBezTo>
                    <a:cubicBezTo>
                      <a:pt x="36" y="206"/>
                      <a:pt x="36" y="206"/>
                      <a:pt x="36" y="206"/>
                    </a:cubicBezTo>
                    <a:cubicBezTo>
                      <a:pt x="36" y="311"/>
                      <a:pt x="36" y="311"/>
                      <a:pt x="36" y="311"/>
                    </a:cubicBezTo>
                    <a:cubicBezTo>
                      <a:pt x="36" y="318"/>
                      <a:pt x="42" y="324"/>
                      <a:pt x="49" y="324"/>
                    </a:cubicBezTo>
                    <a:cubicBezTo>
                      <a:pt x="127" y="324"/>
                      <a:pt x="127" y="324"/>
                      <a:pt x="127" y="324"/>
                    </a:cubicBezTo>
                    <a:cubicBezTo>
                      <a:pt x="134" y="324"/>
                      <a:pt x="140" y="318"/>
                      <a:pt x="140" y="311"/>
                    </a:cubicBezTo>
                    <a:cubicBezTo>
                      <a:pt x="140" y="207"/>
                      <a:pt x="140" y="207"/>
                      <a:pt x="140" y="207"/>
                    </a:cubicBezTo>
                    <a:cubicBezTo>
                      <a:pt x="140" y="206"/>
                      <a:pt x="140" y="206"/>
                      <a:pt x="140" y="206"/>
                    </a:cubicBezTo>
                    <a:cubicBezTo>
                      <a:pt x="140" y="200"/>
                      <a:pt x="140" y="200"/>
                      <a:pt x="140" y="200"/>
                    </a:cubicBezTo>
                    <a:cubicBezTo>
                      <a:pt x="157" y="197"/>
                      <a:pt x="167" y="187"/>
                      <a:pt x="172" y="181"/>
                    </a:cubicBezTo>
                    <a:cubicBezTo>
                      <a:pt x="175" y="177"/>
                      <a:pt x="176" y="172"/>
                      <a:pt x="176" y="167"/>
                    </a:cubicBezTo>
                    <a:cubicBezTo>
                      <a:pt x="176" y="48"/>
                      <a:pt x="176" y="48"/>
                      <a:pt x="176" y="48"/>
                    </a:cubicBezTo>
                    <a:cubicBezTo>
                      <a:pt x="176" y="21"/>
                      <a:pt x="155" y="0"/>
                      <a:pt x="127" y="0"/>
                    </a:cubicBezTo>
                    <a:close/>
                    <a:moveTo>
                      <a:pt x="157" y="167"/>
                    </a:moveTo>
                    <a:cubicBezTo>
                      <a:pt x="157" y="168"/>
                      <a:pt x="156" y="169"/>
                      <a:pt x="156" y="169"/>
                    </a:cubicBezTo>
                    <a:cubicBezTo>
                      <a:pt x="153" y="174"/>
                      <a:pt x="148" y="178"/>
                      <a:pt x="140" y="180"/>
                    </a:cubicBezTo>
                    <a:cubicBezTo>
                      <a:pt x="140" y="60"/>
                      <a:pt x="140" y="60"/>
                      <a:pt x="140" y="60"/>
                    </a:cubicBezTo>
                    <a:cubicBezTo>
                      <a:pt x="140" y="55"/>
                      <a:pt x="136" y="51"/>
                      <a:pt x="130" y="51"/>
                    </a:cubicBezTo>
                    <a:cubicBezTo>
                      <a:pt x="125" y="51"/>
                      <a:pt x="120" y="55"/>
                      <a:pt x="120" y="60"/>
                    </a:cubicBezTo>
                    <a:cubicBezTo>
                      <a:pt x="120" y="194"/>
                      <a:pt x="120" y="194"/>
                      <a:pt x="120" y="194"/>
                    </a:cubicBezTo>
                    <a:cubicBezTo>
                      <a:pt x="120" y="194"/>
                      <a:pt x="120" y="194"/>
                      <a:pt x="120" y="194"/>
                    </a:cubicBezTo>
                    <a:cubicBezTo>
                      <a:pt x="120" y="304"/>
                      <a:pt x="120" y="304"/>
                      <a:pt x="120" y="304"/>
                    </a:cubicBezTo>
                    <a:cubicBezTo>
                      <a:pt x="98" y="304"/>
                      <a:pt x="98" y="304"/>
                      <a:pt x="98" y="304"/>
                    </a:cubicBezTo>
                    <a:cubicBezTo>
                      <a:pt x="98" y="193"/>
                      <a:pt x="98" y="193"/>
                      <a:pt x="98" y="193"/>
                    </a:cubicBezTo>
                    <a:cubicBezTo>
                      <a:pt x="98" y="187"/>
                      <a:pt x="94" y="183"/>
                      <a:pt x="88" y="183"/>
                    </a:cubicBezTo>
                    <a:cubicBezTo>
                      <a:pt x="83" y="183"/>
                      <a:pt x="78" y="187"/>
                      <a:pt x="78" y="193"/>
                    </a:cubicBezTo>
                    <a:cubicBezTo>
                      <a:pt x="78" y="304"/>
                      <a:pt x="78" y="304"/>
                      <a:pt x="78" y="304"/>
                    </a:cubicBezTo>
                    <a:cubicBezTo>
                      <a:pt x="56" y="304"/>
                      <a:pt x="56" y="304"/>
                      <a:pt x="56" y="304"/>
                    </a:cubicBezTo>
                    <a:cubicBezTo>
                      <a:pt x="56" y="206"/>
                      <a:pt x="56" y="206"/>
                      <a:pt x="56" y="206"/>
                    </a:cubicBezTo>
                    <a:cubicBezTo>
                      <a:pt x="56" y="194"/>
                      <a:pt x="56" y="194"/>
                      <a:pt x="56" y="194"/>
                    </a:cubicBezTo>
                    <a:cubicBezTo>
                      <a:pt x="56" y="60"/>
                      <a:pt x="56" y="60"/>
                      <a:pt x="56" y="60"/>
                    </a:cubicBezTo>
                    <a:cubicBezTo>
                      <a:pt x="56" y="55"/>
                      <a:pt x="52" y="51"/>
                      <a:pt x="46" y="51"/>
                    </a:cubicBezTo>
                    <a:cubicBezTo>
                      <a:pt x="41" y="51"/>
                      <a:pt x="36" y="55"/>
                      <a:pt x="36" y="60"/>
                    </a:cubicBezTo>
                    <a:cubicBezTo>
                      <a:pt x="36" y="180"/>
                      <a:pt x="36" y="180"/>
                      <a:pt x="36" y="180"/>
                    </a:cubicBezTo>
                    <a:cubicBezTo>
                      <a:pt x="28" y="178"/>
                      <a:pt x="23" y="172"/>
                      <a:pt x="20" y="169"/>
                    </a:cubicBezTo>
                    <a:cubicBezTo>
                      <a:pt x="20" y="168"/>
                      <a:pt x="20" y="168"/>
                      <a:pt x="20" y="167"/>
                    </a:cubicBezTo>
                    <a:cubicBezTo>
                      <a:pt x="20" y="48"/>
                      <a:pt x="20" y="48"/>
                      <a:pt x="20" y="48"/>
                    </a:cubicBezTo>
                    <a:cubicBezTo>
                      <a:pt x="20" y="32"/>
                      <a:pt x="33" y="19"/>
                      <a:pt x="49" y="19"/>
                    </a:cubicBezTo>
                    <a:cubicBezTo>
                      <a:pt x="127" y="19"/>
                      <a:pt x="127" y="19"/>
                      <a:pt x="127" y="19"/>
                    </a:cubicBezTo>
                    <a:cubicBezTo>
                      <a:pt x="143" y="19"/>
                      <a:pt x="157" y="32"/>
                      <a:pt x="157" y="48"/>
                    </a:cubicBezTo>
                    <a:cubicBezTo>
                      <a:pt x="157" y="167"/>
                      <a:pt x="157" y="167"/>
                      <a:pt x="157" y="167"/>
                    </a:cubicBezTo>
                    <a:cubicBezTo>
                      <a:pt x="157" y="167"/>
                      <a:pt x="157" y="167"/>
                      <a:pt x="157" y="167"/>
                    </a:cubicBezTo>
                    <a:close/>
                  </a:path>
                </a:pathLst>
              </a:custGeom>
              <a:grpFill/>
              <a:ln w="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960C"/>
                  </a:solidFill>
                  <a:effectLst/>
                  <a:uLnTx/>
                  <a:uFillTx/>
                  <a:latin typeface="+mj-lt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301" name="Freeform 34">
                <a:extLst>
                  <a:ext uri="{FF2B5EF4-FFF2-40B4-BE49-F238E27FC236}">
                    <a16:creationId xmlns:a16="http://schemas.microsoft.com/office/drawing/2014/main" id="{528A78B4-7D78-480A-9F17-B159177915D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5563" y="-1588"/>
                <a:ext cx="142875" cy="142875"/>
              </a:xfrm>
              <a:custGeom>
                <a:avLst/>
                <a:gdLst>
                  <a:gd name="T0" fmla="*/ 49 w 97"/>
                  <a:gd name="T1" fmla="*/ 98 h 98"/>
                  <a:gd name="T2" fmla="*/ 97 w 97"/>
                  <a:gd name="T3" fmla="*/ 49 h 98"/>
                  <a:gd name="T4" fmla="*/ 49 w 97"/>
                  <a:gd name="T5" fmla="*/ 0 h 98"/>
                  <a:gd name="T6" fmla="*/ 0 w 97"/>
                  <a:gd name="T7" fmla="*/ 49 h 98"/>
                  <a:gd name="T8" fmla="*/ 49 w 97"/>
                  <a:gd name="T9" fmla="*/ 98 h 98"/>
                  <a:gd name="T10" fmla="*/ 49 w 97"/>
                  <a:gd name="T11" fmla="*/ 19 h 98"/>
                  <a:gd name="T12" fmla="*/ 79 w 97"/>
                  <a:gd name="T13" fmla="*/ 49 h 98"/>
                  <a:gd name="T14" fmla="*/ 49 w 97"/>
                  <a:gd name="T15" fmla="*/ 80 h 98"/>
                  <a:gd name="T16" fmla="*/ 19 w 97"/>
                  <a:gd name="T17" fmla="*/ 49 h 98"/>
                  <a:gd name="T18" fmla="*/ 49 w 97"/>
                  <a:gd name="T19" fmla="*/ 19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7" h="98">
                    <a:moveTo>
                      <a:pt x="49" y="98"/>
                    </a:moveTo>
                    <a:cubicBezTo>
                      <a:pt x="76" y="98"/>
                      <a:pt x="97" y="76"/>
                      <a:pt x="97" y="49"/>
                    </a:cubicBezTo>
                    <a:cubicBezTo>
                      <a:pt x="97" y="22"/>
                      <a:pt x="76" y="0"/>
                      <a:pt x="49" y="0"/>
                    </a:cubicBezTo>
                    <a:cubicBezTo>
                      <a:pt x="22" y="0"/>
                      <a:pt x="0" y="22"/>
                      <a:pt x="0" y="49"/>
                    </a:cubicBezTo>
                    <a:cubicBezTo>
                      <a:pt x="0" y="76"/>
                      <a:pt x="22" y="98"/>
                      <a:pt x="49" y="98"/>
                    </a:cubicBezTo>
                    <a:close/>
                    <a:moveTo>
                      <a:pt x="49" y="19"/>
                    </a:moveTo>
                    <a:cubicBezTo>
                      <a:pt x="66" y="19"/>
                      <a:pt x="79" y="32"/>
                      <a:pt x="79" y="49"/>
                    </a:cubicBezTo>
                    <a:cubicBezTo>
                      <a:pt x="79" y="66"/>
                      <a:pt x="66" y="80"/>
                      <a:pt x="49" y="80"/>
                    </a:cubicBezTo>
                    <a:cubicBezTo>
                      <a:pt x="32" y="80"/>
                      <a:pt x="19" y="66"/>
                      <a:pt x="19" y="49"/>
                    </a:cubicBezTo>
                    <a:cubicBezTo>
                      <a:pt x="19" y="32"/>
                      <a:pt x="32" y="19"/>
                      <a:pt x="49" y="19"/>
                    </a:cubicBezTo>
                    <a:close/>
                  </a:path>
                </a:pathLst>
              </a:custGeom>
              <a:grpFill/>
              <a:ln w="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960C"/>
                  </a:solidFill>
                  <a:effectLst/>
                  <a:uLnTx/>
                  <a:uFillTx/>
                  <a:latin typeface="+mj-lt"/>
                  <a:ea typeface="+mn-ea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296" name="Rectangle: Rounded Corners 411">
              <a:extLst>
                <a:ext uri="{FF2B5EF4-FFF2-40B4-BE49-F238E27FC236}">
                  <a16:creationId xmlns:a16="http://schemas.microsoft.com/office/drawing/2014/main" id="{FC7402E6-CC1E-4869-9AD4-88BCE84CEF22}"/>
                </a:ext>
              </a:extLst>
            </p:cNvPr>
            <p:cNvSpPr/>
            <p:nvPr/>
          </p:nvSpPr>
          <p:spPr>
            <a:xfrm>
              <a:off x="7290868" y="4251228"/>
              <a:ext cx="496453" cy="1000380"/>
            </a:xfrm>
            <a:prstGeom prst="roundRect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960C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97" name="Rectangle: Rounded Corners 412">
              <a:extLst>
                <a:ext uri="{FF2B5EF4-FFF2-40B4-BE49-F238E27FC236}">
                  <a16:creationId xmlns:a16="http://schemas.microsoft.com/office/drawing/2014/main" id="{D68AA63D-9CF0-4A6C-9674-157818313D1D}"/>
                </a:ext>
              </a:extLst>
            </p:cNvPr>
            <p:cNvSpPr/>
            <p:nvPr/>
          </p:nvSpPr>
          <p:spPr>
            <a:xfrm>
              <a:off x="7426133" y="3719691"/>
              <a:ext cx="496453" cy="931367"/>
            </a:xfrm>
            <a:prstGeom prst="roundRect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960C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98" name="Rectangle: Rounded Corners 413">
              <a:extLst>
                <a:ext uri="{FF2B5EF4-FFF2-40B4-BE49-F238E27FC236}">
                  <a16:creationId xmlns:a16="http://schemas.microsoft.com/office/drawing/2014/main" id="{BF99C3BC-DF80-4BB6-99F1-D0F7CAF075EF}"/>
                </a:ext>
              </a:extLst>
            </p:cNvPr>
            <p:cNvSpPr/>
            <p:nvPr/>
          </p:nvSpPr>
          <p:spPr>
            <a:xfrm>
              <a:off x="7134946" y="3725209"/>
              <a:ext cx="496453" cy="925849"/>
            </a:xfrm>
            <a:prstGeom prst="roundRect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960C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99" name="Oval 298">
              <a:extLst>
                <a:ext uri="{FF2B5EF4-FFF2-40B4-BE49-F238E27FC236}">
                  <a16:creationId xmlns:a16="http://schemas.microsoft.com/office/drawing/2014/main" id="{72DD5015-62A6-4179-B7C2-565F92A4C6E9}"/>
                </a:ext>
              </a:extLst>
            </p:cNvPr>
            <p:cNvSpPr/>
            <p:nvPr/>
          </p:nvSpPr>
          <p:spPr>
            <a:xfrm>
              <a:off x="7342778" y="3224655"/>
              <a:ext cx="392632" cy="392632"/>
            </a:xfrm>
            <a:prstGeom prst="ellipse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960C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302" name="Group 301">
            <a:extLst>
              <a:ext uri="{FF2B5EF4-FFF2-40B4-BE49-F238E27FC236}">
                <a16:creationId xmlns:a16="http://schemas.microsoft.com/office/drawing/2014/main" id="{65E35793-70D6-4A39-BCC9-A00D126FF9AF}"/>
              </a:ext>
            </a:extLst>
          </p:cNvPr>
          <p:cNvGrpSpPr>
            <a:grpSpLocks/>
          </p:cNvGrpSpPr>
          <p:nvPr/>
        </p:nvGrpSpPr>
        <p:grpSpPr>
          <a:xfrm>
            <a:off x="4673716" y="2491722"/>
            <a:ext cx="166045" cy="458519"/>
            <a:chOff x="7092283" y="3174878"/>
            <a:chExt cx="899133" cy="2145781"/>
          </a:xfrm>
          <a:solidFill>
            <a:schemeClr val="tx2"/>
          </a:solidFill>
        </p:grpSpPr>
        <p:grpSp>
          <p:nvGrpSpPr>
            <p:cNvPr id="303" name="CustomIcon">
              <a:extLst>
                <a:ext uri="{FF2B5EF4-FFF2-40B4-BE49-F238E27FC236}">
                  <a16:creationId xmlns:a16="http://schemas.microsoft.com/office/drawing/2014/main" id="{307B0A0E-A7D1-4DBF-B484-FF593A463210}"/>
                </a:ext>
              </a:extLst>
            </p:cNvPr>
            <p:cNvGrpSpPr>
              <a:grpSpLocks noChangeAspect="1"/>
            </p:cNvGrpSpPr>
            <p:nvPr>
              <p:custDataLst>
                <p:tags r:id="rId9"/>
              </p:custDataLst>
            </p:nvPr>
          </p:nvGrpSpPr>
          <p:grpSpPr>
            <a:xfrm>
              <a:off x="7092283" y="3174878"/>
              <a:ext cx="899133" cy="2145781"/>
              <a:chOff x="-1588" y="-1588"/>
              <a:chExt cx="258763" cy="617538"/>
            </a:xfrm>
            <a:grpFill/>
          </p:grpSpPr>
          <p:sp>
            <p:nvSpPr>
              <p:cNvPr id="308" name="Freeform 33">
                <a:extLst>
                  <a:ext uri="{FF2B5EF4-FFF2-40B4-BE49-F238E27FC236}">
                    <a16:creationId xmlns:a16="http://schemas.microsoft.com/office/drawing/2014/main" id="{28042E9E-ABE2-4849-8ADB-AC7D5630742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1588" y="142875"/>
                <a:ext cx="258763" cy="473075"/>
              </a:xfrm>
              <a:custGeom>
                <a:avLst/>
                <a:gdLst>
                  <a:gd name="T0" fmla="*/ 127 w 176"/>
                  <a:gd name="T1" fmla="*/ 0 h 324"/>
                  <a:gd name="T2" fmla="*/ 49 w 176"/>
                  <a:gd name="T3" fmla="*/ 0 h 324"/>
                  <a:gd name="T4" fmla="*/ 0 w 176"/>
                  <a:gd name="T5" fmla="*/ 48 h 324"/>
                  <a:gd name="T6" fmla="*/ 0 w 176"/>
                  <a:gd name="T7" fmla="*/ 167 h 324"/>
                  <a:gd name="T8" fmla="*/ 4 w 176"/>
                  <a:gd name="T9" fmla="*/ 180 h 324"/>
                  <a:gd name="T10" fmla="*/ 36 w 176"/>
                  <a:gd name="T11" fmla="*/ 200 h 324"/>
                  <a:gd name="T12" fmla="*/ 36 w 176"/>
                  <a:gd name="T13" fmla="*/ 206 h 324"/>
                  <a:gd name="T14" fmla="*/ 36 w 176"/>
                  <a:gd name="T15" fmla="*/ 311 h 324"/>
                  <a:gd name="T16" fmla="*/ 49 w 176"/>
                  <a:gd name="T17" fmla="*/ 324 h 324"/>
                  <a:gd name="T18" fmla="*/ 127 w 176"/>
                  <a:gd name="T19" fmla="*/ 324 h 324"/>
                  <a:gd name="T20" fmla="*/ 140 w 176"/>
                  <a:gd name="T21" fmla="*/ 311 h 324"/>
                  <a:gd name="T22" fmla="*/ 140 w 176"/>
                  <a:gd name="T23" fmla="*/ 207 h 324"/>
                  <a:gd name="T24" fmla="*/ 140 w 176"/>
                  <a:gd name="T25" fmla="*/ 206 h 324"/>
                  <a:gd name="T26" fmla="*/ 140 w 176"/>
                  <a:gd name="T27" fmla="*/ 200 h 324"/>
                  <a:gd name="T28" fmla="*/ 172 w 176"/>
                  <a:gd name="T29" fmla="*/ 181 h 324"/>
                  <a:gd name="T30" fmla="*/ 176 w 176"/>
                  <a:gd name="T31" fmla="*/ 167 h 324"/>
                  <a:gd name="T32" fmla="*/ 176 w 176"/>
                  <a:gd name="T33" fmla="*/ 48 h 324"/>
                  <a:gd name="T34" fmla="*/ 127 w 176"/>
                  <a:gd name="T35" fmla="*/ 0 h 324"/>
                  <a:gd name="T36" fmla="*/ 157 w 176"/>
                  <a:gd name="T37" fmla="*/ 167 h 324"/>
                  <a:gd name="T38" fmla="*/ 156 w 176"/>
                  <a:gd name="T39" fmla="*/ 169 h 324"/>
                  <a:gd name="T40" fmla="*/ 140 w 176"/>
                  <a:gd name="T41" fmla="*/ 180 h 324"/>
                  <a:gd name="T42" fmla="*/ 140 w 176"/>
                  <a:gd name="T43" fmla="*/ 60 h 324"/>
                  <a:gd name="T44" fmla="*/ 130 w 176"/>
                  <a:gd name="T45" fmla="*/ 51 h 324"/>
                  <a:gd name="T46" fmla="*/ 120 w 176"/>
                  <a:gd name="T47" fmla="*/ 60 h 324"/>
                  <a:gd name="T48" fmla="*/ 120 w 176"/>
                  <a:gd name="T49" fmla="*/ 194 h 324"/>
                  <a:gd name="T50" fmla="*/ 120 w 176"/>
                  <a:gd name="T51" fmla="*/ 194 h 324"/>
                  <a:gd name="T52" fmla="*/ 120 w 176"/>
                  <a:gd name="T53" fmla="*/ 304 h 324"/>
                  <a:gd name="T54" fmla="*/ 98 w 176"/>
                  <a:gd name="T55" fmla="*/ 304 h 324"/>
                  <a:gd name="T56" fmla="*/ 98 w 176"/>
                  <a:gd name="T57" fmla="*/ 193 h 324"/>
                  <a:gd name="T58" fmla="*/ 88 w 176"/>
                  <a:gd name="T59" fmla="*/ 183 h 324"/>
                  <a:gd name="T60" fmla="*/ 78 w 176"/>
                  <a:gd name="T61" fmla="*/ 193 h 324"/>
                  <a:gd name="T62" fmla="*/ 78 w 176"/>
                  <a:gd name="T63" fmla="*/ 304 h 324"/>
                  <a:gd name="T64" fmla="*/ 56 w 176"/>
                  <a:gd name="T65" fmla="*/ 304 h 324"/>
                  <a:gd name="T66" fmla="*/ 56 w 176"/>
                  <a:gd name="T67" fmla="*/ 206 h 324"/>
                  <a:gd name="T68" fmla="*/ 56 w 176"/>
                  <a:gd name="T69" fmla="*/ 194 h 324"/>
                  <a:gd name="T70" fmla="*/ 56 w 176"/>
                  <a:gd name="T71" fmla="*/ 60 h 324"/>
                  <a:gd name="T72" fmla="*/ 46 w 176"/>
                  <a:gd name="T73" fmla="*/ 51 h 324"/>
                  <a:gd name="T74" fmla="*/ 36 w 176"/>
                  <a:gd name="T75" fmla="*/ 60 h 324"/>
                  <a:gd name="T76" fmla="*/ 36 w 176"/>
                  <a:gd name="T77" fmla="*/ 180 h 324"/>
                  <a:gd name="T78" fmla="*/ 20 w 176"/>
                  <a:gd name="T79" fmla="*/ 169 h 324"/>
                  <a:gd name="T80" fmla="*/ 20 w 176"/>
                  <a:gd name="T81" fmla="*/ 167 h 324"/>
                  <a:gd name="T82" fmla="*/ 20 w 176"/>
                  <a:gd name="T83" fmla="*/ 48 h 324"/>
                  <a:gd name="T84" fmla="*/ 49 w 176"/>
                  <a:gd name="T85" fmla="*/ 19 h 324"/>
                  <a:gd name="T86" fmla="*/ 127 w 176"/>
                  <a:gd name="T87" fmla="*/ 19 h 324"/>
                  <a:gd name="T88" fmla="*/ 157 w 176"/>
                  <a:gd name="T89" fmla="*/ 48 h 324"/>
                  <a:gd name="T90" fmla="*/ 157 w 176"/>
                  <a:gd name="T91" fmla="*/ 167 h 324"/>
                  <a:gd name="T92" fmla="*/ 157 w 176"/>
                  <a:gd name="T93" fmla="*/ 167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76" h="324">
                    <a:moveTo>
                      <a:pt x="127" y="0"/>
                    </a:moveTo>
                    <a:cubicBezTo>
                      <a:pt x="49" y="0"/>
                      <a:pt x="49" y="0"/>
                      <a:pt x="49" y="0"/>
                    </a:cubicBezTo>
                    <a:cubicBezTo>
                      <a:pt x="22" y="0"/>
                      <a:pt x="0" y="21"/>
                      <a:pt x="0" y="48"/>
                    </a:cubicBezTo>
                    <a:cubicBezTo>
                      <a:pt x="0" y="167"/>
                      <a:pt x="0" y="167"/>
                      <a:pt x="0" y="167"/>
                    </a:cubicBezTo>
                    <a:cubicBezTo>
                      <a:pt x="0" y="172"/>
                      <a:pt x="2" y="177"/>
                      <a:pt x="4" y="180"/>
                    </a:cubicBezTo>
                    <a:cubicBezTo>
                      <a:pt x="9" y="187"/>
                      <a:pt x="19" y="197"/>
                      <a:pt x="36" y="200"/>
                    </a:cubicBezTo>
                    <a:cubicBezTo>
                      <a:pt x="36" y="206"/>
                      <a:pt x="36" y="206"/>
                      <a:pt x="36" y="206"/>
                    </a:cubicBezTo>
                    <a:cubicBezTo>
                      <a:pt x="36" y="311"/>
                      <a:pt x="36" y="311"/>
                      <a:pt x="36" y="311"/>
                    </a:cubicBezTo>
                    <a:cubicBezTo>
                      <a:pt x="36" y="318"/>
                      <a:pt x="42" y="324"/>
                      <a:pt x="49" y="324"/>
                    </a:cubicBezTo>
                    <a:cubicBezTo>
                      <a:pt x="127" y="324"/>
                      <a:pt x="127" y="324"/>
                      <a:pt x="127" y="324"/>
                    </a:cubicBezTo>
                    <a:cubicBezTo>
                      <a:pt x="134" y="324"/>
                      <a:pt x="140" y="318"/>
                      <a:pt x="140" y="311"/>
                    </a:cubicBezTo>
                    <a:cubicBezTo>
                      <a:pt x="140" y="207"/>
                      <a:pt x="140" y="207"/>
                      <a:pt x="140" y="207"/>
                    </a:cubicBezTo>
                    <a:cubicBezTo>
                      <a:pt x="140" y="206"/>
                      <a:pt x="140" y="206"/>
                      <a:pt x="140" y="206"/>
                    </a:cubicBezTo>
                    <a:cubicBezTo>
                      <a:pt x="140" y="200"/>
                      <a:pt x="140" y="200"/>
                      <a:pt x="140" y="200"/>
                    </a:cubicBezTo>
                    <a:cubicBezTo>
                      <a:pt x="157" y="197"/>
                      <a:pt x="167" y="187"/>
                      <a:pt x="172" y="181"/>
                    </a:cubicBezTo>
                    <a:cubicBezTo>
                      <a:pt x="175" y="177"/>
                      <a:pt x="176" y="172"/>
                      <a:pt x="176" y="167"/>
                    </a:cubicBezTo>
                    <a:cubicBezTo>
                      <a:pt x="176" y="48"/>
                      <a:pt x="176" y="48"/>
                      <a:pt x="176" y="48"/>
                    </a:cubicBezTo>
                    <a:cubicBezTo>
                      <a:pt x="176" y="21"/>
                      <a:pt x="155" y="0"/>
                      <a:pt x="127" y="0"/>
                    </a:cubicBezTo>
                    <a:close/>
                    <a:moveTo>
                      <a:pt x="157" y="167"/>
                    </a:moveTo>
                    <a:cubicBezTo>
                      <a:pt x="157" y="168"/>
                      <a:pt x="156" y="169"/>
                      <a:pt x="156" y="169"/>
                    </a:cubicBezTo>
                    <a:cubicBezTo>
                      <a:pt x="153" y="174"/>
                      <a:pt x="148" y="178"/>
                      <a:pt x="140" y="180"/>
                    </a:cubicBezTo>
                    <a:cubicBezTo>
                      <a:pt x="140" y="60"/>
                      <a:pt x="140" y="60"/>
                      <a:pt x="140" y="60"/>
                    </a:cubicBezTo>
                    <a:cubicBezTo>
                      <a:pt x="140" y="55"/>
                      <a:pt x="136" y="51"/>
                      <a:pt x="130" y="51"/>
                    </a:cubicBezTo>
                    <a:cubicBezTo>
                      <a:pt x="125" y="51"/>
                      <a:pt x="120" y="55"/>
                      <a:pt x="120" y="60"/>
                    </a:cubicBezTo>
                    <a:cubicBezTo>
                      <a:pt x="120" y="194"/>
                      <a:pt x="120" y="194"/>
                      <a:pt x="120" y="194"/>
                    </a:cubicBezTo>
                    <a:cubicBezTo>
                      <a:pt x="120" y="194"/>
                      <a:pt x="120" y="194"/>
                      <a:pt x="120" y="194"/>
                    </a:cubicBezTo>
                    <a:cubicBezTo>
                      <a:pt x="120" y="304"/>
                      <a:pt x="120" y="304"/>
                      <a:pt x="120" y="304"/>
                    </a:cubicBezTo>
                    <a:cubicBezTo>
                      <a:pt x="98" y="304"/>
                      <a:pt x="98" y="304"/>
                      <a:pt x="98" y="304"/>
                    </a:cubicBezTo>
                    <a:cubicBezTo>
                      <a:pt x="98" y="193"/>
                      <a:pt x="98" y="193"/>
                      <a:pt x="98" y="193"/>
                    </a:cubicBezTo>
                    <a:cubicBezTo>
                      <a:pt x="98" y="187"/>
                      <a:pt x="94" y="183"/>
                      <a:pt x="88" y="183"/>
                    </a:cubicBezTo>
                    <a:cubicBezTo>
                      <a:pt x="83" y="183"/>
                      <a:pt x="78" y="187"/>
                      <a:pt x="78" y="193"/>
                    </a:cubicBezTo>
                    <a:cubicBezTo>
                      <a:pt x="78" y="304"/>
                      <a:pt x="78" y="304"/>
                      <a:pt x="78" y="304"/>
                    </a:cubicBezTo>
                    <a:cubicBezTo>
                      <a:pt x="56" y="304"/>
                      <a:pt x="56" y="304"/>
                      <a:pt x="56" y="304"/>
                    </a:cubicBezTo>
                    <a:cubicBezTo>
                      <a:pt x="56" y="206"/>
                      <a:pt x="56" y="206"/>
                      <a:pt x="56" y="206"/>
                    </a:cubicBezTo>
                    <a:cubicBezTo>
                      <a:pt x="56" y="194"/>
                      <a:pt x="56" y="194"/>
                      <a:pt x="56" y="194"/>
                    </a:cubicBezTo>
                    <a:cubicBezTo>
                      <a:pt x="56" y="60"/>
                      <a:pt x="56" y="60"/>
                      <a:pt x="56" y="60"/>
                    </a:cubicBezTo>
                    <a:cubicBezTo>
                      <a:pt x="56" y="55"/>
                      <a:pt x="52" y="51"/>
                      <a:pt x="46" y="51"/>
                    </a:cubicBezTo>
                    <a:cubicBezTo>
                      <a:pt x="41" y="51"/>
                      <a:pt x="36" y="55"/>
                      <a:pt x="36" y="60"/>
                    </a:cubicBezTo>
                    <a:cubicBezTo>
                      <a:pt x="36" y="180"/>
                      <a:pt x="36" y="180"/>
                      <a:pt x="36" y="180"/>
                    </a:cubicBezTo>
                    <a:cubicBezTo>
                      <a:pt x="28" y="178"/>
                      <a:pt x="23" y="172"/>
                      <a:pt x="20" y="169"/>
                    </a:cubicBezTo>
                    <a:cubicBezTo>
                      <a:pt x="20" y="168"/>
                      <a:pt x="20" y="168"/>
                      <a:pt x="20" y="167"/>
                    </a:cubicBezTo>
                    <a:cubicBezTo>
                      <a:pt x="20" y="48"/>
                      <a:pt x="20" y="48"/>
                      <a:pt x="20" y="48"/>
                    </a:cubicBezTo>
                    <a:cubicBezTo>
                      <a:pt x="20" y="32"/>
                      <a:pt x="33" y="19"/>
                      <a:pt x="49" y="19"/>
                    </a:cubicBezTo>
                    <a:cubicBezTo>
                      <a:pt x="127" y="19"/>
                      <a:pt x="127" y="19"/>
                      <a:pt x="127" y="19"/>
                    </a:cubicBezTo>
                    <a:cubicBezTo>
                      <a:pt x="143" y="19"/>
                      <a:pt x="157" y="32"/>
                      <a:pt x="157" y="48"/>
                    </a:cubicBezTo>
                    <a:cubicBezTo>
                      <a:pt x="157" y="167"/>
                      <a:pt x="157" y="167"/>
                      <a:pt x="157" y="167"/>
                    </a:cubicBezTo>
                    <a:cubicBezTo>
                      <a:pt x="157" y="167"/>
                      <a:pt x="157" y="167"/>
                      <a:pt x="157" y="167"/>
                    </a:cubicBezTo>
                    <a:close/>
                  </a:path>
                </a:pathLst>
              </a:custGeom>
              <a:grpFill/>
              <a:ln w="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960C"/>
                  </a:solidFill>
                  <a:effectLst/>
                  <a:uLnTx/>
                  <a:uFillTx/>
                  <a:latin typeface="+mj-lt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309" name="Freeform 34">
                <a:extLst>
                  <a:ext uri="{FF2B5EF4-FFF2-40B4-BE49-F238E27FC236}">
                    <a16:creationId xmlns:a16="http://schemas.microsoft.com/office/drawing/2014/main" id="{528A78B4-7D78-480A-9F17-B159177915D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5563" y="-1588"/>
                <a:ext cx="142875" cy="142875"/>
              </a:xfrm>
              <a:custGeom>
                <a:avLst/>
                <a:gdLst>
                  <a:gd name="T0" fmla="*/ 49 w 97"/>
                  <a:gd name="T1" fmla="*/ 98 h 98"/>
                  <a:gd name="T2" fmla="*/ 97 w 97"/>
                  <a:gd name="T3" fmla="*/ 49 h 98"/>
                  <a:gd name="T4" fmla="*/ 49 w 97"/>
                  <a:gd name="T5" fmla="*/ 0 h 98"/>
                  <a:gd name="T6" fmla="*/ 0 w 97"/>
                  <a:gd name="T7" fmla="*/ 49 h 98"/>
                  <a:gd name="T8" fmla="*/ 49 w 97"/>
                  <a:gd name="T9" fmla="*/ 98 h 98"/>
                  <a:gd name="T10" fmla="*/ 49 w 97"/>
                  <a:gd name="T11" fmla="*/ 19 h 98"/>
                  <a:gd name="T12" fmla="*/ 79 w 97"/>
                  <a:gd name="T13" fmla="*/ 49 h 98"/>
                  <a:gd name="T14" fmla="*/ 49 w 97"/>
                  <a:gd name="T15" fmla="*/ 80 h 98"/>
                  <a:gd name="T16" fmla="*/ 19 w 97"/>
                  <a:gd name="T17" fmla="*/ 49 h 98"/>
                  <a:gd name="T18" fmla="*/ 49 w 97"/>
                  <a:gd name="T19" fmla="*/ 19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7" h="98">
                    <a:moveTo>
                      <a:pt x="49" y="98"/>
                    </a:moveTo>
                    <a:cubicBezTo>
                      <a:pt x="76" y="98"/>
                      <a:pt x="97" y="76"/>
                      <a:pt x="97" y="49"/>
                    </a:cubicBezTo>
                    <a:cubicBezTo>
                      <a:pt x="97" y="22"/>
                      <a:pt x="76" y="0"/>
                      <a:pt x="49" y="0"/>
                    </a:cubicBezTo>
                    <a:cubicBezTo>
                      <a:pt x="22" y="0"/>
                      <a:pt x="0" y="22"/>
                      <a:pt x="0" y="49"/>
                    </a:cubicBezTo>
                    <a:cubicBezTo>
                      <a:pt x="0" y="76"/>
                      <a:pt x="22" y="98"/>
                      <a:pt x="49" y="98"/>
                    </a:cubicBezTo>
                    <a:close/>
                    <a:moveTo>
                      <a:pt x="49" y="19"/>
                    </a:moveTo>
                    <a:cubicBezTo>
                      <a:pt x="66" y="19"/>
                      <a:pt x="79" y="32"/>
                      <a:pt x="79" y="49"/>
                    </a:cubicBezTo>
                    <a:cubicBezTo>
                      <a:pt x="79" y="66"/>
                      <a:pt x="66" y="80"/>
                      <a:pt x="49" y="80"/>
                    </a:cubicBezTo>
                    <a:cubicBezTo>
                      <a:pt x="32" y="80"/>
                      <a:pt x="19" y="66"/>
                      <a:pt x="19" y="49"/>
                    </a:cubicBezTo>
                    <a:cubicBezTo>
                      <a:pt x="19" y="32"/>
                      <a:pt x="32" y="19"/>
                      <a:pt x="49" y="19"/>
                    </a:cubicBezTo>
                    <a:close/>
                  </a:path>
                </a:pathLst>
              </a:custGeom>
              <a:grpFill/>
              <a:ln w="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960C"/>
                  </a:solidFill>
                  <a:effectLst/>
                  <a:uLnTx/>
                  <a:uFillTx/>
                  <a:latin typeface="+mj-lt"/>
                  <a:ea typeface="+mn-ea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304" name="Rectangle: Rounded Corners 411">
              <a:extLst>
                <a:ext uri="{FF2B5EF4-FFF2-40B4-BE49-F238E27FC236}">
                  <a16:creationId xmlns:a16="http://schemas.microsoft.com/office/drawing/2014/main" id="{FC7402E6-CC1E-4869-9AD4-88BCE84CEF22}"/>
                </a:ext>
              </a:extLst>
            </p:cNvPr>
            <p:cNvSpPr/>
            <p:nvPr/>
          </p:nvSpPr>
          <p:spPr>
            <a:xfrm>
              <a:off x="7290868" y="4251228"/>
              <a:ext cx="496453" cy="1000380"/>
            </a:xfrm>
            <a:prstGeom prst="roundRect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960C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05" name="Rectangle: Rounded Corners 412">
              <a:extLst>
                <a:ext uri="{FF2B5EF4-FFF2-40B4-BE49-F238E27FC236}">
                  <a16:creationId xmlns:a16="http://schemas.microsoft.com/office/drawing/2014/main" id="{D68AA63D-9CF0-4A6C-9674-157818313D1D}"/>
                </a:ext>
              </a:extLst>
            </p:cNvPr>
            <p:cNvSpPr/>
            <p:nvPr/>
          </p:nvSpPr>
          <p:spPr>
            <a:xfrm>
              <a:off x="7426133" y="3719691"/>
              <a:ext cx="496453" cy="931367"/>
            </a:xfrm>
            <a:prstGeom prst="roundRect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960C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06" name="Rectangle: Rounded Corners 413">
              <a:extLst>
                <a:ext uri="{FF2B5EF4-FFF2-40B4-BE49-F238E27FC236}">
                  <a16:creationId xmlns:a16="http://schemas.microsoft.com/office/drawing/2014/main" id="{BF99C3BC-DF80-4BB6-99F1-D0F7CAF075EF}"/>
                </a:ext>
              </a:extLst>
            </p:cNvPr>
            <p:cNvSpPr/>
            <p:nvPr/>
          </p:nvSpPr>
          <p:spPr>
            <a:xfrm>
              <a:off x="7134946" y="3725209"/>
              <a:ext cx="496453" cy="925849"/>
            </a:xfrm>
            <a:prstGeom prst="roundRect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960C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07" name="Oval 306">
              <a:extLst>
                <a:ext uri="{FF2B5EF4-FFF2-40B4-BE49-F238E27FC236}">
                  <a16:creationId xmlns:a16="http://schemas.microsoft.com/office/drawing/2014/main" id="{72DD5015-62A6-4179-B7C2-565F92A4C6E9}"/>
                </a:ext>
              </a:extLst>
            </p:cNvPr>
            <p:cNvSpPr/>
            <p:nvPr/>
          </p:nvSpPr>
          <p:spPr>
            <a:xfrm>
              <a:off x="7342778" y="3224655"/>
              <a:ext cx="392632" cy="392632"/>
            </a:xfrm>
            <a:prstGeom prst="ellipse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960C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310" name="Group 309">
            <a:extLst>
              <a:ext uri="{FF2B5EF4-FFF2-40B4-BE49-F238E27FC236}">
                <a16:creationId xmlns:a16="http://schemas.microsoft.com/office/drawing/2014/main" id="{65E35793-70D6-4A39-BCC9-A00D126FF9AF}"/>
              </a:ext>
            </a:extLst>
          </p:cNvPr>
          <p:cNvGrpSpPr>
            <a:grpSpLocks/>
          </p:cNvGrpSpPr>
          <p:nvPr/>
        </p:nvGrpSpPr>
        <p:grpSpPr>
          <a:xfrm>
            <a:off x="4096016" y="2491722"/>
            <a:ext cx="166045" cy="458519"/>
            <a:chOff x="7092283" y="3174878"/>
            <a:chExt cx="899133" cy="2145781"/>
          </a:xfrm>
          <a:solidFill>
            <a:schemeClr val="tx2"/>
          </a:solidFill>
        </p:grpSpPr>
        <p:grpSp>
          <p:nvGrpSpPr>
            <p:cNvPr id="311" name="CustomIcon">
              <a:extLst>
                <a:ext uri="{FF2B5EF4-FFF2-40B4-BE49-F238E27FC236}">
                  <a16:creationId xmlns:a16="http://schemas.microsoft.com/office/drawing/2014/main" id="{307B0A0E-A7D1-4DBF-B484-FF593A463210}"/>
                </a:ext>
              </a:extLst>
            </p:cNvPr>
            <p:cNvGrpSpPr>
              <a:grpSpLocks noChangeAspect="1"/>
            </p:cNvGrpSpPr>
            <p:nvPr>
              <p:custDataLst>
                <p:tags r:id="rId8"/>
              </p:custDataLst>
            </p:nvPr>
          </p:nvGrpSpPr>
          <p:grpSpPr>
            <a:xfrm>
              <a:off x="7092283" y="3174878"/>
              <a:ext cx="899133" cy="2145781"/>
              <a:chOff x="-1588" y="-1588"/>
              <a:chExt cx="258763" cy="617538"/>
            </a:xfrm>
            <a:grpFill/>
          </p:grpSpPr>
          <p:sp>
            <p:nvSpPr>
              <p:cNvPr id="316" name="Freeform 33">
                <a:extLst>
                  <a:ext uri="{FF2B5EF4-FFF2-40B4-BE49-F238E27FC236}">
                    <a16:creationId xmlns:a16="http://schemas.microsoft.com/office/drawing/2014/main" id="{28042E9E-ABE2-4849-8ADB-AC7D5630742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1588" y="142875"/>
                <a:ext cx="258763" cy="473075"/>
              </a:xfrm>
              <a:custGeom>
                <a:avLst/>
                <a:gdLst>
                  <a:gd name="T0" fmla="*/ 127 w 176"/>
                  <a:gd name="T1" fmla="*/ 0 h 324"/>
                  <a:gd name="T2" fmla="*/ 49 w 176"/>
                  <a:gd name="T3" fmla="*/ 0 h 324"/>
                  <a:gd name="T4" fmla="*/ 0 w 176"/>
                  <a:gd name="T5" fmla="*/ 48 h 324"/>
                  <a:gd name="T6" fmla="*/ 0 w 176"/>
                  <a:gd name="T7" fmla="*/ 167 h 324"/>
                  <a:gd name="T8" fmla="*/ 4 w 176"/>
                  <a:gd name="T9" fmla="*/ 180 h 324"/>
                  <a:gd name="T10" fmla="*/ 36 w 176"/>
                  <a:gd name="T11" fmla="*/ 200 h 324"/>
                  <a:gd name="T12" fmla="*/ 36 w 176"/>
                  <a:gd name="T13" fmla="*/ 206 h 324"/>
                  <a:gd name="T14" fmla="*/ 36 w 176"/>
                  <a:gd name="T15" fmla="*/ 311 h 324"/>
                  <a:gd name="T16" fmla="*/ 49 w 176"/>
                  <a:gd name="T17" fmla="*/ 324 h 324"/>
                  <a:gd name="T18" fmla="*/ 127 w 176"/>
                  <a:gd name="T19" fmla="*/ 324 h 324"/>
                  <a:gd name="T20" fmla="*/ 140 w 176"/>
                  <a:gd name="T21" fmla="*/ 311 h 324"/>
                  <a:gd name="T22" fmla="*/ 140 w 176"/>
                  <a:gd name="T23" fmla="*/ 207 h 324"/>
                  <a:gd name="T24" fmla="*/ 140 w 176"/>
                  <a:gd name="T25" fmla="*/ 206 h 324"/>
                  <a:gd name="T26" fmla="*/ 140 w 176"/>
                  <a:gd name="T27" fmla="*/ 200 h 324"/>
                  <a:gd name="T28" fmla="*/ 172 w 176"/>
                  <a:gd name="T29" fmla="*/ 181 h 324"/>
                  <a:gd name="T30" fmla="*/ 176 w 176"/>
                  <a:gd name="T31" fmla="*/ 167 h 324"/>
                  <a:gd name="T32" fmla="*/ 176 w 176"/>
                  <a:gd name="T33" fmla="*/ 48 h 324"/>
                  <a:gd name="T34" fmla="*/ 127 w 176"/>
                  <a:gd name="T35" fmla="*/ 0 h 324"/>
                  <a:gd name="T36" fmla="*/ 157 w 176"/>
                  <a:gd name="T37" fmla="*/ 167 h 324"/>
                  <a:gd name="T38" fmla="*/ 156 w 176"/>
                  <a:gd name="T39" fmla="*/ 169 h 324"/>
                  <a:gd name="T40" fmla="*/ 140 w 176"/>
                  <a:gd name="T41" fmla="*/ 180 h 324"/>
                  <a:gd name="T42" fmla="*/ 140 w 176"/>
                  <a:gd name="T43" fmla="*/ 60 h 324"/>
                  <a:gd name="T44" fmla="*/ 130 w 176"/>
                  <a:gd name="T45" fmla="*/ 51 h 324"/>
                  <a:gd name="T46" fmla="*/ 120 w 176"/>
                  <a:gd name="T47" fmla="*/ 60 h 324"/>
                  <a:gd name="T48" fmla="*/ 120 w 176"/>
                  <a:gd name="T49" fmla="*/ 194 h 324"/>
                  <a:gd name="T50" fmla="*/ 120 w 176"/>
                  <a:gd name="T51" fmla="*/ 194 h 324"/>
                  <a:gd name="T52" fmla="*/ 120 w 176"/>
                  <a:gd name="T53" fmla="*/ 304 h 324"/>
                  <a:gd name="T54" fmla="*/ 98 w 176"/>
                  <a:gd name="T55" fmla="*/ 304 h 324"/>
                  <a:gd name="T56" fmla="*/ 98 w 176"/>
                  <a:gd name="T57" fmla="*/ 193 h 324"/>
                  <a:gd name="T58" fmla="*/ 88 w 176"/>
                  <a:gd name="T59" fmla="*/ 183 h 324"/>
                  <a:gd name="T60" fmla="*/ 78 w 176"/>
                  <a:gd name="T61" fmla="*/ 193 h 324"/>
                  <a:gd name="T62" fmla="*/ 78 w 176"/>
                  <a:gd name="T63" fmla="*/ 304 h 324"/>
                  <a:gd name="T64" fmla="*/ 56 w 176"/>
                  <a:gd name="T65" fmla="*/ 304 h 324"/>
                  <a:gd name="T66" fmla="*/ 56 w 176"/>
                  <a:gd name="T67" fmla="*/ 206 h 324"/>
                  <a:gd name="T68" fmla="*/ 56 w 176"/>
                  <a:gd name="T69" fmla="*/ 194 h 324"/>
                  <a:gd name="T70" fmla="*/ 56 w 176"/>
                  <a:gd name="T71" fmla="*/ 60 h 324"/>
                  <a:gd name="T72" fmla="*/ 46 w 176"/>
                  <a:gd name="T73" fmla="*/ 51 h 324"/>
                  <a:gd name="T74" fmla="*/ 36 w 176"/>
                  <a:gd name="T75" fmla="*/ 60 h 324"/>
                  <a:gd name="T76" fmla="*/ 36 w 176"/>
                  <a:gd name="T77" fmla="*/ 180 h 324"/>
                  <a:gd name="T78" fmla="*/ 20 w 176"/>
                  <a:gd name="T79" fmla="*/ 169 h 324"/>
                  <a:gd name="T80" fmla="*/ 20 w 176"/>
                  <a:gd name="T81" fmla="*/ 167 h 324"/>
                  <a:gd name="T82" fmla="*/ 20 w 176"/>
                  <a:gd name="T83" fmla="*/ 48 h 324"/>
                  <a:gd name="T84" fmla="*/ 49 w 176"/>
                  <a:gd name="T85" fmla="*/ 19 h 324"/>
                  <a:gd name="T86" fmla="*/ 127 w 176"/>
                  <a:gd name="T87" fmla="*/ 19 h 324"/>
                  <a:gd name="T88" fmla="*/ 157 w 176"/>
                  <a:gd name="T89" fmla="*/ 48 h 324"/>
                  <a:gd name="T90" fmla="*/ 157 w 176"/>
                  <a:gd name="T91" fmla="*/ 167 h 324"/>
                  <a:gd name="T92" fmla="*/ 157 w 176"/>
                  <a:gd name="T93" fmla="*/ 167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76" h="324">
                    <a:moveTo>
                      <a:pt x="127" y="0"/>
                    </a:moveTo>
                    <a:cubicBezTo>
                      <a:pt x="49" y="0"/>
                      <a:pt x="49" y="0"/>
                      <a:pt x="49" y="0"/>
                    </a:cubicBezTo>
                    <a:cubicBezTo>
                      <a:pt x="22" y="0"/>
                      <a:pt x="0" y="21"/>
                      <a:pt x="0" y="48"/>
                    </a:cubicBezTo>
                    <a:cubicBezTo>
                      <a:pt x="0" y="167"/>
                      <a:pt x="0" y="167"/>
                      <a:pt x="0" y="167"/>
                    </a:cubicBezTo>
                    <a:cubicBezTo>
                      <a:pt x="0" y="172"/>
                      <a:pt x="2" y="177"/>
                      <a:pt x="4" y="180"/>
                    </a:cubicBezTo>
                    <a:cubicBezTo>
                      <a:pt x="9" y="187"/>
                      <a:pt x="19" y="197"/>
                      <a:pt x="36" y="200"/>
                    </a:cubicBezTo>
                    <a:cubicBezTo>
                      <a:pt x="36" y="206"/>
                      <a:pt x="36" y="206"/>
                      <a:pt x="36" y="206"/>
                    </a:cubicBezTo>
                    <a:cubicBezTo>
                      <a:pt x="36" y="311"/>
                      <a:pt x="36" y="311"/>
                      <a:pt x="36" y="311"/>
                    </a:cubicBezTo>
                    <a:cubicBezTo>
                      <a:pt x="36" y="318"/>
                      <a:pt x="42" y="324"/>
                      <a:pt x="49" y="324"/>
                    </a:cubicBezTo>
                    <a:cubicBezTo>
                      <a:pt x="127" y="324"/>
                      <a:pt x="127" y="324"/>
                      <a:pt x="127" y="324"/>
                    </a:cubicBezTo>
                    <a:cubicBezTo>
                      <a:pt x="134" y="324"/>
                      <a:pt x="140" y="318"/>
                      <a:pt x="140" y="311"/>
                    </a:cubicBezTo>
                    <a:cubicBezTo>
                      <a:pt x="140" y="207"/>
                      <a:pt x="140" y="207"/>
                      <a:pt x="140" y="207"/>
                    </a:cubicBezTo>
                    <a:cubicBezTo>
                      <a:pt x="140" y="206"/>
                      <a:pt x="140" y="206"/>
                      <a:pt x="140" y="206"/>
                    </a:cubicBezTo>
                    <a:cubicBezTo>
                      <a:pt x="140" y="200"/>
                      <a:pt x="140" y="200"/>
                      <a:pt x="140" y="200"/>
                    </a:cubicBezTo>
                    <a:cubicBezTo>
                      <a:pt x="157" y="197"/>
                      <a:pt x="167" y="187"/>
                      <a:pt x="172" y="181"/>
                    </a:cubicBezTo>
                    <a:cubicBezTo>
                      <a:pt x="175" y="177"/>
                      <a:pt x="176" y="172"/>
                      <a:pt x="176" y="167"/>
                    </a:cubicBezTo>
                    <a:cubicBezTo>
                      <a:pt x="176" y="48"/>
                      <a:pt x="176" y="48"/>
                      <a:pt x="176" y="48"/>
                    </a:cubicBezTo>
                    <a:cubicBezTo>
                      <a:pt x="176" y="21"/>
                      <a:pt x="155" y="0"/>
                      <a:pt x="127" y="0"/>
                    </a:cubicBezTo>
                    <a:close/>
                    <a:moveTo>
                      <a:pt x="157" y="167"/>
                    </a:moveTo>
                    <a:cubicBezTo>
                      <a:pt x="157" y="168"/>
                      <a:pt x="156" y="169"/>
                      <a:pt x="156" y="169"/>
                    </a:cubicBezTo>
                    <a:cubicBezTo>
                      <a:pt x="153" y="174"/>
                      <a:pt x="148" y="178"/>
                      <a:pt x="140" y="180"/>
                    </a:cubicBezTo>
                    <a:cubicBezTo>
                      <a:pt x="140" y="60"/>
                      <a:pt x="140" y="60"/>
                      <a:pt x="140" y="60"/>
                    </a:cubicBezTo>
                    <a:cubicBezTo>
                      <a:pt x="140" y="55"/>
                      <a:pt x="136" y="51"/>
                      <a:pt x="130" y="51"/>
                    </a:cubicBezTo>
                    <a:cubicBezTo>
                      <a:pt x="125" y="51"/>
                      <a:pt x="120" y="55"/>
                      <a:pt x="120" y="60"/>
                    </a:cubicBezTo>
                    <a:cubicBezTo>
                      <a:pt x="120" y="194"/>
                      <a:pt x="120" y="194"/>
                      <a:pt x="120" y="194"/>
                    </a:cubicBezTo>
                    <a:cubicBezTo>
                      <a:pt x="120" y="194"/>
                      <a:pt x="120" y="194"/>
                      <a:pt x="120" y="194"/>
                    </a:cubicBezTo>
                    <a:cubicBezTo>
                      <a:pt x="120" y="304"/>
                      <a:pt x="120" y="304"/>
                      <a:pt x="120" y="304"/>
                    </a:cubicBezTo>
                    <a:cubicBezTo>
                      <a:pt x="98" y="304"/>
                      <a:pt x="98" y="304"/>
                      <a:pt x="98" y="304"/>
                    </a:cubicBezTo>
                    <a:cubicBezTo>
                      <a:pt x="98" y="193"/>
                      <a:pt x="98" y="193"/>
                      <a:pt x="98" y="193"/>
                    </a:cubicBezTo>
                    <a:cubicBezTo>
                      <a:pt x="98" y="187"/>
                      <a:pt x="94" y="183"/>
                      <a:pt x="88" y="183"/>
                    </a:cubicBezTo>
                    <a:cubicBezTo>
                      <a:pt x="83" y="183"/>
                      <a:pt x="78" y="187"/>
                      <a:pt x="78" y="193"/>
                    </a:cubicBezTo>
                    <a:cubicBezTo>
                      <a:pt x="78" y="304"/>
                      <a:pt x="78" y="304"/>
                      <a:pt x="78" y="304"/>
                    </a:cubicBezTo>
                    <a:cubicBezTo>
                      <a:pt x="56" y="304"/>
                      <a:pt x="56" y="304"/>
                      <a:pt x="56" y="304"/>
                    </a:cubicBezTo>
                    <a:cubicBezTo>
                      <a:pt x="56" y="206"/>
                      <a:pt x="56" y="206"/>
                      <a:pt x="56" y="206"/>
                    </a:cubicBezTo>
                    <a:cubicBezTo>
                      <a:pt x="56" y="194"/>
                      <a:pt x="56" y="194"/>
                      <a:pt x="56" y="194"/>
                    </a:cubicBezTo>
                    <a:cubicBezTo>
                      <a:pt x="56" y="60"/>
                      <a:pt x="56" y="60"/>
                      <a:pt x="56" y="60"/>
                    </a:cubicBezTo>
                    <a:cubicBezTo>
                      <a:pt x="56" y="55"/>
                      <a:pt x="52" y="51"/>
                      <a:pt x="46" y="51"/>
                    </a:cubicBezTo>
                    <a:cubicBezTo>
                      <a:pt x="41" y="51"/>
                      <a:pt x="36" y="55"/>
                      <a:pt x="36" y="60"/>
                    </a:cubicBezTo>
                    <a:cubicBezTo>
                      <a:pt x="36" y="180"/>
                      <a:pt x="36" y="180"/>
                      <a:pt x="36" y="180"/>
                    </a:cubicBezTo>
                    <a:cubicBezTo>
                      <a:pt x="28" y="178"/>
                      <a:pt x="23" y="172"/>
                      <a:pt x="20" y="169"/>
                    </a:cubicBezTo>
                    <a:cubicBezTo>
                      <a:pt x="20" y="168"/>
                      <a:pt x="20" y="168"/>
                      <a:pt x="20" y="167"/>
                    </a:cubicBezTo>
                    <a:cubicBezTo>
                      <a:pt x="20" y="48"/>
                      <a:pt x="20" y="48"/>
                      <a:pt x="20" y="48"/>
                    </a:cubicBezTo>
                    <a:cubicBezTo>
                      <a:pt x="20" y="32"/>
                      <a:pt x="33" y="19"/>
                      <a:pt x="49" y="19"/>
                    </a:cubicBezTo>
                    <a:cubicBezTo>
                      <a:pt x="127" y="19"/>
                      <a:pt x="127" y="19"/>
                      <a:pt x="127" y="19"/>
                    </a:cubicBezTo>
                    <a:cubicBezTo>
                      <a:pt x="143" y="19"/>
                      <a:pt x="157" y="32"/>
                      <a:pt x="157" y="48"/>
                    </a:cubicBezTo>
                    <a:cubicBezTo>
                      <a:pt x="157" y="167"/>
                      <a:pt x="157" y="167"/>
                      <a:pt x="157" y="167"/>
                    </a:cubicBezTo>
                    <a:cubicBezTo>
                      <a:pt x="157" y="167"/>
                      <a:pt x="157" y="167"/>
                      <a:pt x="157" y="167"/>
                    </a:cubicBezTo>
                    <a:close/>
                  </a:path>
                </a:pathLst>
              </a:custGeom>
              <a:grpFill/>
              <a:ln w="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960C"/>
                  </a:solidFill>
                  <a:effectLst/>
                  <a:uLnTx/>
                  <a:uFillTx/>
                  <a:latin typeface="+mj-lt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317" name="Freeform 34">
                <a:extLst>
                  <a:ext uri="{FF2B5EF4-FFF2-40B4-BE49-F238E27FC236}">
                    <a16:creationId xmlns:a16="http://schemas.microsoft.com/office/drawing/2014/main" id="{528A78B4-7D78-480A-9F17-B159177915D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5563" y="-1588"/>
                <a:ext cx="142875" cy="142875"/>
              </a:xfrm>
              <a:custGeom>
                <a:avLst/>
                <a:gdLst>
                  <a:gd name="T0" fmla="*/ 49 w 97"/>
                  <a:gd name="T1" fmla="*/ 98 h 98"/>
                  <a:gd name="T2" fmla="*/ 97 w 97"/>
                  <a:gd name="T3" fmla="*/ 49 h 98"/>
                  <a:gd name="T4" fmla="*/ 49 w 97"/>
                  <a:gd name="T5" fmla="*/ 0 h 98"/>
                  <a:gd name="T6" fmla="*/ 0 w 97"/>
                  <a:gd name="T7" fmla="*/ 49 h 98"/>
                  <a:gd name="T8" fmla="*/ 49 w 97"/>
                  <a:gd name="T9" fmla="*/ 98 h 98"/>
                  <a:gd name="T10" fmla="*/ 49 w 97"/>
                  <a:gd name="T11" fmla="*/ 19 h 98"/>
                  <a:gd name="T12" fmla="*/ 79 w 97"/>
                  <a:gd name="T13" fmla="*/ 49 h 98"/>
                  <a:gd name="T14" fmla="*/ 49 w 97"/>
                  <a:gd name="T15" fmla="*/ 80 h 98"/>
                  <a:gd name="T16" fmla="*/ 19 w 97"/>
                  <a:gd name="T17" fmla="*/ 49 h 98"/>
                  <a:gd name="T18" fmla="*/ 49 w 97"/>
                  <a:gd name="T19" fmla="*/ 19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7" h="98">
                    <a:moveTo>
                      <a:pt x="49" y="98"/>
                    </a:moveTo>
                    <a:cubicBezTo>
                      <a:pt x="76" y="98"/>
                      <a:pt x="97" y="76"/>
                      <a:pt x="97" y="49"/>
                    </a:cubicBezTo>
                    <a:cubicBezTo>
                      <a:pt x="97" y="22"/>
                      <a:pt x="76" y="0"/>
                      <a:pt x="49" y="0"/>
                    </a:cubicBezTo>
                    <a:cubicBezTo>
                      <a:pt x="22" y="0"/>
                      <a:pt x="0" y="22"/>
                      <a:pt x="0" y="49"/>
                    </a:cubicBezTo>
                    <a:cubicBezTo>
                      <a:pt x="0" y="76"/>
                      <a:pt x="22" y="98"/>
                      <a:pt x="49" y="98"/>
                    </a:cubicBezTo>
                    <a:close/>
                    <a:moveTo>
                      <a:pt x="49" y="19"/>
                    </a:moveTo>
                    <a:cubicBezTo>
                      <a:pt x="66" y="19"/>
                      <a:pt x="79" y="32"/>
                      <a:pt x="79" y="49"/>
                    </a:cubicBezTo>
                    <a:cubicBezTo>
                      <a:pt x="79" y="66"/>
                      <a:pt x="66" y="80"/>
                      <a:pt x="49" y="80"/>
                    </a:cubicBezTo>
                    <a:cubicBezTo>
                      <a:pt x="32" y="80"/>
                      <a:pt x="19" y="66"/>
                      <a:pt x="19" y="49"/>
                    </a:cubicBezTo>
                    <a:cubicBezTo>
                      <a:pt x="19" y="32"/>
                      <a:pt x="32" y="19"/>
                      <a:pt x="49" y="19"/>
                    </a:cubicBezTo>
                    <a:close/>
                  </a:path>
                </a:pathLst>
              </a:custGeom>
              <a:grpFill/>
              <a:ln w="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960C"/>
                  </a:solidFill>
                  <a:effectLst/>
                  <a:uLnTx/>
                  <a:uFillTx/>
                  <a:latin typeface="+mj-lt"/>
                  <a:ea typeface="+mn-ea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312" name="Rectangle: Rounded Corners 411">
              <a:extLst>
                <a:ext uri="{FF2B5EF4-FFF2-40B4-BE49-F238E27FC236}">
                  <a16:creationId xmlns:a16="http://schemas.microsoft.com/office/drawing/2014/main" id="{FC7402E6-CC1E-4869-9AD4-88BCE84CEF22}"/>
                </a:ext>
              </a:extLst>
            </p:cNvPr>
            <p:cNvSpPr/>
            <p:nvPr/>
          </p:nvSpPr>
          <p:spPr>
            <a:xfrm>
              <a:off x="7290868" y="4251228"/>
              <a:ext cx="496453" cy="1000380"/>
            </a:xfrm>
            <a:prstGeom prst="roundRect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960C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13" name="Rectangle: Rounded Corners 412">
              <a:extLst>
                <a:ext uri="{FF2B5EF4-FFF2-40B4-BE49-F238E27FC236}">
                  <a16:creationId xmlns:a16="http://schemas.microsoft.com/office/drawing/2014/main" id="{D68AA63D-9CF0-4A6C-9674-157818313D1D}"/>
                </a:ext>
              </a:extLst>
            </p:cNvPr>
            <p:cNvSpPr/>
            <p:nvPr/>
          </p:nvSpPr>
          <p:spPr>
            <a:xfrm>
              <a:off x="7426133" y="3719691"/>
              <a:ext cx="496453" cy="931367"/>
            </a:xfrm>
            <a:prstGeom prst="roundRect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960C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14" name="Rectangle: Rounded Corners 413">
              <a:extLst>
                <a:ext uri="{FF2B5EF4-FFF2-40B4-BE49-F238E27FC236}">
                  <a16:creationId xmlns:a16="http://schemas.microsoft.com/office/drawing/2014/main" id="{BF99C3BC-DF80-4BB6-99F1-D0F7CAF075EF}"/>
                </a:ext>
              </a:extLst>
            </p:cNvPr>
            <p:cNvSpPr/>
            <p:nvPr/>
          </p:nvSpPr>
          <p:spPr>
            <a:xfrm>
              <a:off x="7134946" y="3725209"/>
              <a:ext cx="496453" cy="925849"/>
            </a:xfrm>
            <a:prstGeom prst="roundRect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960C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15" name="Oval 314">
              <a:extLst>
                <a:ext uri="{FF2B5EF4-FFF2-40B4-BE49-F238E27FC236}">
                  <a16:creationId xmlns:a16="http://schemas.microsoft.com/office/drawing/2014/main" id="{72DD5015-62A6-4179-B7C2-565F92A4C6E9}"/>
                </a:ext>
              </a:extLst>
            </p:cNvPr>
            <p:cNvSpPr/>
            <p:nvPr/>
          </p:nvSpPr>
          <p:spPr>
            <a:xfrm>
              <a:off x="7342778" y="3224655"/>
              <a:ext cx="392632" cy="392632"/>
            </a:xfrm>
            <a:prstGeom prst="ellipse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960C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318" name="Group 317">
            <a:extLst>
              <a:ext uri="{FF2B5EF4-FFF2-40B4-BE49-F238E27FC236}">
                <a16:creationId xmlns:a16="http://schemas.microsoft.com/office/drawing/2014/main" id="{65E35793-70D6-4A39-BCC9-A00D126FF9AF}"/>
              </a:ext>
            </a:extLst>
          </p:cNvPr>
          <p:cNvGrpSpPr>
            <a:grpSpLocks/>
          </p:cNvGrpSpPr>
          <p:nvPr/>
        </p:nvGrpSpPr>
        <p:grpSpPr>
          <a:xfrm>
            <a:off x="4384866" y="2491722"/>
            <a:ext cx="166045" cy="458519"/>
            <a:chOff x="7092283" y="3174878"/>
            <a:chExt cx="899133" cy="2145781"/>
          </a:xfrm>
          <a:solidFill>
            <a:schemeClr val="tx2"/>
          </a:solidFill>
        </p:grpSpPr>
        <p:grpSp>
          <p:nvGrpSpPr>
            <p:cNvPr id="319" name="CustomIcon">
              <a:extLst>
                <a:ext uri="{FF2B5EF4-FFF2-40B4-BE49-F238E27FC236}">
                  <a16:creationId xmlns:a16="http://schemas.microsoft.com/office/drawing/2014/main" id="{307B0A0E-A7D1-4DBF-B484-FF593A463210}"/>
                </a:ext>
              </a:extLst>
            </p:cNvPr>
            <p:cNvGrpSpPr>
              <a:grpSpLocks noChangeAspect="1"/>
            </p:cNvGrpSpPr>
            <p:nvPr>
              <p:custDataLst>
                <p:tags r:id="rId7"/>
              </p:custDataLst>
            </p:nvPr>
          </p:nvGrpSpPr>
          <p:grpSpPr>
            <a:xfrm>
              <a:off x="7092283" y="3174878"/>
              <a:ext cx="899133" cy="2145781"/>
              <a:chOff x="-1588" y="-1588"/>
              <a:chExt cx="258763" cy="617538"/>
            </a:xfrm>
            <a:grpFill/>
          </p:grpSpPr>
          <p:sp>
            <p:nvSpPr>
              <p:cNvPr id="324" name="Freeform 33">
                <a:extLst>
                  <a:ext uri="{FF2B5EF4-FFF2-40B4-BE49-F238E27FC236}">
                    <a16:creationId xmlns:a16="http://schemas.microsoft.com/office/drawing/2014/main" id="{28042E9E-ABE2-4849-8ADB-AC7D5630742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1588" y="142875"/>
                <a:ext cx="258763" cy="473075"/>
              </a:xfrm>
              <a:custGeom>
                <a:avLst/>
                <a:gdLst>
                  <a:gd name="T0" fmla="*/ 127 w 176"/>
                  <a:gd name="T1" fmla="*/ 0 h 324"/>
                  <a:gd name="T2" fmla="*/ 49 w 176"/>
                  <a:gd name="T3" fmla="*/ 0 h 324"/>
                  <a:gd name="T4" fmla="*/ 0 w 176"/>
                  <a:gd name="T5" fmla="*/ 48 h 324"/>
                  <a:gd name="T6" fmla="*/ 0 w 176"/>
                  <a:gd name="T7" fmla="*/ 167 h 324"/>
                  <a:gd name="T8" fmla="*/ 4 w 176"/>
                  <a:gd name="T9" fmla="*/ 180 h 324"/>
                  <a:gd name="T10" fmla="*/ 36 w 176"/>
                  <a:gd name="T11" fmla="*/ 200 h 324"/>
                  <a:gd name="T12" fmla="*/ 36 w 176"/>
                  <a:gd name="T13" fmla="*/ 206 h 324"/>
                  <a:gd name="T14" fmla="*/ 36 w 176"/>
                  <a:gd name="T15" fmla="*/ 311 h 324"/>
                  <a:gd name="T16" fmla="*/ 49 w 176"/>
                  <a:gd name="T17" fmla="*/ 324 h 324"/>
                  <a:gd name="T18" fmla="*/ 127 w 176"/>
                  <a:gd name="T19" fmla="*/ 324 h 324"/>
                  <a:gd name="T20" fmla="*/ 140 w 176"/>
                  <a:gd name="T21" fmla="*/ 311 h 324"/>
                  <a:gd name="T22" fmla="*/ 140 w 176"/>
                  <a:gd name="T23" fmla="*/ 207 h 324"/>
                  <a:gd name="T24" fmla="*/ 140 w 176"/>
                  <a:gd name="T25" fmla="*/ 206 h 324"/>
                  <a:gd name="T26" fmla="*/ 140 w 176"/>
                  <a:gd name="T27" fmla="*/ 200 h 324"/>
                  <a:gd name="T28" fmla="*/ 172 w 176"/>
                  <a:gd name="T29" fmla="*/ 181 h 324"/>
                  <a:gd name="T30" fmla="*/ 176 w 176"/>
                  <a:gd name="T31" fmla="*/ 167 h 324"/>
                  <a:gd name="T32" fmla="*/ 176 w 176"/>
                  <a:gd name="T33" fmla="*/ 48 h 324"/>
                  <a:gd name="T34" fmla="*/ 127 w 176"/>
                  <a:gd name="T35" fmla="*/ 0 h 324"/>
                  <a:gd name="T36" fmla="*/ 157 w 176"/>
                  <a:gd name="T37" fmla="*/ 167 h 324"/>
                  <a:gd name="T38" fmla="*/ 156 w 176"/>
                  <a:gd name="T39" fmla="*/ 169 h 324"/>
                  <a:gd name="T40" fmla="*/ 140 w 176"/>
                  <a:gd name="T41" fmla="*/ 180 h 324"/>
                  <a:gd name="T42" fmla="*/ 140 w 176"/>
                  <a:gd name="T43" fmla="*/ 60 h 324"/>
                  <a:gd name="T44" fmla="*/ 130 w 176"/>
                  <a:gd name="T45" fmla="*/ 51 h 324"/>
                  <a:gd name="T46" fmla="*/ 120 w 176"/>
                  <a:gd name="T47" fmla="*/ 60 h 324"/>
                  <a:gd name="T48" fmla="*/ 120 w 176"/>
                  <a:gd name="T49" fmla="*/ 194 h 324"/>
                  <a:gd name="T50" fmla="*/ 120 w 176"/>
                  <a:gd name="T51" fmla="*/ 194 h 324"/>
                  <a:gd name="T52" fmla="*/ 120 w 176"/>
                  <a:gd name="T53" fmla="*/ 304 h 324"/>
                  <a:gd name="T54" fmla="*/ 98 w 176"/>
                  <a:gd name="T55" fmla="*/ 304 h 324"/>
                  <a:gd name="T56" fmla="*/ 98 w 176"/>
                  <a:gd name="T57" fmla="*/ 193 h 324"/>
                  <a:gd name="T58" fmla="*/ 88 w 176"/>
                  <a:gd name="T59" fmla="*/ 183 h 324"/>
                  <a:gd name="T60" fmla="*/ 78 w 176"/>
                  <a:gd name="T61" fmla="*/ 193 h 324"/>
                  <a:gd name="T62" fmla="*/ 78 w 176"/>
                  <a:gd name="T63" fmla="*/ 304 h 324"/>
                  <a:gd name="T64" fmla="*/ 56 w 176"/>
                  <a:gd name="T65" fmla="*/ 304 h 324"/>
                  <a:gd name="T66" fmla="*/ 56 w 176"/>
                  <a:gd name="T67" fmla="*/ 206 h 324"/>
                  <a:gd name="T68" fmla="*/ 56 w 176"/>
                  <a:gd name="T69" fmla="*/ 194 h 324"/>
                  <a:gd name="T70" fmla="*/ 56 w 176"/>
                  <a:gd name="T71" fmla="*/ 60 h 324"/>
                  <a:gd name="T72" fmla="*/ 46 w 176"/>
                  <a:gd name="T73" fmla="*/ 51 h 324"/>
                  <a:gd name="T74" fmla="*/ 36 w 176"/>
                  <a:gd name="T75" fmla="*/ 60 h 324"/>
                  <a:gd name="T76" fmla="*/ 36 w 176"/>
                  <a:gd name="T77" fmla="*/ 180 h 324"/>
                  <a:gd name="T78" fmla="*/ 20 w 176"/>
                  <a:gd name="T79" fmla="*/ 169 h 324"/>
                  <a:gd name="T80" fmla="*/ 20 w 176"/>
                  <a:gd name="T81" fmla="*/ 167 h 324"/>
                  <a:gd name="T82" fmla="*/ 20 w 176"/>
                  <a:gd name="T83" fmla="*/ 48 h 324"/>
                  <a:gd name="T84" fmla="*/ 49 w 176"/>
                  <a:gd name="T85" fmla="*/ 19 h 324"/>
                  <a:gd name="T86" fmla="*/ 127 w 176"/>
                  <a:gd name="T87" fmla="*/ 19 h 324"/>
                  <a:gd name="T88" fmla="*/ 157 w 176"/>
                  <a:gd name="T89" fmla="*/ 48 h 324"/>
                  <a:gd name="T90" fmla="*/ 157 w 176"/>
                  <a:gd name="T91" fmla="*/ 167 h 324"/>
                  <a:gd name="T92" fmla="*/ 157 w 176"/>
                  <a:gd name="T93" fmla="*/ 167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76" h="324">
                    <a:moveTo>
                      <a:pt x="127" y="0"/>
                    </a:moveTo>
                    <a:cubicBezTo>
                      <a:pt x="49" y="0"/>
                      <a:pt x="49" y="0"/>
                      <a:pt x="49" y="0"/>
                    </a:cubicBezTo>
                    <a:cubicBezTo>
                      <a:pt x="22" y="0"/>
                      <a:pt x="0" y="21"/>
                      <a:pt x="0" y="48"/>
                    </a:cubicBezTo>
                    <a:cubicBezTo>
                      <a:pt x="0" y="167"/>
                      <a:pt x="0" y="167"/>
                      <a:pt x="0" y="167"/>
                    </a:cubicBezTo>
                    <a:cubicBezTo>
                      <a:pt x="0" y="172"/>
                      <a:pt x="2" y="177"/>
                      <a:pt x="4" y="180"/>
                    </a:cubicBezTo>
                    <a:cubicBezTo>
                      <a:pt x="9" y="187"/>
                      <a:pt x="19" y="197"/>
                      <a:pt x="36" y="200"/>
                    </a:cubicBezTo>
                    <a:cubicBezTo>
                      <a:pt x="36" y="206"/>
                      <a:pt x="36" y="206"/>
                      <a:pt x="36" y="206"/>
                    </a:cubicBezTo>
                    <a:cubicBezTo>
                      <a:pt x="36" y="311"/>
                      <a:pt x="36" y="311"/>
                      <a:pt x="36" y="311"/>
                    </a:cubicBezTo>
                    <a:cubicBezTo>
                      <a:pt x="36" y="318"/>
                      <a:pt x="42" y="324"/>
                      <a:pt x="49" y="324"/>
                    </a:cubicBezTo>
                    <a:cubicBezTo>
                      <a:pt x="127" y="324"/>
                      <a:pt x="127" y="324"/>
                      <a:pt x="127" y="324"/>
                    </a:cubicBezTo>
                    <a:cubicBezTo>
                      <a:pt x="134" y="324"/>
                      <a:pt x="140" y="318"/>
                      <a:pt x="140" y="311"/>
                    </a:cubicBezTo>
                    <a:cubicBezTo>
                      <a:pt x="140" y="207"/>
                      <a:pt x="140" y="207"/>
                      <a:pt x="140" y="207"/>
                    </a:cubicBezTo>
                    <a:cubicBezTo>
                      <a:pt x="140" y="206"/>
                      <a:pt x="140" y="206"/>
                      <a:pt x="140" y="206"/>
                    </a:cubicBezTo>
                    <a:cubicBezTo>
                      <a:pt x="140" y="200"/>
                      <a:pt x="140" y="200"/>
                      <a:pt x="140" y="200"/>
                    </a:cubicBezTo>
                    <a:cubicBezTo>
                      <a:pt x="157" y="197"/>
                      <a:pt x="167" y="187"/>
                      <a:pt x="172" y="181"/>
                    </a:cubicBezTo>
                    <a:cubicBezTo>
                      <a:pt x="175" y="177"/>
                      <a:pt x="176" y="172"/>
                      <a:pt x="176" y="167"/>
                    </a:cubicBezTo>
                    <a:cubicBezTo>
                      <a:pt x="176" y="48"/>
                      <a:pt x="176" y="48"/>
                      <a:pt x="176" y="48"/>
                    </a:cubicBezTo>
                    <a:cubicBezTo>
                      <a:pt x="176" y="21"/>
                      <a:pt x="155" y="0"/>
                      <a:pt x="127" y="0"/>
                    </a:cubicBezTo>
                    <a:close/>
                    <a:moveTo>
                      <a:pt x="157" y="167"/>
                    </a:moveTo>
                    <a:cubicBezTo>
                      <a:pt x="157" y="168"/>
                      <a:pt x="156" y="169"/>
                      <a:pt x="156" y="169"/>
                    </a:cubicBezTo>
                    <a:cubicBezTo>
                      <a:pt x="153" y="174"/>
                      <a:pt x="148" y="178"/>
                      <a:pt x="140" y="180"/>
                    </a:cubicBezTo>
                    <a:cubicBezTo>
                      <a:pt x="140" y="60"/>
                      <a:pt x="140" y="60"/>
                      <a:pt x="140" y="60"/>
                    </a:cubicBezTo>
                    <a:cubicBezTo>
                      <a:pt x="140" y="55"/>
                      <a:pt x="136" y="51"/>
                      <a:pt x="130" y="51"/>
                    </a:cubicBezTo>
                    <a:cubicBezTo>
                      <a:pt x="125" y="51"/>
                      <a:pt x="120" y="55"/>
                      <a:pt x="120" y="60"/>
                    </a:cubicBezTo>
                    <a:cubicBezTo>
                      <a:pt x="120" y="194"/>
                      <a:pt x="120" y="194"/>
                      <a:pt x="120" y="194"/>
                    </a:cubicBezTo>
                    <a:cubicBezTo>
                      <a:pt x="120" y="194"/>
                      <a:pt x="120" y="194"/>
                      <a:pt x="120" y="194"/>
                    </a:cubicBezTo>
                    <a:cubicBezTo>
                      <a:pt x="120" y="304"/>
                      <a:pt x="120" y="304"/>
                      <a:pt x="120" y="304"/>
                    </a:cubicBezTo>
                    <a:cubicBezTo>
                      <a:pt x="98" y="304"/>
                      <a:pt x="98" y="304"/>
                      <a:pt x="98" y="304"/>
                    </a:cubicBezTo>
                    <a:cubicBezTo>
                      <a:pt x="98" y="193"/>
                      <a:pt x="98" y="193"/>
                      <a:pt x="98" y="193"/>
                    </a:cubicBezTo>
                    <a:cubicBezTo>
                      <a:pt x="98" y="187"/>
                      <a:pt x="94" y="183"/>
                      <a:pt x="88" y="183"/>
                    </a:cubicBezTo>
                    <a:cubicBezTo>
                      <a:pt x="83" y="183"/>
                      <a:pt x="78" y="187"/>
                      <a:pt x="78" y="193"/>
                    </a:cubicBezTo>
                    <a:cubicBezTo>
                      <a:pt x="78" y="304"/>
                      <a:pt x="78" y="304"/>
                      <a:pt x="78" y="304"/>
                    </a:cubicBezTo>
                    <a:cubicBezTo>
                      <a:pt x="56" y="304"/>
                      <a:pt x="56" y="304"/>
                      <a:pt x="56" y="304"/>
                    </a:cubicBezTo>
                    <a:cubicBezTo>
                      <a:pt x="56" y="206"/>
                      <a:pt x="56" y="206"/>
                      <a:pt x="56" y="206"/>
                    </a:cubicBezTo>
                    <a:cubicBezTo>
                      <a:pt x="56" y="194"/>
                      <a:pt x="56" y="194"/>
                      <a:pt x="56" y="194"/>
                    </a:cubicBezTo>
                    <a:cubicBezTo>
                      <a:pt x="56" y="60"/>
                      <a:pt x="56" y="60"/>
                      <a:pt x="56" y="60"/>
                    </a:cubicBezTo>
                    <a:cubicBezTo>
                      <a:pt x="56" y="55"/>
                      <a:pt x="52" y="51"/>
                      <a:pt x="46" y="51"/>
                    </a:cubicBezTo>
                    <a:cubicBezTo>
                      <a:pt x="41" y="51"/>
                      <a:pt x="36" y="55"/>
                      <a:pt x="36" y="60"/>
                    </a:cubicBezTo>
                    <a:cubicBezTo>
                      <a:pt x="36" y="180"/>
                      <a:pt x="36" y="180"/>
                      <a:pt x="36" y="180"/>
                    </a:cubicBezTo>
                    <a:cubicBezTo>
                      <a:pt x="28" y="178"/>
                      <a:pt x="23" y="172"/>
                      <a:pt x="20" y="169"/>
                    </a:cubicBezTo>
                    <a:cubicBezTo>
                      <a:pt x="20" y="168"/>
                      <a:pt x="20" y="168"/>
                      <a:pt x="20" y="167"/>
                    </a:cubicBezTo>
                    <a:cubicBezTo>
                      <a:pt x="20" y="48"/>
                      <a:pt x="20" y="48"/>
                      <a:pt x="20" y="48"/>
                    </a:cubicBezTo>
                    <a:cubicBezTo>
                      <a:pt x="20" y="32"/>
                      <a:pt x="33" y="19"/>
                      <a:pt x="49" y="19"/>
                    </a:cubicBezTo>
                    <a:cubicBezTo>
                      <a:pt x="127" y="19"/>
                      <a:pt x="127" y="19"/>
                      <a:pt x="127" y="19"/>
                    </a:cubicBezTo>
                    <a:cubicBezTo>
                      <a:pt x="143" y="19"/>
                      <a:pt x="157" y="32"/>
                      <a:pt x="157" y="48"/>
                    </a:cubicBezTo>
                    <a:cubicBezTo>
                      <a:pt x="157" y="167"/>
                      <a:pt x="157" y="167"/>
                      <a:pt x="157" y="167"/>
                    </a:cubicBezTo>
                    <a:cubicBezTo>
                      <a:pt x="157" y="167"/>
                      <a:pt x="157" y="167"/>
                      <a:pt x="157" y="167"/>
                    </a:cubicBezTo>
                    <a:close/>
                  </a:path>
                </a:pathLst>
              </a:custGeom>
              <a:grpFill/>
              <a:ln w="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960C"/>
                  </a:solidFill>
                  <a:effectLst/>
                  <a:uLnTx/>
                  <a:uFillTx/>
                  <a:latin typeface="+mj-lt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325" name="Freeform 34">
                <a:extLst>
                  <a:ext uri="{FF2B5EF4-FFF2-40B4-BE49-F238E27FC236}">
                    <a16:creationId xmlns:a16="http://schemas.microsoft.com/office/drawing/2014/main" id="{528A78B4-7D78-480A-9F17-B159177915D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5563" y="-1588"/>
                <a:ext cx="142875" cy="142875"/>
              </a:xfrm>
              <a:custGeom>
                <a:avLst/>
                <a:gdLst>
                  <a:gd name="T0" fmla="*/ 49 w 97"/>
                  <a:gd name="T1" fmla="*/ 98 h 98"/>
                  <a:gd name="T2" fmla="*/ 97 w 97"/>
                  <a:gd name="T3" fmla="*/ 49 h 98"/>
                  <a:gd name="T4" fmla="*/ 49 w 97"/>
                  <a:gd name="T5" fmla="*/ 0 h 98"/>
                  <a:gd name="T6" fmla="*/ 0 w 97"/>
                  <a:gd name="T7" fmla="*/ 49 h 98"/>
                  <a:gd name="T8" fmla="*/ 49 w 97"/>
                  <a:gd name="T9" fmla="*/ 98 h 98"/>
                  <a:gd name="T10" fmla="*/ 49 w 97"/>
                  <a:gd name="T11" fmla="*/ 19 h 98"/>
                  <a:gd name="T12" fmla="*/ 79 w 97"/>
                  <a:gd name="T13" fmla="*/ 49 h 98"/>
                  <a:gd name="T14" fmla="*/ 49 w 97"/>
                  <a:gd name="T15" fmla="*/ 80 h 98"/>
                  <a:gd name="T16" fmla="*/ 19 w 97"/>
                  <a:gd name="T17" fmla="*/ 49 h 98"/>
                  <a:gd name="T18" fmla="*/ 49 w 97"/>
                  <a:gd name="T19" fmla="*/ 19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7" h="98">
                    <a:moveTo>
                      <a:pt x="49" y="98"/>
                    </a:moveTo>
                    <a:cubicBezTo>
                      <a:pt x="76" y="98"/>
                      <a:pt x="97" y="76"/>
                      <a:pt x="97" y="49"/>
                    </a:cubicBezTo>
                    <a:cubicBezTo>
                      <a:pt x="97" y="22"/>
                      <a:pt x="76" y="0"/>
                      <a:pt x="49" y="0"/>
                    </a:cubicBezTo>
                    <a:cubicBezTo>
                      <a:pt x="22" y="0"/>
                      <a:pt x="0" y="22"/>
                      <a:pt x="0" y="49"/>
                    </a:cubicBezTo>
                    <a:cubicBezTo>
                      <a:pt x="0" y="76"/>
                      <a:pt x="22" y="98"/>
                      <a:pt x="49" y="98"/>
                    </a:cubicBezTo>
                    <a:close/>
                    <a:moveTo>
                      <a:pt x="49" y="19"/>
                    </a:moveTo>
                    <a:cubicBezTo>
                      <a:pt x="66" y="19"/>
                      <a:pt x="79" y="32"/>
                      <a:pt x="79" y="49"/>
                    </a:cubicBezTo>
                    <a:cubicBezTo>
                      <a:pt x="79" y="66"/>
                      <a:pt x="66" y="80"/>
                      <a:pt x="49" y="80"/>
                    </a:cubicBezTo>
                    <a:cubicBezTo>
                      <a:pt x="32" y="80"/>
                      <a:pt x="19" y="66"/>
                      <a:pt x="19" y="49"/>
                    </a:cubicBezTo>
                    <a:cubicBezTo>
                      <a:pt x="19" y="32"/>
                      <a:pt x="32" y="19"/>
                      <a:pt x="49" y="19"/>
                    </a:cubicBezTo>
                    <a:close/>
                  </a:path>
                </a:pathLst>
              </a:custGeom>
              <a:grpFill/>
              <a:ln w="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960C"/>
                  </a:solidFill>
                  <a:effectLst/>
                  <a:uLnTx/>
                  <a:uFillTx/>
                  <a:latin typeface="+mj-lt"/>
                  <a:ea typeface="+mn-ea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320" name="Rectangle: Rounded Corners 411">
              <a:extLst>
                <a:ext uri="{FF2B5EF4-FFF2-40B4-BE49-F238E27FC236}">
                  <a16:creationId xmlns:a16="http://schemas.microsoft.com/office/drawing/2014/main" id="{FC7402E6-CC1E-4869-9AD4-88BCE84CEF22}"/>
                </a:ext>
              </a:extLst>
            </p:cNvPr>
            <p:cNvSpPr/>
            <p:nvPr/>
          </p:nvSpPr>
          <p:spPr>
            <a:xfrm>
              <a:off x="7290868" y="4251228"/>
              <a:ext cx="496453" cy="1000380"/>
            </a:xfrm>
            <a:prstGeom prst="roundRect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960C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21" name="Rectangle: Rounded Corners 412">
              <a:extLst>
                <a:ext uri="{FF2B5EF4-FFF2-40B4-BE49-F238E27FC236}">
                  <a16:creationId xmlns:a16="http://schemas.microsoft.com/office/drawing/2014/main" id="{D68AA63D-9CF0-4A6C-9674-157818313D1D}"/>
                </a:ext>
              </a:extLst>
            </p:cNvPr>
            <p:cNvSpPr/>
            <p:nvPr/>
          </p:nvSpPr>
          <p:spPr>
            <a:xfrm>
              <a:off x="7426133" y="3719691"/>
              <a:ext cx="496453" cy="931367"/>
            </a:xfrm>
            <a:prstGeom prst="roundRect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960C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22" name="Rectangle: Rounded Corners 413">
              <a:extLst>
                <a:ext uri="{FF2B5EF4-FFF2-40B4-BE49-F238E27FC236}">
                  <a16:creationId xmlns:a16="http://schemas.microsoft.com/office/drawing/2014/main" id="{BF99C3BC-DF80-4BB6-99F1-D0F7CAF075EF}"/>
                </a:ext>
              </a:extLst>
            </p:cNvPr>
            <p:cNvSpPr/>
            <p:nvPr/>
          </p:nvSpPr>
          <p:spPr>
            <a:xfrm>
              <a:off x="7134946" y="3725209"/>
              <a:ext cx="496453" cy="925849"/>
            </a:xfrm>
            <a:prstGeom prst="roundRect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960C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23" name="Oval 322">
              <a:extLst>
                <a:ext uri="{FF2B5EF4-FFF2-40B4-BE49-F238E27FC236}">
                  <a16:creationId xmlns:a16="http://schemas.microsoft.com/office/drawing/2014/main" id="{72DD5015-62A6-4179-B7C2-565F92A4C6E9}"/>
                </a:ext>
              </a:extLst>
            </p:cNvPr>
            <p:cNvSpPr/>
            <p:nvPr/>
          </p:nvSpPr>
          <p:spPr>
            <a:xfrm>
              <a:off x="7342778" y="3224655"/>
              <a:ext cx="392632" cy="392632"/>
            </a:xfrm>
            <a:prstGeom prst="ellipse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960C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326" name="Group 325">
            <a:extLst>
              <a:ext uri="{FF2B5EF4-FFF2-40B4-BE49-F238E27FC236}">
                <a16:creationId xmlns:a16="http://schemas.microsoft.com/office/drawing/2014/main" id="{65E35793-70D6-4A39-BCC9-A00D126FF9AF}"/>
              </a:ext>
            </a:extLst>
          </p:cNvPr>
          <p:cNvGrpSpPr>
            <a:grpSpLocks/>
          </p:cNvGrpSpPr>
          <p:nvPr/>
        </p:nvGrpSpPr>
        <p:grpSpPr>
          <a:xfrm>
            <a:off x="4962566" y="2491722"/>
            <a:ext cx="166045" cy="458519"/>
            <a:chOff x="7092283" y="3174878"/>
            <a:chExt cx="899133" cy="2145781"/>
          </a:xfrm>
          <a:solidFill>
            <a:schemeClr val="tx2"/>
          </a:solidFill>
        </p:grpSpPr>
        <p:grpSp>
          <p:nvGrpSpPr>
            <p:cNvPr id="327" name="CustomIcon">
              <a:extLst>
                <a:ext uri="{FF2B5EF4-FFF2-40B4-BE49-F238E27FC236}">
                  <a16:creationId xmlns:a16="http://schemas.microsoft.com/office/drawing/2014/main" id="{307B0A0E-A7D1-4DBF-B484-FF593A463210}"/>
                </a:ext>
              </a:extLst>
            </p:cNvPr>
            <p:cNvGrpSpPr>
              <a:grpSpLocks noChangeAspect="1"/>
            </p:cNvGrpSpPr>
            <p:nvPr>
              <p:custDataLst>
                <p:tags r:id="rId6"/>
              </p:custDataLst>
            </p:nvPr>
          </p:nvGrpSpPr>
          <p:grpSpPr>
            <a:xfrm>
              <a:off x="7092283" y="3174878"/>
              <a:ext cx="899133" cy="2145781"/>
              <a:chOff x="-1588" y="-1588"/>
              <a:chExt cx="258763" cy="617538"/>
            </a:xfrm>
            <a:grpFill/>
          </p:grpSpPr>
          <p:sp>
            <p:nvSpPr>
              <p:cNvPr id="332" name="Freeform 33">
                <a:extLst>
                  <a:ext uri="{FF2B5EF4-FFF2-40B4-BE49-F238E27FC236}">
                    <a16:creationId xmlns:a16="http://schemas.microsoft.com/office/drawing/2014/main" id="{28042E9E-ABE2-4849-8ADB-AC7D5630742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1588" y="142875"/>
                <a:ext cx="258763" cy="473075"/>
              </a:xfrm>
              <a:custGeom>
                <a:avLst/>
                <a:gdLst>
                  <a:gd name="T0" fmla="*/ 127 w 176"/>
                  <a:gd name="T1" fmla="*/ 0 h 324"/>
                  <a:gd name="T2" fmla="*/ 49 w 176"/>
                  <a:gd name="T3" fmla="*/ 0 h 324"/>
                  <a:gd name="T4" fmla="*/ 0 w 176"/>
                  <a:gd name="T5" fmla="*/ 48 h 324"/>
                  <a:gd name="T6" fmla="*/ 0 w 176"/>
                  <a:gd name="T7" fmla="*/ 167 h 324"/>
                  <a:gd name="T8" fmla="*/ 4 w 176"/>
                  <a:gd name="T9" fmla="*/ 180 h 324"/>
                  <a:gd name="T10" fmla="*/ 36 w 176"/>
                  <a:gd name="T11" fmla="*/ 200 h 324"/>
                  <a:gd name="T12" fmla="*/ 36 w 176"/>
                  <a:gd name="T13" fmla="*/ 206 h 324"/>
                  <a:gd name="T14" fmla="*/ 36 w 176"/>
                  <a:gd name="T15" fmla="*/ 311 h 324"/>
                  <a:gd name="T16" fmla="*/ 49 w 176"/>
                  <a:gd name="T17" fmla="*/ 324 h 324"/>
                  <a:gd name="T18" fmla="*/ 127 w 176"/>
                  <a:gd name="T19" fmla="*/ 324 h 324"/>
                  <a:gd name="T20" fmla="*/ 140 w 176"/>
                  <a:gd name="T21" fmla="*/ 311 h 324"/>
                  <a:gd name="T22" fmla="*/ 140 w 176"/>
                  <a:gd name="T23" fmla="*/ 207 h 324"/>
                  <a:gd name="T24" fmla="*/ 140 w 176"/>
                  <a:gd name="T25" fmla="*/ 206 h 324"/>
                  <a:gd name="T26" fmla="*/ 140 w 176"/>
                  <a:gd name="T27" fmla="*/ 200 h 324"/>
                  <a:gd name="T28" fmla="*/ 172 w 176"/>
                  <a:gd name="T29" fmla="*/ 181 h 324"/>
                  <a:gd name="T30" fmla="*/ 176 w 176"/>
                  <a:gd name="T31" fmla="*/ 167 h 324"/>
                  <a:gd name="T32" fmla="*/ 176 w 176"/>
                  <a:gd name="T33" fmla="*/ 48 h 324"/>
                  <a:gd name="T34" fmla="*/ 127 w 176"/>
                  <a:gd name="T35" fmla="*/ 0 h 324"/>
                  <a:gd name="T36" fmla="*/ 157 w 176"/>
                  <a:gd name="T37" fmla="*/ 167 h 324"/>
                  <a:gd name="T38" fmla="*/ 156 w 176"/>
                  <a:gd name="T39" fmla="*/ 169 h 324"/>
                  <a:gd name="T40" fmla="*/ 140 w 176"/>
                  <a:gd name="T41" fmla="*/ 180 h 324"/>
                  <a:gd name="T42" fmla="*/ 140 w 176"/>
                  <a:gd name="T43" fmla="*/ 60 h 324"/>
                  <a:gd name="T44" fmla="*/ 130 w 176"/>
                  <a:gd name="T45" fmla="*/ 51 h 324"/>
                  <a:gd name="T46" fmla="*/ 120 w 176"/>
                  <a:gd name="T47" fmla="*/ 60 h 324"/>
                  <a:gd name="T48" fmla="*/ 120 w 176"/>
                  <a:gd name="T49" fmla="*/ 194 h 324"/>
                  <a:gd name="T50" fmla="*/ 120 w 176"/>
                  <a:gd name="T51" fmla="*/ 194 h 324"/>
                  <a:gd name="T52" fmla="*/ 120 w 176"/>
                  <a:gd name="T53" fmla="*/ 304 h 324"/>
                  <a:gd name="T54" fmla="*/ 98 w 176"/>
                  <a:gd name="T55" fmla="*/ 304 h 324"/>
                  <a:gd name="T56" fmla="*/ 98 w 176"/>
                  <a:gd name="T57" fmla="*/ 193 h 324"/>
                  <a:gd name="T58" fmla="*/ 88 w 176"/>
                  <a:gd name="T59" fmla="*/ 183 h 324"/>
                  <a:gd name="T60" fmla="*/ 78 w 176"/>
                  <a:gd name="T61" fmla="*/ 193 h 324"/>
                  <a:gd name="T62" fmla="*/ 78 w 176"/>
                  <a:gd name="T63" fmla="*/ 304 h 324"/>
                  <a:gd name="T64" fmla="*/ 56 w 176"/>
                  <a:gd name="T65" fmla="*/ 304 h 324"/>
                  <a:gd name="T66" fmla="*/ 56 w 176"/>
                  <a:gd name="T67" fmla="*/ 206 h 324"/>
                  <a:gd name="T68" fmla="*/ 56 w 176"/>
                  <a:gd name="T69" fmla="*/ 194 h 324"/>
                  <a:gd name="T70" fmla="*/ 56 w 176"/>
                  <a:gd name="T71" fmla="*/ 60 h 324"/>
                  <a:gd name="T72" fmla="*/ 46 w 176"/>
                  <a:gd name="T73" fmla="*/ 51 h 324"/>
                  <a:gd name="T74" fmla="*/ 36 w 176"/>
                  <a:gd name="T75" fmla="*/ 60 h 324"/>
                  <a:gd name="T76" fmla="*/ 36 w 176"/>
                  <a:gd name="T77" fmla="*/ 180 h 324"/>
                  <a:gd name="T78" fmla="*/ 20 w 176"/>
                  <a:gd name="T79" fmla="*/ 169 h 324"/>
                  <a:gd name="T80" fmla="*/ 20 w 176"/>
                  <a:gd name="T81" fmla="*/ 167 h 324"/>
                  <a:gd name="T82" fmla="*/ 20 w 176"/>
                  <a:gd name="T83" fmla="*/ 48 h 324"/>
                  <a:gd name="T84" fmla="*/ 49 w 176"/>
                  <a:gd name="T85" fmla="*/ 19 h 324"/>
                  <a:gd name="T86" fmla="*/ 127 w 176"/>
                  <a:gd name="T87" fmla="*/ 19 h 324"/>
                  <a:gd name="T88" fmla="*/ 157 w 176"/>
                  <a:gd name="T89" fmla="*/ 48 h 324"/>
                  <a:gd name="T90" fmla="*/ 157 w 176"/>
                  <a:gd name="T91" fmla="*/ 167 h 324"/>
                  <a:gd name="T92" fmla="*/ 157 w 176"/>
                  <a:gd name="T93" fmla="*/ 167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76" h="324">
                    <a:moveTo>
                      <a:pt x="127" y="0"/>
                    </a:moveTo>
                    <a:cubicBezTo>
                      <a:pt x="49" y="0"/>
                      <a:pt x="49" y="0"/>
                      <a:pt x="49" y="0"/>
                    </a:cubicBezTo>
                    <a:cubicBezTo>
                      <a:pt x="22" y="0"/>
                      <a:pt x="0" y="21"/>
                      <a:pt x="0" y="48"/>
                    </a:cubicBezTo>
                    <a:cubicBezTo>
                      <a:pt x="0" y="167"/>
                      <a:pt x="0" y="167"/>
                      <a:pt x="0" y="167"/>
                    </a:cubicBezTo>
                    <a:cubicBezTo>
                      <a:pt x="0" y="172"/>
                      <a:pt x="2" y="177"/>
                      <a:pt x="4" y="180"/>
                    </a:cubicBezTo>
                    <a:cubicBezTo>
                      <a:pt x="9" y="187"/>
                      <a:pt x="19" y="197"/>
                      <a:pt x="36" y="200"/>
                    </a:cubicBezTo>
                    <a:cubicBezTo>
                      <a:pt x="36" y="206"/>
                      <a:pt x="36" y="206"/>
                      <a:pt x="36" y="206"/>
                    </a:cubicBezTo>
                    <a:cubicBezTo>
                      <a:pt x="36" y="311"/>
                      <a:pt x="36" y="311"/>
                      <a:pt x="36" y="311"/>
                    </a:cubicBezTo>
                    <a:cubicBezTo>
                      <a:pt x="36" y="318"/>
                      <a:pt x="42" y="324"/>
                      <a:pt x="49" y="324"/>
                    </a:cubicBezTo>
                    <a:cubicBezTo>
                      <a:pt x="127" y="324"/>
                      <a:pt x="127" y="324"/>
                      <a:pt x="127" y="324"/>
                    </a:cubicBezTo>
                    <a:cubicBezTo>
                      <a:pt x="134" y="324"/>
                      <a:pt x="140" y="318"/>
                      <a:pt x="140" y="311"/>
                    </a:cubicBezTo>
                    <a:cubicBezTo>
                      <a:pt x="140" y="207"/>
                      <a:pt x="140" y="207"/>
                      <a:pt x="140" y="207"/>
                    </a:cubicBezTo>
                    <a:cubicBezTo>
                      <a:pt x="140" y="206"/>
                      <a:pt x="140" y="206"/>
                      <a:pt x="140" y="206"/>
                    </a:cubicBezTo>
                    <a:cubicBezTo>
                      <a:pt x="140" y="200"/>
                      <a:pt x="140" y="200"/>
                      <a:pt x="140" y="200"/>
                    </a:cubicBezTo>
                    <a:cubicBezTo>
                      <a:pt x="157" y="197"/>
                      <a:pt x="167" y="187"/>
                      <a:pt x="172" y="181"/>
                    </a:cubicBezTo>
                    <a:cubicBezTo>
                      <a:pt x="175" y="177"/>
                      <a:pt x="176" y="172"/>
                      <a:pt x="176" y="167"/>
                    </a:cubicBezTo>
                    <a:cubicBezTo>
                      <a:pt x="176" y="48"/>
                      <a:pt x="176" y="48"/>
                      <a:pt x="176" y="48"/>
                    </a:cubicBezTo>
                    <a:cubicBezTo>
                      <a:pt x="176" y="21"/>
                      <a:pt x="155" y="0"/>
                      <a:pt x="127" y="0"/>
                    </a:cubicBezTo>
                    <a:close/>
                    <a:moveTo>
                      <a:pt x="157" y="167"/>
                    </a:moveTo>
                    <a:cubicBezTo>
                      <a:pt x="157" y="168"/>
                      <a:pt x="156" y="169"/>
                      <a:pt x="156" y="169"/>
                    </a:cubicBezTo>
                    <a:cubicBezTo>
                      <a:pt x="153" y="174"/>
                      <a:pt x="148" y="178"/>
                      <a:pt x="140" y="180"/>
                    </a:cubicBezTo>
                    <a:cubicBezTo>
                      <a:pt x="140" y="60"/>
                      <a:pt x="140" y="60"/>
                      <a:pt x="140" y="60"/>
                    </a:cubicBezTo>
                    <a:cubicBezTo>
                      <a:pt x="140" y="55"/>
                      <a:pt x="136" y="51"/>
                      <a:pt x="130" y="51"/>
                    </a:cubicBezTo>
                    <a:cubicBezTo>
                      <a:pt x="125" y="51"/>
                      <a:pt x="120" y="55"/>
                      <a:pt x="120" y="60"/>
                    </a:cubicBezTo>
                    <a:cubicBezTo>
                      <a:pt x="120" y="194"/>
                      <a:pt x="120" y="194"/>
                      <a:pt x="120" y="194"/>
                    </a:cubicBezTo>
                    <a:cubicBezTo>
                      <a:pt x="120" y="194"/>
                      <a:pt x="120" y="194"/>
                      <a:pt x="120" y="194"/>
                    </a:cubicBezTo>
                    <a:cubicBezTo>
                      <a:pt x="120" y="304"/>
                      <a:pt x="120" y="304"/>
                      <a:pt x="120" y="304"/>
                    </a:cubicBezTo>
                    <a:cubicBezTo>
                      <a:pt x="98" y="304"/>
                      <a:pt x="98" y="304"/>
                      <a:pt x="98" y="304"/>
                    </a:cubicBezTo>
                    <a:cubicBezTo>
                      <a:pt x="98" y="193"/>
                      <a:pt x="98" y="193"/>
                      <a:pt x="98" y="193"/>
                    </a:cubicBezTo>
                    <a:cubicBezTo>
                      <a:pt x="98" y="187"/>
                      <a:pt x="94" y="183"/>
                      <a:pt x="88" y="183"/>
                    </a:cubicBezTo>
                    <a:cubicBezTo>
                      <a:pt x="83" y="183"/>
                      <a:pt x="78" y="187"/>
                      <a:pt x="78" y="193"/>
                    </a:cubicBezTo>
                    <a:cubicBezTo>
                      <a:pt x="78" y="304"/>
                      <a:pt x="78" y="304"/>
                      <a:pt x="78" y="304"/>
                    </a:cubicBezTo>
                    <a:cubicBezTo>
                      <a:pt x="56" y="304"/>
                      <a:pt x="56" y="304"/>
                      <a:pt x="56" y="304"/>
                    </a:cubicBezTo>
                    <a:cubicBezTo>
                      <a:pt x="56" y="206"/>
                      <a:pt x="56" y="206"/>
                      <a:pt x="56" y="206"/>
                    </a:cubicBezTo>
                    <a:cubicBezTo>
                      <a:pt x="56" y="194"/>
                      <a:pt x="56" y="194"/>
                      <a:pt x="56" y="194"/>
                    </a:cubicBezTo>
                    <a:cubicBezTo>
                      <a:pt x="56" y="60"/>
                      <a:pt x="56" y="60"/>
                      <a:pt x="56" y="60"/>
                    </a:cubicBezTo>
                    <a:cubicBezTo>
                      <a:pt x="56" y="55"/>
                      <a:pt x="52" y="51"/>
                      <a:pt x="46" y="51"/>
                    </a:cubicBezTo>
                    <a:cubicBezTo>
                      <a:pt x="41" y="51"/>
                      <a:pt x="36" y="55"/>
                      <a:pt x="36" y="60"/>
                    </a:cubicBezTo>
                    <a:cubicBezTo>
                      <a:pt x="36" y="180"/>
                      <a:pt x="36" y="180"/>
                      <a:pt x="36" y="180"/>
                    </a:cubicBezTo>
                    <a:cubicBezTo>
                      <a:pt x="28" y="178"/>
                      <a:pt x="23" y="172"/>
                      <a:pt x="20" y="169"/>
                    </a:cubicBezTo>
                    <a:cubicBezTo>
                      <a:pt x="20" y="168"/>
                      <a:pt x="20" y="168"/>
                      <a:pt x="20" y="167"/>
                    </a:cubicBezTo>
                    <a:cubicBezTo>
                      <a:pt x="20" y="48"/>
                      <a:pt x="20" y="48"/>
                      <a:pt x="20" y="48"/>
                    </a:cubicBezTo>
                    <a:cubicBezTo>
                      <a:pt x="20" y="32"/>
                      <a:pt x="33" y="19"/>
                      <a:pt x="49" y="19"/>
                    </a:cubicBezTo>
                    <a:cubicBezTo>
                      <a:pt x="127" y="19"/>
                      <a:pt x="127" y="19"/>
                      <a:pt x="127" y="19"/>
                    </a:cubicBezTo>
                    <a:cubicBezTo>
                      <a:pt x="143" y="19"/>
                      <a:pt x="157" y="32"/>
                      <a:pt x="157" y="48"/>
                    </a:cubicBezTo>
                    <a:cubicBezTo>
                      <a:pt x="157" y="167"/>
                      <a:pt x="157" y="167"/>
                      <a:pt x="157" y="167"/>
                    </a:cubicBezTo>
                    <a:cubicBezTo>
                      <a:pt x="157" y="167"/>
                      <a:pt x="157" y="167"/>
                      <a:pt x="157" y="167"/>
                    </a:cubicBezTo>
                    <a:close/>
                  </a:path>
                </a:pathLst>
              </a:custGeom>
              <a:grpFill/>
              <a:ln w="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960C"/>
                  </a:solidFill>
                  <a:effectLst/>
                  <a:uLnTx/>
                  <a:uFillTx/>
                  <a:latin typeface="+mj-lt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333" name="Freeform 34">
                <a:extLst>
                  <a:ext uri="{FF2B5EF4-FFF2-40B4-BE49-F238E27FC236}">
                    <a16:creationId xmlns:a16="http://schemas.microsoft.com/office/drawing/2014/main" id="{528A78B4-7D78-480A-9F17-B159177915D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5563" y="-1588"/>
                <a:ext cx="142875" cy="142875"/>
              </a:xfrm>
              <a:custGeom>
                <a:avLst/>
                <a:gdLst>
                  <a:gd name="T0" fmla="*/ 49 w 97"/>
                  <a:gd name="T1" fmla="*/ 98 h 98"/>
                  <a:gd name="T2" fmla="*/ 97 w 97"/>
                  <a:gd name="T3" fmla="*/ 49 h 98"/>
                  <a:gd name="T4" fmla="*/ 49 w 97"/>
                  <a:gd name="T5" fmla="*/ 0 h 98"/>
                  <a:gd name="T6" fmla="*/ 0 w 97"/>
                  <a:gd name="T7" fmla="*/ 49 h 98"/>
                  <a:gd name="T8" fmla="*/ 49 w 97"/>
                  <a:gd name="T9" fmla="*/ 98 h 98"/>
                  <a:gd name="T10" fmla="*/ 49 w 97"/>
                  <a:gd name="T11" fmla="*/ 19 h 98"/>
                  <a:gd name="T12" fmla="*/ 79 w 97"/>
                  <a:gd name="T13" fmla="*/ 49 h 98"/>
                  <a:gd name="T14" fmla="*/ 49 w 97"/>
                  <a:gd name="T15" fmla="*/ 80 h 98"/>
                  <a:gd name="T16" fmla="*/ 19 w 97"/>
                  <a:gd name="T17" fmla="*/ 49 h 98"/>
                  <a:gd name="T18" fmla="*/ 49 w 97"/>
                  <a:gd name="T19" fmla="*/ 19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7" h="98">
                    <a:moveTo>
                      <a:pt x="49" y="98"/>
                    </a:moveTo>
                    <a:cubicBezTo>
                      <a:pt x="76" y="98"/>
                      <a:pt x="97" y="76"/>
                      <a:pt x="97" y="49"/>
                    </a:cubicBezTo>
                    <a:cubicBezTo>
                      <a:pt x="97" y="22"/>
                      <a:pt x="76" y="0"/>
                      <a:pt x="49" y="0"/>
                    </a:cubicBezTo>
                    <a:cubicBezTo>
                      <a:pt x="22" y="0"/>
                      <a:pt x="0" y="22"/>
                      <a:pt x="0" y="49"/>
                    </a:cubicBezTo>
                    <a:cubicBezTo>
                      <a:pt x="0" y="76"/>
                      <a:pt x="22" y="98"/>
                      <a:pt x="49" y="98"/>
                    </a:cubicBezTo>
                    <a:close/>
                    <a:moveTo>
                      <a:pt x="49" y="19"/>
                    </a:moveTo>
                    <a:cubicBezTo>
                      <a:pt x="66" y="19"/>
                      <a:pt x="79" y="32"/>
                      <a:pt x="79" y="49"/>
                    </a:cubicBezTo>
                    <a:cubicBezTo>
                      <a:pt x="79" y="66"/>
                      <a:pt x="66" y="80"/>
                      <a:pt x="49" y="80"/>
                    </a:cubicBezTo>
                    <a:cubicBezTo>
                      <a:pt x="32" y="80"/>
                      <a:pt x="19" y="66"/>
                      <a:pt x="19" y="49"/>
                    </a:cubicBezTo>
                    <a:cubicBezTo>
                      <a:pt x="19" y="32"/>
                      <a:pt x="32" y="19"/>
                      <a:pt x="49" y="19"/>
                    </a:cubicBezTo>
                    <a:close/>
                  </a:path>
                </a:pathLst>
              </a:custGeom>
              <a:grpFill/>
              <a:ln w="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960C"/>
                  </a:solidFill>
                  <a:effectLst/>
                  <a:uLnTx/>
                  <a:uFillTx/>
                  <a:latin typeface="+mj-lt"/>
                  <a:ea typeface="+mn-ea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328" name="Rectangle: Rounded Corners 411">
              <a:extLst>
                <a:ext uri="{FF2B5EF4-FFF2-40B4-BE49-F238E27FC236}">
                  <a16:creationId xmlns:a16="http://schemas.microsoft.com/office/drawing/2014/main" id="{FC7402E6-CC1E-4869-9AD4-88BCE84CEF22}"/>
                </a:ext>
              </a:extLst>
            </p:cNvPr>
            <p:cNvSpPr/>
            <p:nvPr/>
          </p:nvSpPr>
          <p:spPr>
            <a:xfrm>
              <a:off x="7290868" y="4251228"/>
              <a:ext cx="496453" cy="1000380"/>
            </a:xfrm>
            <a:prstGeom prst="roundRect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960C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29" name="Rectangle: Rounded Corners 412">
              <a:extLst>
                <a:ext uri="{FF2B5EF4-FFF2-40B4-BE49-F238E27FC236}">
                  <a16:creationId xmlns:a16="http://schemas.microsoft.com/office/drawing/2014/main" id="{D68AA63D-9CF0-4A6C-9674-157818313D1D}"/>
                </a:ext>
              </a:extLst>
            </p:cNvPr>
            <p:cNvSpPr/>
            <p:nvPr/>
          </p:nvSpPr>
          <p:spPr>
            <a:xfrm>
              <a:off x="7426133" y="3719691"/>
              <a:ext cx="496453" cy="931367"/>
            </a:xfrm>
            <a:prstGeom prst="roundRect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960C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30" name="Rectangle: Rounded Corners 413">
              <a:extLst>
                <a:ext uri="{FF2B5EF4-FFF2-40B4-BE49-F238E27FC236}">
                  <a16:creationId xmlns:a16="http://schemas.microsoft.com/office/drawing/2014/main" id="{BF99C3BC-DF80-4BB6-99F1-D0F7CAF075EF}"/>
                </a:ext>
              </a:extLst>
            </p:cNvPr>
            <p:cNvSpPr/>
            <p:nvPr/>
          </p:nvSpPr>
          <p:spPr>
            <a:xfrm>
              <a:off x="7134946" y="3725209"/>
              <a:ext cx="496453" cy="925849"/>
            </a:xfrm>
            <a:prstGeom prst="roundRect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960C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31" name="Oval 330">
              <a:extLst>
                <a:ext uri="{FF2B5EF4-FFF2-40B4-BE49-F238E27FC236}">
                  <a16:creationId xmlns:a16="http://schemas.microsoft.com/office/drawing/2014/main" id="{72DD5015-62A6-4179-B7C2-565F92A4C6E9}"/>
                </a:ext>
              </a:extLst>
            </p:cNvPr>
            <p:cNvSpPr/>
            <p:nvPr/>
          </p:nvSpPr>
          <p:spPr>
            <a:xfrm>
              <a:off x="7342778" y="3224655"/>
              <a:ext cx="392632" cy="392632"/>
            </a:xfrm>
            <a:prstGeom prst="ellipse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960C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334" name="Group 333">
            <a:extLst>
              <a:ext uri="{FF2B5EF4-FFF2-40B4-BE49-F238E27FC236}">
                <a16:creationId xmlns:a16="http://schemas.microsoft.com/office/drawing/2014/main" id="{65E35793-70D6-4A39-BCC9-A00D126FF9AF}"/>
              </a:ext>
            </a:extLst>
          </p:cNvPr>
          <p:cNvGrpSpPr>
            <a:grpSpLocks/>
          </p:cNvGrpSpPr>
          <p:nvPr/>
        </p:nvGrpSpPr>
        <p:grpSpPr>
          <a:xfrm>
            <a:off x="5251416" y="2491722"/>
            <a:ext cx="166045" cy="458519"/>
            <a:chOff x="7092283" y="3174878"/>
            <a:chExt cx="899133" cy="2145781"/>
          </a:xfrm>
          <a:solidFill>
            <a:schemeClr val="tx2"/>
          </a:solidFill>
        </p:grpSpPr>
        <p:grpSp>
          <p:nvGrpSpPr>
            <p:cNvPr id="335" name="CustomIcon">
              <a:extLst>
                <a:ext uri="{FF2B5EF4-FFF2-40B4-BE49-F238E27FC236}">
                  <a16:creationId xmlns:a16="http://schemas.microsoft.com/office/drawing/2014/main" id="{307B0A0E-A7D1-4DBF-B484-FF593A463210}"/>
                </a:ext>
              </a:extLst>
            </p:cNvPr>
            <p:cNvGrpSpPr>
              <a:grpSpLocks noChangeAspect="1"/>
            </p:cNvGrpSpPr>
            <p:nvPr>
              <p:custDataLst>
                <p:tags r:id="rId5"/>
              </p:custDataLst>
            </p:nvPr>
          </p:nvGrpSpPr>
          <p:grpSpPr>
            <a:xfrm>
              <a:off x="7092283" y="3174878"/>
              <a:ext cx="899133" cy="2145781"/>
              <a:chOff x="-1588" y="-1588"/>
              <a:chExt cx="258763" cy="617538"/>
            </a:xfrm>
            <a:grpFill/>
          </p:grpSpPr>
          <p:sp>
            <p:nvSpPr>
              <p:cNvPr id="340" name="Freeform 33">
                <a:extLst>
                  <a:ext uri="{FF2B5EF4-FFF2-40B4-BE49-F238E27FC236}">
                    <a16:creationId xmlns:a16="http://schemas.microsoft.com/office/drawing/2014/main" id="{28042E9E-ABE2-4849-8ADB-AC7D5630742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1588" y="142875"/>
                <a:ext cx="258763" cy="473075"/>
              </a:xfrm>
              <a:custGeom>
                <a:avLst/>
                <a:gdLst>
                  <a:gd name="T0" fmla="*/ 127 w 176"/>
                  <a:gd name="T1" fmla="*/ 0 h 324"/>
                  <a:gd name="T2" fmla="*/ 49 w 176"/>
                  <a:gd name="T3" fmla="*/ 0 h 324"/>
                  <a:gd name="T4" fmla="*/ 0 w 176"/>
                  <a:gd name="T5" fmla="*/ 48 h 324"/>
                  <a:gd name="T6" fmla="*/ 0 w 176"/>
                  <a:gd name="T7" fmla="*/ 167 h 324"/>
                  <a:gd name="T8" fmla="*/ 4 w 176"/>
                  <a:gd name="T9" fmla="*/ 180 h 324"/>
                  <a:gd name="T10" fmla="*/ 36 w 176"/>
                  <a:gd name="T11" fmla="*/ 200 h 324"/>
                  <a:gd name="T12" fmla="*/ 36 w 176"/>
                  <a:gd name="T13" fmla="*/ 206 h 324"/>
                  <a:gd name="T14" fmla="*/ 36 w 176"/>
                  <a:gd name="T15" fmla="*/ 311 h 324"/>
                  <a:gd name="T16" fmla="*/ 49 w 176"/>
                  <a:gd name="T17" fmla="*/ 324 h 324"/>
                  <a:gd name="T18" fmla="*/ 127 w 176"/>
                  <a:gd name="T19" fmla="*/ 324 h 324"/>
                  <a:gd name="T20" fmla="*/ 140 w 176"/>
                  <a:gd name="T21" fmla="*/ 311 h 324"/>
                  <a:gd name="T22" fmla="*/ 140 w 176"/>
                  <a:gd name="T23" fmla="*/ 207 h 324"/>
                  <a:gd name="T24" fmla="*/ 140 w 176"/>
                  <a:gd name="T25" fmla="*/ 206 h 324"/>
                  <a:gd name="T26" fmla="*/ 140 w 176"/>
                  <a:gd name="T27" fmla="*/ 200 h 324"/>
                  <a:gd name="T28" fmla="*/ 172 w 176"/>
                  <a:gd name="T29" fmla="*/ 181 h 324"/>
                  <a:gd name="T30" fmla="*/ 176 w 176"/>
                  <a:gd name="T31" fmla="*/ 167 h 324"/>
                  <a:gd name="T32" fmla="*/ 176 w 176"/>
                  <a:gd name="T33" fmla="*/ 48 h 324"/>
                  <a:gd name="T34" fmla="*/ 127 w 176"/>
                  <a:gd name="T35" fmla="*/ 0 h 324"/>
                  <a:gd name="T36" fmla="*/ 157 w 176"/>
                  <a:gd name="T37" fmla="*/ 167 h 324"/>
                  <a:gd name="T38" fmla="*/ 156 w 176"/>
                  <a:gd name="T39" fmla="*/ 169 h 324"/>
                  <a:gd name="T40" fmla="*/ 140 w 176"/>
                  <a:gd name="T41" fmla="*/ 180 h 324"/>
                  <a:gd name="T42" fmla="*/ 140 w 176"/>
                  <a:gd name="T43" fmla="*/ 60 h 324"/>
                  <a:gd name="T44" fmla="*/ 130 w 176"/>
                  <a:gd name="T45" fmla="*/ 51 h 324"/>
                  <a:gd name="T46" fmla="*/ 120 w 176"/>
                  <a:gd name="T47" fmla="*/ 60 h 324"/>
                  <a:gd name="T48" fmla="*/ 120 w 176"/>
                  <a:gd name="T49" fmla="*/ 194 h 324"/>
                  <a:gd name="T50" fmla="*/ 120 w 176"/>
                  <a:gd name="T51" fmla="*/ 194 h 324"/>
                  <a:gd name="T52" fmla="*/ 120 w 176"/>
                  <a:gd name="T53" fmla="*/ 304 h 324"/>
                  <a:gd name="T54" fmla="*/ 98 w 176"/>
                  <a:gd name="T55" fmla="*/ 304 h 324"/>
                  <a:gd name="T56" fmla="*/ 98 w 176"/>
                  <a:gd name="T57" fmla="*/ 193 h 324"/>
                  <a:gd name="T58" fmla="*/ 88 w 176"/>
                  <a:gd name="T59" fmla="*/ 183 h 324"/>
                  <a:gd name="T60" fmla="*/ 78 w 176"/>
                  <a:gd name="T61" fmla="*/ 193 h 324"/>
                  <a:gd name="T62" fmla="*/ 78 w 176"/>
                  <a:gd name="T63" fmla="*/ 304 h 324"/>
                  <a:gd name="T64" fmla="*/ 56 w 176"/>
                  <a:gd name="T65" fmla="*/ 304 h 324"/>
                  <a:gd name="T66" fmla="*/ 56 w 176"/>
                  <a:gd name="T67" fmla="*/ 206 h 324"/>
                  <a:gd name="T68" fmla="*/ 56 w 176"/>
                  <a:gd name="T69" fmla="*/ 194 h 324"/>
                  <a:gd name="T70" fmla="*/ 56 w 176"/>
                  <a:gd name="T71" fmla="*/ 60 h 324"/>
                  <a:gd name="T72" fmla="*/ 46 w 176"/>
                  <a:gd name="T73" fmla="*/ 51 h 324"/>
                  <a:gd name="T74" fmla="*/ 36 w 176"/>
                  <a:gd name="T75" fmla="*/ 60 h 324"/>
                  <a:gd name="T76" fmla="*/ 36 w 176"/>
                  <a:gd name="T77" fmla="*/ 180 h 324"/>
                  <a:gd name="T78" fmla="*/ 20 w 176"/>
                  <a:gd name="T79" fmla="*/ 169 h 324"/>
                  <a:gd name="T80" fmla="*/ 20 w 176"/>
                  <a:gd name="T81" fmla="*/ 167 h 324"/>
                  <a:gd name="T82" fmla="*/ 20 w 176"/>
                  <a:gd name="T83" fmla="*/ 48 h 324"/>
                  <a:gd name="T84" fmla="*/ 49 w 176"/>
                  <a:gd name="T85" fmla="*/ 19 h 324"/>
                  <a:gd name="T86" fmla="*/ 127 w 176"/>
                  <a:gd name="T87" fmla="*/ 19 h 324"/>
                  <a:gd name="T88" fmla="*/ 157 w 176"/>
                  <a:gd name="T89" fmla="*/ 48 h 324"/>
                  <a:gd name="T90" fmla="*/ 157 w 176"/>
                  <a:gd name="T91" fmla="*/ 167 h 324"/>
                  <a:gd name="T92" fmla="*/ 157 w 176"/>
                  <a:gd name="T93" fmla="*/ 167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76" h="324">
                    <a:moveTo>
                      <a:pt x="127" y="0"/>
                    </a:moveTo>
                    <a:cubicBezTo>
                      <a:pt x="49" y="0"/>
                      <a:pt x="49" y="0"/>
                      <a:pt x="49" y="0"/>
                    </a:cubicBezTo>
                    <a:cubicBezTo>
                      <a:pt x="22" y="0"/>
                      <a:pt x="0" y="21"/>
                      <a:pt x="0" y="48"/>
                    </a:cubicBezTo>
                    <a:cubicBezTo>
                      <a:pt x="0" y="167"/>
                      <a:pt x="0" y="167"/>
                      <a:pt x="0" y="167"/>
                    </a:cubicBezTo>
                    <a:cubicBezTo>
                      <a:pt x="0" y="172"/>
                      <a:pt x="2" y="177"/>
                      <a:pt x="4" y="180"/>
                    </a:cubicBezTo>
                    <a:cubicBezTo>
                      <a:pt x="9" y="187"/>
                      <a:pt x="19" y="197"/>
                      <a:pt x="36" y="200"/>
                    </a:cubicBezTo>
                    <a:cubicBezTo>
                      <a:pt x="36" y="206"/>
                      <a:pt x="36" y="206"/>
                      <a:pt x="36" y="206"/>
                    </a:cubicBezTo>
                    <a:cubicBezTo>
                      <a:pt x="36" y="311"/>
                      <a:pt x="36" y="311"/>
                      <a:pt x="36" y="311"/>
                    </a:cubicBezTo>
                    <a:cubicBezTo>
                      <a:pt x="36" y="318"/>
                      <a:pt x="42" y="324"/>
                      <a:pt x="49" y="324"/>
                    </a:cubicBezTo>
                    <a:cubicBezTo>
                      <a:pt x="127" y="324"/>
                      <a:pt x="127" y="324"/>
                      <a:pt x="127" y="324"/>
                    </a:cubicBezTo>
                    <a:cubicBezTo>
                      <a:pt x="134" y="324"/>
                      <a:pt x="140" y="318"/>
                      <a:pt x="140" y="311"/>
                    </a:cubicBezTo>
                    <a:cubicBezTo>
                      <a:pt x="140" y="207"/>
                      <a:pt x="140" y="207"/>
                      <a:pt x="140" y="207"/>
                    </a:cubicBezTo>
                    <a:cubicBezTo>
                      <a:pt x="140" y="206"/>
                      <a:pt x="140" y="206"/>
                      <a:pt x="140" y="206"/>
                    </a:cubicBezTo>
                    <a:cubicBezTo>
                      <a:pt x="140" y="200"/>
                      <a:pt x="140" y="200"/>
                      <a:pt x="140" y="200"/>
                    </a:cubicBezTo>
                    <a:cubicBezTo>
                      <a:pt x="157" y="197"/>
                      <a:pt x="167" y="187"/>
                      <a:pt x="172" y="181"/>
                    </a:cubicBezTo>
                    <a:cubicBezTo>
                      <a:pt x="175" y="177"/>
                      <a:pt x="176" y="172"/>
                      <a:pt x="176" y="167"/>
                    </a:cubicBezTo>
                    <a:cubicBezTo>
                      <a:pt x="176" y="48"/>
                      <a:pt x="176" y="48"/>
                      <a:pt x="176" y="48"/>
                    </a:cubicBezTo>
                    <a:cubicBezTo>
                      <a:pt x="176" y="21"/>
                      <a:pt x="155" y="0"/>
                      <a:pt x="127" y="0"/>
                    </a:cubicBezTo>
                    <a:close/>
                    <a:moveTo>
                      <a:pt x="157" y="167"/>
                    </a:moveTo>
                    <a:cubicBezTo>
                      <a:pt x="157" y="168"/>
                      <a:pt x="156" y="169"/>
                      <a:pt x="156" y="169"/>
                    </a:cubicBezTo>
                    <a:cubicBezTo>
                      <a:pt x="153" y="174"/>
                      <a:pt x="148" y="178"/>
                      <a:pt x="140" y="180"/>
                    </a:cubicBezTo>
                    <a:cubicBezTo>
                      <a:pt x="140" y="60"/>
                      <a:pt x="140" y="60"/>
                      <a:pt x="140" y="60"/>
                    </a:cubicBezTo>
                    <a:cubicBezTo>
                      <a:pt x="140" y="55"/>
                      <a:pt x="136" y="51"/>
                      <a:pt x="130" y="51"/>
                    </a:cubicBezTo>
                    <a:cubicBezTo>
                      <a:pt x="125" y="51"/>
                      <a:pt x="120" y="55"/>
                      <a:pt x="120" y="60"/>
                    </a:cubicBezTo>
                    <a:cubicBezTo>
                      <a:pt x="120" y="194"/>
                      <a:pt x="120" y="194"/>
                      <a:pt x="120" y="194"/>
                    </a:cubicBezTo>
                    <a:cubicBezTo>
                      <a:pt x="120" y="194"/>
                      <a:pt x="120" y="194"/>
                      <a:pt x="120" y="194"/>
                    </a:cubicBezTo>
                    <a:cubicBezTo>
                      <a:pt x="120" y="304"/>
                      <a:pt x="120" y="304"/>
                      <a:pt x="120" y="304"/>
                    </a:cubicBezTo>
                    <a:cubicBezTo>
                      <a:pt x="98" y="304"/>
                      <a:pt x="98" y="304"/>
                      <a:pt x="98" y="304"/>
                    </a:cubicBezTo>
                    <a:cubicBezTo>
                      <a:pt x="98" y="193"/>
                      <a:pt x="98" y="193"/>
                      <a:pt x="98" y="193"/>
                    </a:cubicBezTo>
                    <a:cubicBezTo>
                      <a:pt x="98" y="187"/>
                      <a:pt x="94" y="183"/>
                      <a:pt x="88" y="183"/>
                    </a:cubicBezTo>
                    <a:cubicBezTo>
                      <a:pt x="83" y="183"/>
                      <a:pt x="78" y="187"/>
                      <a:pt x="78" y="193"/>
                    </a:cubicBezTo>
                    <a:cubicBezTo>
                      <a:pt x="78" y="304"/>
                      <a:pt x="78" y="304"/>
                      <a:pt x="78" y="304"/>
                    </a:cubicBezTo>
                    <a:cubicBezTo>
                      <a:pt x="56" y="304"/>
                      <a:pt x="56" y="304"/>
                      <a:pt x="56" y="304"/>
                    </a:cubicBezTo>
                    <a:cubicBezTo>
                      <a:pt x="56" y="206"/>
                      <a:pt x="56" y="206"/>
                      <a:pt x="56" y="206"/>
                    </a:cubicBezTo>
                    <a:cubicBezTo>
                      <a:pt x="56" y="194"/>
                      <a:pt x="56" y="194"/>
                      <a:pt x="56" y="194"/>
                    </a:cubicBezTo>
                    <a:cubicBezTo>
                      <a:pt x="56" y="60"/>
                      <a:pt x="56" y="60"/>
                      <a:pt x="56" y="60"/>
                    </a:cubicBezTo>
                    <a:cubicBezTo>
                      <a:pt x="56" y="55"/>
                      <a:pt x="52" y="51"/>
                      <a:pt x="46" y="51"/>
                    </a:cubicBezTo>
                    <a:cubicBezTo>
                      <a:pt x="41" y="51"/>
                      <a:pt x="36" y="55"/>
                      <a:pt x="36" y="60"/>
                    </a:cubicBezTo>
                    <a:cubicBezTo>
                      <a:pt x="36" y="180"/>
                      <a:pt x="36" y="180"/>
                      <a:pt x="36" y="180"/>
                    </a:cubicBezTo>
                    <a:cubicBezTo>
                      <a:pt x="28" y="178"/>
                      <a:pt x="23" y="172"/>
                      <a:pt x="20" y="169"/>
                    </a:cubicBezTo>
                    <a:cubicBezTo>
                      <a:pt x="20" y="168"/>
                      <a:pt x="20" y="168"/>
                      <a:pt x="20" y="167"/>
                    </a:cubicBezTo>
                    <a:cubicBezTo>
                      <a:pt x="20" y="48"/>
                      <a:pt x="20" y="48"/>
                      <a:pt x="20" y="48"/>
                    </a:cubicBezTo>
                    <a:cubicBezTo>
                      <a:pt x="20" y="32"/>
                      <a:pt x="33" y="19"/>
                      <a:pt x="49" y="19"/>
                    </a:cubicBezTo>
                    <a:cubicBezTo>
                      <a:pt x="127" y="19"/>
                      <a:pt x="127" y="19"/>
                      <a:pt x="127" y="19"/>
                    </a:cubicBezTo>
                    <a:cubicBezTo>
                      <a:pt x="143" y="19"/>
                      <a:pt x="157" y="32"/>
                      <a:pt x="157" y="48"/>
                    </a:cubicBezTo>
                    <a:cubicBezTo>
                      <a:pt x="157" y="167"/>
                      <a:pt x="157" y="167"/>
                      <a:pt x="157" y="167"/>
                    </a:cubicBezTo>
                    <a:cubicBezTo>
                      <a:pt x="157" y="167"/>
                      <a:pt x="157" y="167"/>
                      <a:pt x="157" y="167"/>
                    </a:cubicBezTo>
                    <a:close/>
                  </a:path>
                </a:pathLst>
              </a:custGeom>
              <a:grpFill/>
              <a:ln w="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960C"/>
                  </a:solidFill>
                  <a:effectLst/>
                  <a:uLnTx/>
                  <a:uFillTx/>
                  <a:latin typeface="+mj-lt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341" name="Freeform 34">
                <a:extLst>
                  <a:ext uri="{FF2B5EF4-FFF2-40B4-BE49-F238E27FC236}">
                    <a16:creationId xmlns:a16="http://schemas.microsoft.com/office/drawing/2014/main" id="{528A78B4-7D78-480A-9F17-B159177915D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5563" y="-1588"/>
                <a:ext cx="142875" cy="142875"/>
              </a:xfrm>
              <a:custGeom>
                <a:avLst/>
                <a:gdLst>
                  <a:gd name="T0" fmla="*/ 49 w 97"/>
                  <a:gd name="T1" fmla="*/ 98 h 98"/>
                  <a:gd name="T2" fmla="*/ 97 w 97"/>
                  <a:gd name="T3" fmla="*/ 49 h 98"/>
                  <a:gd name="T4" fmla="*/ 49 w 97"/>
                  <a:gd name="T5" fmla="*/ 0 h 98"/>
                  <a:gd name="T6" fmla="*/ 0 w 97"/>
                  <a:gd name="T7" fmla="*/ 49 h 98"/>
                  <a:gd name="T8" fmla="*/ 49 w 97"/>
                  <a:gd name="T9" fmla="*/ 98 h 98"/>
                  <a:gd name="T10" fmla="*/ 49 w 97"/>
                  <a:gd name="T11" fmla="*/ 19 h 98"/>
                  <a:gd name="T12" fmla="*/ 79 w 97"/>
                  <a:gd name="T13" fmla="*/ 49 h 98"/>
                  <a:gd name="T14" fmla="*/ 49 w 97"/>
                  <a:gd name="T15" fmla="*/ 80 h 98"/>
                  <a:gd name="T16" fmla="*/ 19 w 97"/>
                  <a:gd name="T17" fmla="*/ 49 h 98"/>
                  <a:gd name="T18" fmla="*/ 49 w 97"/>
                  <a:gd name="T19" fmla="*/ 19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7" h="98">
                    <a:moveTo>
                      <a:pt x="49" y="98"/>
                    </a:moveTo>
                    <a:cubicBezTo>
                      <a:pt x="76" y="98"/>
                      <a:pt x="97" y="76"/>
                      <a:pt x="97" y="49"/>
                    </a:cubicBezTo>
                    <a:cubicBezTo>
                      <a:pt x="97" y="22"/>
                      <a:pt x="76" y="0"/>
                      <a:pt x="49" y="0"/>
                    </a:cubicBezTo>
                    <a:cubicBezTo>
                      <a:pt x="22" y="0"/>
                      <a:pt x="0" y="22"/>
                      <a:pt x="0" y="49"/>
                    </a:cubicBezTo>
                    <a:cubicBezTo>
                      <a:pt x="0" y="76"/>
                      <a:pt x="22" y="98"/>
                      <a:pt x="49" y="98"/>
                    </a:cubicBezTo>
                    <a:close/>
                    <a:moveTo>
                      <a:pt x="49" y="19"/>
                    </a:moveTo>
                    <a:cubicBezTo>
                      <a:pt x="66" y="19"/>
                      <a:pt x="79" y="32"/>
                      <a:pt x="79" y="49"/>
                    </a:cubicBezTo>
                    <a:cubicBezTo>
                      <a:pt x="79" y="66"/>
                      <a:pt x="66" y="80"/>
                      <a:pt x="49" y="80"/>
                    </a:cubicBezTo>
                    <a:cubicBezTo>
                      <a:pt x="32" y="80"/>
                      <a:pt x="19" y="66"/>
                      <a:pt x="19" y="49"/>
                    </a:cubicBezTo>
                    <a:cubicBezTo>
                      <a:pt x="19" y="32"/>
                      <a:pt x="32" y="19"/>
                      <a:pt x="49" y="19"/>
                    </a:cubicBezTo>
                    <a:close/>
                  </a:path>
                </a:pathLst>
              </a:custGeom>
              <a:grpFill/>
              <a:ln w="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960C"/>
                  </a:solidFill>
                  <a:effectLst/>
                  <a:uLnTx/>
                  <a:uFillTx/>
                  <a:latin typeface="+mj-lt"/>
                  <a:ea typeface="+mn-ea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336" name="Rectangle: Rounded Corners 411">
              <a:extLst>
                <a:ext uri="{FF2B5EF4-FFF2-40B4-BE49-F238E27FC236}">
                  <a16:creationId xmlns:a16="http://schemas.microsoft.com/office/drawing/2014/main" id="{FC7402E6-CC1E-4869-9AD4-88BCE84CEF22}"/>
                </a:ext>
              </a:extLst>
            </p:cNvPr>
            <p:cNvSpPr/>
            <p:nvPr/>
          </p:nvSpPr>
          <p:spPr>
            <a:xfrm>
              <a:off x="7290868" y="4251228"/>
              <a:ext cx="496453" cy="1000380"/>
            </a:xfrm>
            <a:prstGeom prst="roundRect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960C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37" name="Rectangle: Rounded Corners 412">
              <a:extLst>
                <a:ext uri="{FF2B5EF4-FFF2-40B4-BE49-F238E27FC236}">
                  <a16:creationId xmlns:a16="http://schemas.microsoft.com/office/drawing/2014/main" id="{D68AA63D-9CF0-4A6C-9674-157818313D1D}"/>
                </a:ext>
              </a:extLst>
            </p:cNvPr>
            <p:cNvSpPr/>
            <p:nvPr/>
          </p:nvSpPr>
          <p:spPr>
            <a:xfrm>
              <a:off x="7426133" y="3719691"/>
              <a:ext cx="496453" cy="931367"/>
            </a:xfrm>
            <a:prstGeom prst="roundRect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960C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38" name="Rectangle: Rounded Corners 413">
              <a:extLst>
                <a:ext uri="{FF2B5EF4-FFF2-40B4-BE49-F238E27FC236}">
                  <a16:creationId xmlns:a16="http://schemas.microsoft.com/office/drawing/2014/main" id="{BF99C3BC-DF80-4BB6-99F1-D0F7CAF075EF}"/>
                </a:ext>
              </a:extLst>
            </p:cNvPr>
            <p:cNvSpPr/>
            <p:nvPr/>
          </p:nvSpPr>
          <p:spPr>
            <a:xfrm>
              <a:off x="7134946" y="3725209"/>
              <a:ext cx="496453" cy="925849"/>
            </a:xfrm>
            <a:prstGeom prst="roundRect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960C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39" name="Oval 338">
              <a:extLst>
                <a:ext uri="{FF2B5EF4-FFF2-40B4-BE49-F238E27FC236}">
                  <a16:creationId xmlns:a16="http://schemas.microsoft.com/office/drawing/2014/main" id="{72DD5015-62A6-4179-B7C2-565F92A4C6E9}"/>
                </a:ext>
              </a:extLst>
            </p:cNvPr>
            <p:cNvSpPr/>
            <p:nvPr/>
          </p:nvSpPr>
          <p:spPr>
            <a:xfrm>
              <a:off x="7342778" y="3224655"/>
              <a:ext cx="392632" cy="392632"/>
            </a:xfrm>
            <a:prstGeom prst="ellipse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960C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342" name="Group 341">
            <a:extLst>
              <a:ext uri="{FF2B5EF4-FFF2-40B4-BE49-F238E27FC236}">
                <a16:creationId xmlns:a16="http://schemas.microsoft.com/office/drawing/2014/main" id="{65E35793-70D6-4A39-BCC9-A00D126FF9AF}"/>
              </a:ext>
            </a:extLst>
          </p:cNvPr>
          <p:cNvGrpSpPr>
            <a:grpSpLocks/>
          </p:cNvGrpSpPr>
          <p:nvPr/>
        </p:nvGrpSpPr>
        <p:grpSpPr>
          <a:xfrm>
            <a:off x="6970247" y="2480140"/>
            <a:ext cx="166045" cy="458519"/>
            <a:chOff x="7092283" y="3174878"/>
            <a:chExt cx="899133" cy="2145781"/>
          </a:xfrm>
          <a:solidFill>
            <a:schemeClr val="bg2">
              <a:lumMod val="75000"/>
              <a:lumOff val="25000"/>
            </a:schemeClr>
          </a:solidFill>
        </p:grpSpPr>
        <p:grpSp>
          <p:nvGrpSpPr>
            <p:cNvPr id="343" name="CustomIcon">
              <a:extLst>
                <a:ext uri="{FF2B5EF4-FFF2-40B4-BE49-F238E27FC236}">
                  <a16:creationId xmlns:a16="http://schemas.microsoft.com/office/drawing/2014/main" id="{307B0A0E-A7D1-4DBF-B484-FF593A463210}"/>
                </a:ext>
              </a:extLst>
            </p:cNvPr>
            <p:cNvGrpSpPr>
              <a:grpSpLocks noChangeAspect="1"/>
            </p:cNvGrpSpPr>
            <p:nvPr>
              <p:custDataLst>
                <p:tags r:id="rId4"/>
              </p:custDataLst>
            </p:nvPr>
          </p:nvGrpSpPr>
          <p:grpSpPr>
            <a:xfrm>
              <a:off x="7092283" y="3174878"/>
              <a:ext cx="899133" cy="2145781"/>
              <a:chOff x="-1588" y="-1588"/>
              <a:chExt cx="258763" cy="617538"/>
            </a:xfrm>
            <a:grpFill/>
          </p:grpSpPr>
          <p:sp>
            <p:nvSpPr>
              <p:cNvPr id="348" name="Freeform 33">
                <a:extLst>
                  <a:ext uri="{FF2B5EF4-FFF2-40B4-BE49-F238E27FC236}">
                    <a16:creationId xmlns:a16="http://schemas.microsoft.com/office/drawing/2014/main" id="{28042E9E-ABE2-4849-8ADB-AC7D5630742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1588" y="142875"/>
                <a:ext cx="258763" cy="473075"/>
              </a:xfrm>
              <a:custGeom>
                <a:avLst/>
                <a:gdLst>
                  <a:gd name="T0" fmla="*/ 127 w 176"/>
                  <a:gd name="T1" fmla="*/ 0 h 324"/>
                  <a:gd name="T2" fmla="*/ 49 w 176"/>
                  <a:gd name="T3" fmla="*/ 0 h 324"/>
                  <a:gd name="T4" fmla="*/ 0 w 176"/>
                  <a:gd name="T5" fmla="*/ 48 h 324"/>
                  <a:gd name="T6" fmla="*/ 0 w 176"/>
                  <a:gd name="T7" fmla="*/ 167 h 324"/>
                  <a:gd name="T8" fmla="*/ 4 w 176"/>
                  <a:gd name="T9" fmla="*/ 180 h 324"/>
                  <a:gd name="T10" fmla="*/ 36 w 176"/>
                  <a:gd name="T11" fmla="*/ 200 h 324"/>
                  <a:gd name="T12" fmla="*/ 36 w 176"/>
                  <a:gd name="T13" fmla="*/ 206 h 324"/>
                  <a:gd name="T14" fmla="*/ 36 w 176"/>
                  <a:gd name="T15" fmla="*/ 311 h 324"/>
                  <a:gd name="T16" fmla="*/ 49 w 176"/>
                  <a:gd name="T17" fmla="*/ 324 h 324"/>
                  <a:gd name="T18" fmla="*/ 127 w 176"/>
                  <a:gd name="T19" fmla="*/ 324 h 324"/>
                  <a:gd name="T20" fmla="*/ 140 w 176"/>
                  <a:gd name="T21" fmla="*/ 311 h 324"/>
                  <a:gd name="T22" fmla="*/ 140 w 176"/>
                  <a:gd name="T23" fmla="*/ 207 h 324"/>
                  <a:gd name="T24" fmla="*/ 140 w 176"/>
                  <a:gd name="T25" fmla="*/ 206 h 324"/>
                  <a:gd name="T26" fmla="*/ 140 w 176"/>
                  <a:gd name="T27" fmla="*/ 200 h 324"/>
                  <a:gd name="T28" fmla="*/ 172 w 176"/>
                  <a:gd name="T29" fmla="*/ 181 h 324"/>
                  <a:gd name="T30" fmla="*/ 176 w 176"/>
                  <a:gd name="T31" fmla="*/ 167 h 324"/>
                  <a:gd name="T32" fmla="*/ 176 w 176"/>
                  <a:gd name="T33" fmla="*/ 48 h 324"/>
                  <a:gd name="T34" fmla="*/ 127 w 176"/>
                  <a:gd name="T35" fmla="*/ 0 h 324"/>
                  <a:gd name="T36" fmla="*/ 157 w 176"/>
                  <a:gd name="T37" fmla="*/ 167 h 324"/>
                  <a:gd name="T38" fmla="*/ 156 w 176"/>
                  <a:gd name="T39" fmla="*/ 169 h 324"/>
                  <a:gd name="T40" fmla="*/ 140 w 176"/>
                  <a:gd name="T41" fmla="*/ 180 h 324"/>
                  <a:gd name="T42" fmla="*/ 140 w 176"/>
                  <a:gd name="T43" fmla="*/ 60 h 324"/>
                  <a:gd name="T44" fmla="*/ 130 w 176"/>
                  <a:gd name="T45" fmla="*/ 51 h 324"/>
                  <a:gd name="T46" fmla="*/ 120 w 176"/>
                  <a:gd name="T47" fmla="*/ 60 h 324"/>
                  <a:gd name="T48" fmla="*/ 120 w 176"/>
                  <a:gd name="T49" fmla="*/ 194 h 324"/>
                  <a:gd name="T50" fmla="*/ 120 w 176"/>
                  <a:gd name="T51" fmla="*/ 194 h 324"/>
                  <a:gd name="T52" fmla="*/ 120 w 176"/>
                  <a:gd name="T53" fmla="*/ 304 h 324"/>
                  <a:gd name="T54" fmla="*/ 98 w 176"/>
                  <a:gd name="T55" fmla="*/ 304 h 324"/>
                  <a:gd name="T56" fmla="*/ 98 w 176"/>
                  <a:gd name="T57" fmla="*/ 193 h 324"/>
                  <a:gd name="T58" fmla="*/ 88 w 176"/>
                  <a:gd name="T59" fmla="*/ 183 h 324"/>
                  <a:gd name="T60" fmla="*/ 78 w 176"/>
                  <a:gd name="T61" fmla="*/ 193 h 324"/>
                  <a:gd name="T62" fmla="*/ 78 w 176"/>
                  <a:gd name="T63" fmla="*/ 304 h 324"/>
                  <a:gd name="T64" fmla="*/ 56 w 176"/>
                  <a:gd name="T65" fmla="*/ 304 h 324"/>
                  <a:gd name="T66" fmla="*/ 56 w 176"/>
                  <a:gd name="T67" fmla="*/ 206 h 324"/>
                  <a:gd name="T68" fmla="*/ 56 w 176"/>
                  <a:gd name="T69" fmla="*/ 194 h 324"/>
                  <a:gd name="T70" fmla="*/ 56 w 176"/>
                  <a:gd name="T71" fmla="*/ 60 h 324"/>
                  <a:gd name="T72" fmla="*/ 46 w 176"/>
                  <a:gd name="T73" fmla="*/ 51 h 324"/>
                  <a:gd name="T74" fmla="*/ 36 w 176"/>
                  <a:gd name="T75" fmla="*/ 60 h 324"/>
                  <a:gd name="T76" fmla="*/ 36 w 176"/>
                  <a:gd name="T77" fmla="*/ 180 h 324"/>
                  <a:gd name="T78" fmla="*/ 20 w 176"/>
                  <a:gd name="T79" fmla="*/ 169 h 324"/>
                  <a:gd name="T80" fmla="*/ 20 w 176"/>
                  <a:gd name="T81" fmla="*/ 167 h 324"/>
                  <a:gd name="T82" fmla="*/ 20 w 176"/>
                  <a:gd name="T83" fmla="*/ 48 h 324"/>
                  <a:gd name="T84" fmla="*/ 49 w 176"/>
                  <a:gd name="T85" fmla="*/ 19 h 324"/>
                  <a:gd name="T86" fmla="*/ 127 w 176"/>
                  <a:gd name="T87" fmla="*/ 19 h 324"/>
                  <a:gd name="T88" fmla="*/ 157 w 176"/>
                  <a:gd name="T89" fmla="*/ 48 h 324"/>
                  <a:gd name="T90" fmla="*/ 157 w 176"/>
                  <a:gd name="T91" fmla="*/ 167 h 324"/>
                  <a:gd name="T92" fmla="*/ 157 w 176"/>
                  <a:gd name="T93" fmla="*/ 167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76" h="324">
                    <a:moveTo>
                      <a:pt x="127" y="0"/>
                    </a:moveTo>
                    <a:cubicBezTo>
                      <a:pt x="49" y="0"/>
                      <a:pt x="49" y="0"/>
                      <a:pt x="49" y="0"/>
                    </a:cubicBezTo>
                    <a:cubicBezTo>
                      <a:pt x="22" y="0"/>
                      <a:pt x="0" y="21"/>
                      <a:pt x="0" y="48"/>
                    </a:cubicBezTo>
                    <a:cubicBezTo>
                      <a:pt x="0" y="167"/>
                      <a:pt x="0" y="167"/>
                      <a:pt x="0" y="167"/>
                    </a:cubicBezTo>
                    <a:cubicBezTo>
                      <a:pt x="0" y="172"/>
                      <a:pt x="2" y="177"/>
                      <a:pt x="4" y="180"/>
                    </a:cubicBezTo>
                    <a:cubicBezTo>
                      <a:pt x="9" y="187"/>
                      <a:pt x="19" y="197"/>
                      <a:pt x="36" y="200"/>
                    </a:cubicBezTo>
                    <a:cubicBezTo>
                      <a:pt x="36" y="206"/>
                      <a:pt x="36" y="206"/>
                      <a:pt x="36" y="206"/>
                    </a:cubicBezTo>
                    <a:cubicBezTo>
                      <a:pt x="36" y="311"/>
                      <a:pt x="36" y="311"/>
                      <a:pt x="36" y="311"/>
                    </a:cubicBezTo>
                    <a:cubicBezTo>
                      <a:pt x="36" y="318"/>
                      <a:pt x="42" y="324"/>
                      <a:pt x="49" y="324"/>
                    </a:cubicBezTo>
                    <a:cubicBezTo>
                      <a:pt x="127" y="324"/>
                      <a:pt x="127" y="324"/>
                      <a:pt x="127" y="324"/>
                    </a:cubicBezTo>
                    <a:cubicBezTo>
                      <a:pt x="134" y="324"/>
                      <a:pt x="140" y="318"/>
                      <a:pt x="140" y="311"/>
                    </a:cubicBezTo>
                    <a:cubicBezTo>
                      <a:pt x="140" y="207"/>
                      <a:pt x="140" y="207"/>
                      <a:pt x="140" y="207"/>
                    </a:cubicBezTo>
                    <a:cubicBezTo>
                      <a:pt x="140" y="206"/>
                      <a:pt x="140" y="206"/>
                      <a:pt x="140" y="206"/>
                    </a:cubicBezTo>
                    <a:cubicBezTo>
                      <a:pt x="140" y="200"/>
                      <a:pt x="140" y="200"/>
                      <a:pt x="140" y="200"/>
                    </a:cubicBezTo>
                    <a:cubicBezTo>
                      <a:pt x="157" y="197"/>
                      <a:pt x="167" y="187"/>
                      <a:pt x="172" y="181"/>
                    </a:cubicBezTo>
                    <a:cubicBezTo>
                      <a:pt x="175" y="177"/>
                      <a:pt x="176" y="172"/>
                      <a:pt x="176" y="167"/>
                    </a:cubicBezTo>
                    <a:cubicBezTo>
                      <a:pt x="176" y="48"/>
                      <a:pt x="176" y="48"/>
                      <a:pt x="176" y="48"/>
                    </a:cubicBezTo>
                    <a:cubicBezTo>
                      <a:pt x="176" y="21"/>
                      <a:pt x="155" y="0"/>
                      <a:pt x="127" y="0"/>
                    </a:cubicBezTo>
                    <a:close/>
                    <a:moveTo>
                      <a:pt x="157" y="167"/>
                    </a:moveTo>
                    <a:cubicBezTo>
                      <a:pt x="157" y="168"/>
                      <a:pt x="156" y="169"/>
                      <a:pt x="156" y="169"/>
                    </a:cubicBezTo>
                    <a:cubicBezTo>
                      <a:pt x="153" y="174"/>
                      <a:pt x="148" y="178"/>
                      <a:pt x="140" y="180"/>
                    </a:cubicBezTo>
                    <a:cubicBezTo>
                      <a:pt x="140" y="60"/>
                      <a:pt x="140" y="60"/>
                      <a:pt x="140" y="60"/>
                    </a:cubicBezTo>
                    <a:cubicBezTo>
                      <a:pt x="140" y="55"/>
                      <a:pt x="136" y="51"/>
                      <a:pt x="130" y="51"/>
                    </a:cubicBezTo>
                    <a:cubicBezTo>
                      <a:pt x="125" y="51"/>
                      <a:pt x="120" y="55"/>
                      <a:pt x="120" y="60"/>
                    </a:cubicBezTo>
                    <a:cubicBezTo>
                      <a:pt x="120" y="194"/>
                      <a:pt x="120" y="194"/>
                      <a:pt x="120" y="194"/>
                    </a:cubicBezTo>
                    <a:cubicBezTo>
                      <a:pt x="120" y="194"/>
                      <a:pt x="120" y="194"/>
                      <a:pt x="120" y="194"/>
                    </a:cubicBezTo>
                    <a:cubicBezTo>
                      <a:pt x="120" y="304"/>
                      <a:pt x="120" y="304"/>
                      <a:pt x="120" y="304"/>
                    </a:cubicBezTo>
                    <a:cubicBezTo>
                      <a:pt x="98" y="304"/>
                      <a:pt x="98" y="304"/>
                      <a:pt x="98" y="304"/>
                    </a:cubicBezTo>
                    <a:cubicBezTo>
                      <a:pt x="98" y="193"/>
                      <a:pt x="98" y="193"/>
                      <a:pt x="98" y="193"/>
                    </a:cubicBezTo>
                    <a:cubicBezTo>
                      <a:pt x="98" y="187"/>
                      <a:pt x="94" y="183"/>
                      <a:pt x="88" y="183"/>
                    </a:cubicBezTo>
                    <a:cubicBezTo>
                      <a:pt x="83" y="183"/>
                      <a:pt x="78" y="187"/>
                      <a:pt x="78" y="193"/>
                    </a:cubicBezTo>
                    <a:cubicBezTo>
                      <a:pt x="78" y="304"/>
                      <a:pt x="78" y="304"/>
                      <a:pt x="78" y="304"/>
                    </a:cubicBezTo>
                    <a:cubicBezTo>
                      <a:pt x="56" y="304"/>
                      <a:pt x="56" y="304"/>
                      <a:pt x="56" y="304"/>
                    </a:cubicBezTo>
                    <a:cubicBezTo>
                      <a:pt x="56" y="206"/>
                      <a:pt x="56" y="206"/>
                      <a:pt x="56" y="206"/>
                    </a:cubicBezTo>
                    <a:cubicBezTo>
                      <a:pt x="56" y="194"/>
                      <a:pt x="56" y="194"/>
                      <a:pt x="56" y="194"/>
                    </a:cubicBezTo>
                    <a:cubicBezTo>
                      <a:pt x="56" y="60"/>
                      <a:pt x="56" y="60"/>
                      <a:pt x="56" y="60"/>
                    </a:cubicBezTo>
                    <a:cubicBezTo>
                      <a:pt x="56" y="55"/>
                      <a:pt x="52" y="51"/>
                      <a:pt x="46" y="51"/>
                    </a:cubicBezTo>
                    <a:cubicBezTo>
                      <a:pt x="41" y="51"/>
                      <a:pt x="36" y="55"/>
                      <a:pt x="36" y="60"/>
                    </a:cubicBezTo>
                    <a:cubicBezTo>
                      <a:pt x="36" y="180"/>
                      <a:pt x="36" y="180"/>
                      <a:pt x="36" y="180"/>
                    </a:cubicBezTo>
                    <a:cubicBezTo>
                      <a:pt x="28" y="178"/>
                      <a:pt x="23" y="172"/>
                      <a:pt x="20" y="169"/>
                    </a:cubicBezTo>
                    <a:cubicBezTo>
                      <a:pt x="20" y="168"/>
                      <a:pt x="20" y="168"/>
                      <a:pt x="20" y="167"/>
                    </a:cubicBezTo>
                    <a:cubicBezTo>
                      <a:pt x="20" y="48"/>
                      <a:pt x="20" y="48"/>
                      <a:pt x="20" y="48"/>
                    </a:cubicBezTo>
                    <a:cubicBezTo>
                      <a:pt x="20" y="32"/>
                      <a:pt x="33" y="19"/>
                      <a:pt x="49" y="19"/>
                    </a:cubicBezTo>
                    <a:cubicBezTo>
                      <a:pt x="127" y="19"/>
                      <a:pt x="127" y="19"/>
                      <a:pt x="127" y="19"/>
                    </a:cubicBezTo>
                    <a:cubicBezTo>
                      <a:pt x="143" y="19"/>
                      <a:pt x="157" y="32"/>
                      <a:pt x="157" y="48"/>
                    </a:cubicBezTo>
                    <a:cubicBezTo>
                      <a:pt x="157" y="167"/>
                      <a:pt x="157" y="167"/>
                      <a:pt x="157" y="167"/>
                    </a:cubicBezTo>
                    <a:cubicBezTo>
                      <a:pt x="157" y="167"/>
                      <a:pt x="157" y="167"/>
                      <a:pt x="157" y="167"/>
                    </a:cubicBezTo>
                    <a:close/>
                  </a:path>
                </a:pathLst>
              </a:custGeom>
              <a:grpFill/>
              <a:ln w="0" cap="flat" cmpd="sng" algn="ctr">
                <a:solidFill>
                  <a:schemeClr val="tx2">
                    <a:lumMod val="65000"/>
                    <a:lumOff val="3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960C"/>
                  </a:solidFill>
                  <a:effectLst/>
                  <a:uLnTx/>
                  <a:uFillTx/>
                  <a:latin typeface="+mj-lt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349" name="Freeform 34">
                <a:extLst>
                  <a:ext uri="{FF2B5EF4-FFF2-40B4-BE49-F238E27FC236}">
                    <a16:creationId xmlns:a16="http://schemas.microsoft.com/office/drawing/2014/main" id="{528A78B4-7D78-480A-9F17-B159177915D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5563" y="-1588"/>
                <a:ext cx="142875" cy="142875"/>
              </a:xfrm>
              <a:custGeom>
                <a:avLst/>
                <a:gdLst>
                  <a:gd name="T0" fmla="*/ 49 w 97"/>
                  <a:gd name="T1" fmla="*/ 98 h 98"/>
                  <a:gd name="T2" fmla="*/ 97 w 97"/>
                  <a:gd name="T3" fmla="*/ 49 h 98"/>
                  <a:gd name="T4" fmla="*/ 49 w 97"/>
                  <a:gd name="T5" fmla="*/ 0 h 98"/>
                  <a:gd name="T6" fmla="*/ 0 w 97"/>
                  <a:gd name="T7" fmla="*/ 49 h 98"/>
                  <a:gd name="T8" fmla="*/ 49 w 97"/>
                  <a:gd name="T9" fmla="*/ 98 h 98"/>
                  <a:gd name="T10" fmla="*/ 49 w 97"/>
                  <a:gd name="T11" fmla="*/ 19 h 98"/>
                  <a:gd name="T12" fmla="*/ 79 w 97"/>
                  <a:gd name="T13" fmla="*/ 49 h 98"/>
                  <a:gd name="T14" fmla="*/ 49 w 97"/>
                  <a:gd name="T15" fmla="*/ 80 h 98"/>
                  <a:gd name="T16" fmla="*/ 19 w 97"/>
                  <a:gd name="T17" fmla="*/ 49 h 98"/>
                  <a:gd name="T18" fmla="*/ 49 w 97"/>
                  <a:gd name="T19" fmla="*/ 19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7" h="98">
                    <a:moveTo>
                      <a:pt x="49" y="98"/>
                    </a:moveTo>
                    <a:cubicBezTo>
                      <a:pt x="76" y="98"/>
                      <a:pt x="97" y="76"/>
                      <a:pt x="97" y="49"/>
                    </a:cubicBezTo>
                    <a:cubicBezTo>
                      <a:pt x="97" y="22"/>
                      <a:pt x="76" y="0"/>
                      <a:pt x="49" y="0"/>
                    </a:cubicBezTo>
                    <a:cubicBezTo>
                      <a:pt x="22" y="0"/>
                      <a:pt x="0" y="22"/>
                      <a:pt x="0" y="49"/>
                    </a:cubicBezTo>
                    <a:cubicBezTo>
                      <a:pt x="0" y="76"/>
                      <a:pt x="22" y="98"/>
                      <a:pt x="49" y="98"/>
                    </a:cubicBezTo>
                    <a:close/>
                    <a:moveTo>
                      <a:pt x="49" y="19"/>
                    </a:moveTo>
                    <a:cubicBezTo>
                      <a:pt x="66" y="19"/>
                      <a:pt x="79" y="32"/>
                      <a:pt x="79" y="49"/>
                    </a:cubicBezTo>
                    <a:cubicBezTo>
                      <a:pt x="79" y="66"/>
                      <a:pt x="66" y="80"/>
                      <a:pt x="49" y="80"/>
                    </a:cubicBezTo>
                    <a:cubicBezTo>
                      <a:pt x="32" y="80"/>
                      <a:pt x="19" y="66"/>
                      <a:pt x="19" y="49"/>
                    </a:cubicBezTo>
                    <a:cubicBezTo>
                      <a:pt x="19" y="32"/>
                      <a:pt x="32" y="19"/>
                      <a:pt x="49" y="19"/>
                    </a:cubicBezTo>
                    <a:close/>
                  </a:path>
                </a:pathLst>
              </a:custGeom>
              <a:grpFill/>
              <a:ln w="0" cap="flat" cmpd="sng" algn="ctr">
                <a:solidFill>
                  <a:schemeClr val="tx2">
                    <a:lumMod val="65000"/>
                    <a:lumOff val="3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960C"/>
                  </a:solidFill>
                  <a:effectLst/>
                  <a:uLnTx/>
                  <a:uFillTx/>
                  <a:latin typeface="+mj-lt"/>
                  <a:ea typeface="+mn-ea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344" name="Rectangle: Rounded Corners 411">
              <a:extLst>
                <a:ext uri="{FF2B5EF4-FFF2-40B4-BE49-F238E27FC236}">
                  <a16:creationId xmlns:a16="http://schemas.microsoft.com/office/drawing/2014/main" id="{FC7402E6-CC1E-4869-9AD4-88BCE84CEF22}"/>
                </a:ext>
              </a:extLst>
            </p:cNvPr>
            <p:cNvSpPr/>
            <p:nvPr/>
          </p:nvSpPr>
          <p:spPr>
            <a:xfrm>
              <a:off x="7290868" y="4251228"/>
              <a:ext cx="496453" cy="1000380"/>
            </a:xfrm>
            <a:prstGeom prst="roundRect">
              <a:avLst/>
            </a:prstGeom>
            <a:grpFill/>
            <a:ln w="9525">
              <a:solidFill>
                <a:schemeClr val="tx2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960C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45" name="Rectangle: Rounded Corners 412">
              <a:extLst>
                <a:ext uri="{FF2B5EF4-FFF2-40B4-BE49-F238E27FC236}">
                  <a16:creationId xmlns:a16="http://schemas.microsoft.com/office/drawing/2014/main" id="{D68AA63D-9CF0-4A6C-9674-157818313D1D}"/>
                </a:ext>
              </a:extLst>
            </p:cNvPr>
            <p:cNvSpPr/>
            <p:nvPr/>
          </p:nvSpPr>
          <p:spPr>
            <a:xfrm>
              <a:off x="7426133" y="3719691"/>
              <a:ext cx="496453" cy="931367"/>
            </a:xfrm>
            <a:prstGeom prst="roundRect">
              <a:avLst/>
            </a:prstGeom>
            <a:grpFill/>
            <a:ln w="9525">
              <a:solidFill>
                <a:schemeClr val="tx2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960C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46" name="Rectangle: Rounded Corners 413">
              <a:extLst>
                <a:ext uri="{FF2B5EF4-FFF2-40B4-BE49-F238E27FC236}">
                  <a16:creationId xmlns:a16="http://schemas.microsoft.com/office/drawing/2014/main" id="{BF99C3BC-DF80-4BB6-99F1-D0F7CAF075EF}"/>
                </a:ext>
              </a:extLst>
            </p:cNvPr>
            <p:cNvSpPr/>
            <p:nvPr/>
          </p:nvSpPr>
          <p:spPr>
            <a:xfrm>
              <a:off x="7134946" y="3725209"/>
              <a:ext cx="496453" cy="925849"/>
            </a:xfrm>
            <a:prstGeom prst="roundRect">
              <a:avLst/>
            </a:prstGeom>
            <a:grpFill/>
            <a:ln w="9525">
              <a:solidFill>
                <a:schemeClr val="tx2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960C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47" name="Oval 346">
              <a:extLst>
                <a:ext uri="{FF2B5EF4-FFF2-40B4-BE49-F238E27FC236}">
                  <a16:creationId xmlns:a16="http://schemas.microsoft.com/office/drawing/2014/main" id="{72DD5015-62A6-4179-B7C2-565F92A4C6E9}"/>
                </a:ext>
              </a:extLst>
            </p:cNvPr>
            <p:cNvSpPr/>
            <p:nvPr/>
          </p:nvSpPr>
          <p:spPr>
            <a:xfrm>
              <a:off x="7342778" y="3224655"/>
              <a:ext cx="392632" cy="392632"/>
            </a:xfrm>
            <a:prstGeom prst="ellipse">
              <a:avLst/>
            </a:prstGeom>
            <a:grpFill/>
            <a:ln w="9525">
              <a:solidFill>
                <a:schemeClr val="tx2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960C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350" name="TextBox 349"/>
          <p:cNvSpPr txBox="1"/>
          <p:nvPr/>
        </p:nvSpPr>
        <p:spPr>
          <a:xfrm>
            <a:off x="3359878" y="1595409"/>
            <a:ext cx="278505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rPr>
              <a:t>Leadership</a:t>
            </a:r>
            <a:r>
              <a:rPr kumimoji="0" lang="en-US" sz="1400" b="1" i="0" u="none" strike="noStrike" kern="1200" cap="none" spc="0" normalizeH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rPr>
              <a:t>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rPr>
              <a:t>Council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cs typeface="Calibri" panose="020F0502020204030204" pitchFamily="34" charset="0"/>
            </a:endParaRPr>
          </a:p>
        </p:txBody>
      </p:sp>
      <p:sp>
        <p:nvSpPr>
          <p:cNvPr id="353" name="Oval 352"/>
          <p:cNvSpPr/>
          <p:nvPr/>
        </p:nvSpPr>
        <p:spPr bwMode="auto">
          <a:xfrm>
            <a:off x="4117900" y="4468537"/>
            <a:ext cx="1850778" cy="783092"/>
          </a:xfrm>
          <a:prstGeom prst="ellipse">
            <a:avLst/>
          </a:prstGeom>
          <a:noFill/>
          <a:ln w="57150" cap="flat" cmpd="sng" algn="ctr">
            <a:solidFill>
              <a:schemeClr val="accent5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354" name="Title 1"/>
          <p:cNvSpPr>
            <a:spLocks noGrp="1"/>
          </p:cNvSpPr>
          <p:nvPr>
            <p:ph type="title"/>
          </p:nvPr>
        </p:nvSpPr>
        <p:spPr>
          <a:xfrm>
            <a:off x="1524000" y="231775"/>
            <a:ext cx="7340600" cy="758825"/>
          </a:xfrm>
        </p:spPr>
        <p:txBody>
          <a:bodyPr anchor="t">
            <a:noAutofit/>
          </a:bodyPr>
          <a:lstStyle/>
          <a:p>
            <a:pPr>
              <a:spcBef>
                <a:spcPts val="0"/>
              </a:spcBef>
            </a:pPr>
            <a:r>
              <a:rPr lang="en-US" dirty="0">
                <a:cs typeface="Arial Narrow" pitchFamily="34" charset="0"/>
              </a:rPr>
              <a:t>Membership of the LC will be balanced between Hospitals and West Side community representatives</a:t>
            </a:r>
            <a:endParaRPr lang="en-US" dirty="0"/>
          </a:p>
        </p:txBody>
      </p:sp>
      <p:sp>
        <p:nvSpPr>
          <p:cNvPr id="355" name="Rectangle 354"/>
          <p:cNvSpPr/>
          <p:nvPr/>
        </p:nvSpPr>
        <p:spPr>
          <a:xfrm>
            <a:off x="384329" y="190914"/>
            <a:ext cx="1139671" cy="819581"/>
          </a:xfrm>
          <a:prstGeom prst="rect">
            <a:avLst/>
          </a:prstGeom>
          <a:solidFill>
            <a:srgbClr val="002060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Leadership Council</a:t>
            </a:r>
          </a:p>
        </p:txBody>
      </p:sp>
    </p:spTree>
    <p:extLst>
      <p:ext uri="{BB962C8B-B14F-4D97-AF65-F5344CB8AC3E}">
        <p14:creationId xmlns:p14="http://schemas.microsoft.com/office/powerpoint/2010/main" val="18612020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6420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9144000" cy="5953428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</p:pic>
      <p:sp>
        <p:nvSpPr>
          <p:cNvPr id="4" name="Title 8"/>
          <p:cNvSpPr>
            <a:spLocks noGrp="1"/>
          </p:cNvSpPr>
          <p:nvPr>
            <p:ph type="title"/>
          </p:nvPr>
        </p:nvSpPr>
        <p:spPr>
          <a:xfrm>
            <a:off x="0" y="152400"/>
            <a:ext cx="7772400" cy="1143000"/>
          </a:xfrm>
        </p:spPr>
        <p:txBody>
          <a:bodyPr/>
          <a:lstStyle/>
          <a:p>
            <a:r>
              <a:rPr lang="en-US" dirty="0"/>
              <a:t>The West Side United Vision</a:t>
            </a:r>
          </a:p>
        </p:txBody>
      </p:sp>
    </p:spTree>
    <p:extLst>
      <p:ext uri="{BB962C8B-B14F-4D97-AF65-F5344CB8AC3E}">
        <p14:creationId xmlns:p14="http://schemas.microsoft.com/office/powerpoint/2010/main" val="262773796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.mNiezf9zXj1iZkGE8jiw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cpb8VlAwm5UdcO1vMgSWQ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WNWgwEO_MgxqHMfeFBE5g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fkdNuDKTU2kw8SpMLicOw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PVmp5prS1uhlLgQMLyqXQ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HjTI_KcqoWjSBKrf6bvfg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iaK4gAhQU6UyeV18DNRTg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8MQaWRQIBdr3kl0vdnhiQ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ustomIcon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ustomIcon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ustomIcon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ustomIcon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ustomIcon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ustomIcon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ustomIcon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ustomIcon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ustomIcon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ustomIcon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ustomIcon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ustomIcon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ustomIcon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ustomIcon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ustomIcon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ustomIcon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ustomIcon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ustomIcon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ustomIcon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ustomIcon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ustomIcon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ustomIcon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ustomIcon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ustomIcon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ustomIcon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ustomIcon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ustomIcon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ustomIcon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ustomIcon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ustomIcon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ustomIcon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ustomIcon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ustomIcon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ustomIcon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ustomIcon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ustomIcon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ustomIcon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ustomIcon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ustomIcon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ustomIcon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ustomIcon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CCA Draft Theme">
  <a:themeElements>
    <a:clrScheme name="CCA Color Scheme - NEW">
      <a:dk1>
        <a:srgbClr val="000000"/>
      </a:dk1>
      <a:lt1>
        <a:srgbClr val="FFFFFF"/>
      </a:lt1>
      <a:dk2>
        <a:srgbClr val="002060"/>
      </a:dk2>
      <a:lt2>
        <a:srgbClr val="A3B2A4"/>
      </a:lt2>
      <a:accent1>
        <a:srgbClr val="1969C8"/>
      </a:accent1>
      <a:accent2>
        <a:srgbClr val="DA291C"/>
      </a:accent2>
      <a:accent3>
        <a:srgbClr val="FFC72C"/>
      </a:accent3>
      <a:accent4>
        <a:srgbClr val="C800A1"/>
      </a:accent4>
      <a:accent5>
        <a:srgbClr val="FF671F"/>
      </a:accent5>
      <a:accent6>
        <a:srgbClr val="85BE00"/>
      </a:accent6>
      <a:hlink>
        <a:srgbClr val="85BE00"/>
      </a:hlink>
      <a:folHlink>
        <a:srgbClr val="C800A1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400" b="0" i="0" u="none" strike="noStrike" cap="none" normalizeH="0" baseline="0" dirty="0">
            <a:ln>
              <a:noFill/>
            </a:ln>
            <a:solidFill>
              <a:schemeClr val="bg1"/>
            </a:solidFill>
            <a:effectLst/>
            <a:latin typeface="Arial" charset="0"/>
            <a:ea typeface="ＭＳ Ｐゴシック" charset="-128"/>
            <a:cs typeface="ＭＳ Ｐゴシック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  <a:cs typeface="ＭＳ Ｐゴシック" charset="-128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CCA Draft Theme" id="{BBB1A4E3-CDCE-4E2E-AB42-7667E11CF433}" vid="{9F884F05-CC81-4E91-AF07-C520C3B7BA8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40842</TotalTime>
  <Words>1410</Words>
  <Application>Microsoft Office PowerPoint</Application>
  <PresentationFormat>On-screen Show (4:3)</PresentationFormat>
  <Paragraphs>267</Paragraphs>
  <Slides>20</Slides>
  <Notes>8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30" baseType="lpstr">
      <vt:lpstr>Arial</vt:lpstr>
      <vt:lpstr>Arial Narrow</vt:lpstr>
      <vt:lpstr>Calibri</vt:lpstr>
      <vt:lpstr>Lucida Grande</vt:lpstr>
      <vt:lpstr>Merriweather Sans</vt:lpstr>
      <vt:lpstr>Times New Roman</vt:lpstr>
      <vt:lpstr>Verdana</vt:lpstr>
      <vt:lpstr>Wingdings</vt:lpstr>
      <vt:lpstr>CCA Draft Theme</vt:lpstr>
      <vt:lpstr>think-cell Slide</vt:lpstr>
      <vt:lpstr>West Side United Overview  </vt:lpstr>
      <vt:lpstr>Update</vt:lpstr>
      <vt:lpstr>PowerPoint Presentation</vt:lpstr>
      <vt:lpstr>PowerPoint Presentation</vt:lpstr>
      <vt:lpstr>West Side United’s principles</vt:lpstr>
      <vt:lpstr>Update</vt:lpstr>
      <vt:lpstr>PowerPoint Presentation</vt:lpstr>
      <vt:lpstr>Update</vt:lpstr>
      <vt:lpstr>2019 Priority Initiatives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Since December 2018, WSU is working on a comprehensive metrics’ framework to measure progress</vt:lpstr>
      <vt:lpstr>PowerPoint Presentation</vt:lpstr>
      <vt:lpstr>The current Governance Structure was formally approved in December of 2018</vt:lpstr>
      <vt:lpstr>Membership of the LC will be balanced between Hospitals and West Side community representatives</vt:lpstr>
      <vt:lpstr>The West Side United Vision</vt:lpstr>
    </vt:vector>
  </TitlesOfParts>
  <Company>Rush University Medical Center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Rush</dc:creator>
  <cp:lastModifiedBy>jaco.ayesha@outlook.com</cp:lastModifiedBy>
  <cp:revision>1330</cp:revision>
  <cp:lastPrinted>2019-10-22T14:53:27Z</cp:lastPrinted>
  <dcterms:created xsi:type="dcterms:W3CDTF">2015-02-02T01:58:09Z</dcterms:created>
  <dcterms:modified xsi:type="dcterms:W3CDTF">2019-11-20T23:11:58Z</dcterms:modified>
</cp:coreProperties>
</file>